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5" r:id="rId5"/>
    <p:sldId id="264" r:id="rId6"/>
    <p:sldId id="260" r:id="rId7"/>
    <p:sldId id="272" r:id="rId8"/>
    <p:sldId id="261" r:id="rId9"/>
    <p:sldId id="262" r:id="rId10"/>
    <p:sldId id="273" r:id="rId11"/>
    <p:sldId id="274" r:id="rId12"/>
    <p:sldId id="275" r:id="rId13"/>
    <p:sldId id="277" r:id="rId14"/>
    <p:sldId id="278" r:id="rId15"/>
    <p:sldId id="279" r:id="rId16"/>
    <p:sldId id="276" r:id="rId17"/>
    <p:sldId id="280" r:id="rId18"/>
    <p:sldId id="267" r:id="rId19"/>
    <p:sldId id="266"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5933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9616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5592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814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23242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4093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9494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1450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5483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61747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54570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143088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Operation 3"/>
          <p:cNvSpPr/>
          <p:nvPr/>
        </p:nvSpPr>
        <p:spPr>
          <a:xfrm>
            <a:off x="1600200" y="3124200"/>
            <a:ext cx="5638800" cy="1143000"/>
          </a:xfrm>
          <a:prstGeom prst="flowChartManualOperation">
            <a:avLst/>
          </a:prstGeom>
          <a:solidFill>
            <a:schemeClr val="accent1">
              <a:lumMod val="75000"/>
            </a:schemeClr>
          </a:solidFill>
          <a:ln>
            <a:noFill/>
          </a:ln>
          <a:effectLst>
            <a:outerShdw blurRad="225425" dist="50800" dir="5220000" algn="ctr">
              <a:srgbClr val="000000">
                <a:alpha val="33000"/>
              </a:srgbClr>
            </a:outerShdw>
          </a:effectLst>
          <a:scene3d>
            <a:camera prst="perspectiveFront"/>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accent1">
                    <a:lumMod val="20000"/>
                    <a:lumOff val="80000"/>
                  </a:schemeClr>
                </a:solidFill>
                <a:latin typeface="NikoshBAN" pitchFamily="2" charset="0"/>
                <a:cs typeface="NikoshBAN" pitchFamily="2" charset="0"/>
              </a:rPr>
              <a:t>পরিচিতি</a:t>
            </a:r>
            <a:r>
              <a:rPr lang="bn-IN" sz="4800" b="1" dirty="0" smtClean="0">
                <a:latin typeface="NikoshBAN" pitchFamily="2" charset="0"/>
                <a:cs typeface="NikoshBAN" pitchFamily="2" charset="0"/>
              </a:rPr>
              <a:t> </a:t>
            </a:r>
            <a:endParaRPr lang="en-US" sz="1000" b="1" dirty="0">
              <a:latin typeface="NikoshBAN" pitchFamily="2" charset="0"/>
              <a:cs typeface="NikoshBAN" pitchFamily="2" charset="0"/>
            </a:endParaRPr>
          </a:p>
        </p:txBody>
      </p:sp>
      <p:sp>
        <p:nvSpPr>
          <p:cNvPr id="7" name="Frame 6"/>
          <p:cNvSpPr/>
          <p:nvPr/>
        </p:nvSpPr>
        <p:spPr>
          <a:xfrm>
            <a:off x="1600200" y="457200"/>
            <a:ext cx="5638800" cy="1143000"/>
          </a:xfrm>
          <a:prstGeom prst="frame">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السلام عليكم ورحمة </a:t>
            </a:r>
            <a:r>
              <a:rPr lang="ar-SA" sz="4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الله</a:t>
            </a:r>
            <a:endParaRPr lang="en-US" sz="48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ket 3"/>
          <p:cNvSpPr/>
          <p:nvPr/>
        </p:nvSpPr>
        <p:spPr>
          <a:xfrm>
            <a:off x="2455333" y="381000"/>
            <a:ext cx="4343400" cy="1143000"/>
          </a:xfrm>
          <a:prstGeom prst="bracketPair">
            <a:avLst/>
          </a:prstGeom>
          <a:solidFill>
            <a:schemeClr val="accent1">
              <a:lumMod val="75000"/>
            </a:schemeClr>
          </a:solidFill>
          <a:ln>
            <a:noFill/>
          </a:ln>
          <a:effectLst/>
          <a:scene3d>
            <a:camera prst="perspectiveFront"/>
            <a:lightRig rig="contrasting" dir="t">
              <a:rot lat="0" lon="0" rev="7800000"/>
            </a:lightRig>
          </a:scene3d>
          <a:sp3d>
            <a:bevelT w="139700" h="139700" prst="angle"/>
          </a:sp3d>
        </p:spPr>
        <p:style>
          <a:lnRef idx="1">
            <a:schemeClr val="accent1"/>
          </a:lnRef>
          <a:fillRef idx="0">
            <a:schemeClr val="accent1"/>
          </a:fillRef>
          <a:effectRef idx="0">
            <a:schemeClr val="accent1"/>
          </a:effectRef>
          <a:fontRef idx="minor">
            <a:schemeClr val="tx1"/>
          </a:fontRef>
        </p:style>
        <p:txBody>
          <a:bodyPr rtlCol="0" anchor="ctr"/>
          <a:lstStyle/>
          <a:p>
            <a:pPr algn="ctr"/>
            <a:r>
              <a:rPr lang="bn-IN" sz="4800" b="1" dirty="0" smtClean="0">
                <a:solidFill>
                  <a:srgbClr val="FF0000"/>
                </a:solidFill>
                <a:latin typeface="NikoshBAN" pitchFamily="2" charset="0"/>
                <a:cs typeface="NikoshBAN" pitchFamily="2" charset="0"/>
              </a:rPr>
              <a:t>দ্বীন শব্দের ব্যাখ্যা </a:t>
            </a:r>
            <a:endParaRPr lang="en-US" sz="4800" b="1" dirty="0">
              <a:solidFill>
                <a:srgbClr val="FF0000"/>
              </a:solidFill>
              <a:latin typeface="NikoshBAN" pitchFamily="2" charset="0"/>
              <a:cs typeface="NikoshBAN" pitchFamily="2" charset="0"/>
            </a:endParaRPr>
          </a:p>
        </p:txBody>
      </p:sp>
      <p:sp>
        <p:nvSpPr>
          <p:cNvPr id="5" name="TextBox 4"/>
          <p:cNvSpPr txBox="1"/>
          <p:nvPr/>
        </p:nvSpPr>
        <p:spPr>
          <a:xfrm>
            <a:off x="609600" y="2057400"/>
            <a:ext cx="7924800" cy="1077218"/>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rtlCol="0">
            <a:spAutoFit/>
          </a:bodyPr>
          <a:lstStyle/>
          <a:p>
            <a:pPr algn="just"/>
            <a:r>
              <a:rPr lang="bn-IN" sz="3200" b="1" dirty="0" smtClean="0">
                <a:latin typeface="NikoshBAN" pitchFamily="2" charset="0"/>
                <a:cs typeface="NikoshBAN" pitchFamily="2" charset="0"/>
              </a:rPr>
              <a:t>আভিধানিক অর্থঃ আরবী দ্বীন শব্দটির অনেক অর্থ রয়েছে। তন্মধ্যে একটি হলো- রীতি ও পদ্ধতি। (মাআরেফুল কুরআন) </a:t>
            </a:r>
            <a:endParaRPr lang="en-US" sz="3200" b="1" dirty="0">
              <a:latin typeface="NikoshBAN" pitchFamily="2" charset="0"/>
              <a:cs typeface="NikoshBAN" pitchFamily="2" charset="0"/>
            </a:endParaRPr>
          </a:p>
        </p:txBody>
      </p:sp>
      <p:sp>
        <p:nvSpPr>
          <p:cNvPr id="6" name="TextBox 5"/>
          <p:cNvSpPr txBox="1"/>
          <p:nvPr/>
        </p:nvSpPr>
        <p:spPr>
          <a:xfrm>
            <a:off x="533400" y="3657600"/>
            <a:ext cx="8077200" cy="2862322"/>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slope"/>
          </a:sp3d>
        </p:spPr>
        <p:txBody>
          <a:bodyPr wrap="square" rtlCol="0">
            <a:spAutoFit/>
          </a:bodyPr>
          <a:lstStyle/>
          <a:p>
            <a:pPr algn="just"/>
            <a:r>
              <a:rPr lang="bn-IN" sz="3600" b="1" dirty="0" smtClean="0">
                <a:latin typeface="NikoshBAN" pitchFamily="2" charset="0"/>
                <a:cs typeface="NikoshBAN" pitchFamily="2" charset="0"/>
              </a:rPr>
              <a:t>পারিভাষিক অর্থঃ কুরআনের পরিভাষায় দ্বীন সেসব মূলনীতি ও বিধি-বিধানকে বলা হয়, যা হজরত আদম(আ) থেকে শুরু করে শেষ নবী হজরত মুহাম্মদ (স) পর্যন্ত সব পয়গম্বর কোন ব্যক্তির মধ্যে সমভাবে বিদ্যমান রয়েছে। (মাআরেফুল কুরআন)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158163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3150" y="228600"/>
            <a:ext cx="4514850" cy="769441"/>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pPr algn="ctr"/>
            <a:r>
              <a:rPr lang="bn-IN" sz="4400" b="1" dirty="0" smtClean="0">
                <a:latin typeface="NikoshBAN" pitchFamily="2" charset="0"/>
                <a:cs typeface="NikoshBAN" pitchFamily="2" charset="0"/>
              </a:rPr>
              <a:t>ইসলাম শব্দের পরিচয়ঃ</a:t>
            </a:r>
            <a:endParaRPr lang="en-US" sz="4400" b="1" dirty="0">
              <a:latin typeface="NikoshBAN" pitchFamily="2" charset="0"/>
              <a:cs typeface="NikoshBAN" pitchFamily="2" charset="0"/>
            </a:endParaRPr>
          </a:p>
        </p:txBody>
      </p:sp>
      <p:sp>
        <p:nvSpPr>
          <p:cNvPr id="5" name="TextBox 4"/>
          <p:cNvSpPr txBox="1"/>
          <p:nvPr/>
        </p:nvSpPr>
        <p:spPr>
          <a:xfrm>
            <a:off x="457200" y="1554540"/>
            <a:ext cx="8077200" cy="1569660"/>
          </a:xfrm>
          <a:prstGeom prst="rect">
            <a:avLst/>
          </a:prstGeom>
          <a:solidFill>
            <a:schemeClr val="accent3">
              <a:lumMod val="40000"/>
              <a:lumOff val="60000"/>
            </a:schemeClr>
          </a:solidFill>
          <a:ln>
            <a:noFill/>
          </a:ln>
          <a:effectLst/>
          <a:scene3d>
            <a:camera prst="orthographicFront">
              <a:rot lat="0" lon="0" rev="0"/>
            </a:camera>
            <a:lightRig rig="glow" dir="t">
              <a:rot lat="0" lon="0" rev="14100000"/>
            </a:lightRig>
          </a:scene3d>
          <a:sp3d prstMaterial="softEdge">
            <a:bevelT w="127000" prst="cross"/>
          </a:sp3d>
        </p:spPr>
        <p:txBody>
          <a:bodyPr wrap="square" rtlCol="0">
            <a:spAutoFit/>
          </a:bodyPr>
          <a:lstStyle/>
          <a:p>
            <a:r>
              <a:rPr lang="bn-IN" sz="3200" b="1" dirty="0" smtClean="0">
                <a:solidFill>
                  <a:srgbClr val="00B0F0"/>
                </a:solidFill>
                <a:latin typeface="NikoshBAN" pitchFamily="2" charset="0"/>
                <a:cs typeface="NikoshBAN" pitchFamily="2" charset="0"/>
              </a:rPr>
              <a:t>ইসলাম শব্দটি বাবে ইফয়াল এর মাসদার। সিলমুন ধাতু থেকে উৎকলিত। এর আভিধানিক অর্থ হলো- আল্লাহ তায়ালার নিকট আত্মসমর্পণ করা এবং তার অনুগত হওয়া। </a:t>
            </a:r>
            <a:endParaRPr lang="en-US" sz="3200" b="1" dirty="0">
              <a:solidFill>
                <a:srgbClr val="00B0F0"/>
              </a:solidFill>
              <a:latin typeface="NikoshBAN" pitchFamily="2" charset="0"/>
              <a:cs typeface="NikoshBAN" pitchFamily="2" charset="0"/>
            </a:endParaRPr>
          </a:p>
        </p:txBody>
      </p:sp>
      <p:sp>
        <p:nvSpPr>
          <p:cNvPr id="6" name="TextBox 5"/>
          <p:cNvSpPr txBox="1"/>
          <p:nvPr/>
        </p:nvSpPr>
        <p:spPr>
          <a:xfrm>
            <a:off x="457200" y="3576697"/>
            <a:ext cx="8077200" cy="1569660"/>
          </a:xfrm>
          <a:prstGeom prst="rect">
            <a:avLst/>
          </a:prstGeo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rtlCol="0">
            <a:spAutoFit/>
          </a:bodyPr>
          <a:lstStyle/>
          <a:p>
            <a:r>
              <a:rPr lang="bn-IN" sz="3200" b="1" dirty="0" smtClean="0">
                <a:solidFill>
                  <a:schemeClr val="accent3">
                    <a:lumMod val="50000"/>
                  </a:schemeClr>
                </a:solidFill>
                <a:latin typeface="NikoshBAN" pitchFamily="2" charset="0"/>
                <a:cs typeface="NikoshBAN" pitchFamily="2" charset="0"/>
              </a:rPr>
              <a:t>পারিভাষিক অর্থঃ</a:t>
            </a:r>
            <a:r>
              <a:rPr lang="en-US" sz="3200" b="1" dirty="0" smtClean="0">
                <a:solidFill>
                  <a:schemeClr val="accent3">
                    <a:lumMod val="50000"/>
                  </a:schemeClr>
                </a:solidFill>
                <a:latin typeface="NikoshBAN" pitchFamily="2" charset="0"/>
                <a:cs typeface="NikoshBAN" pitchFamily="2" charset="0"/>
              </a:rPr>
              <a:t> </a:t>
            </a:r>
            <a:r>
              <a:rPr lang="bn-IN" sz="3200" b="1" dirty="0" smtClean="0">
                <a:solidFill>
                  <a:schemeClr val="accent3">
                    <a:lumMod val="50000"/>
                  </a:schemeClr>
                </a:solidFill>
                <a:latin typeface="NikoshBAN" pitchFamily="2" charset="0"/>
                <a:cs typeface="NikoshBAN" pitchFamily="2" charset="0"/>
              </a:rPr>
              <a:t>প্রত্যেক পয়গম্বরের প্রতি বিশ্বাস স্থাপন করে তাদের আনিত </a:t>
            </a:r>
            <a:r>
              <a:rPr lang="en-US" sz="3200" b="1" dirty="0" err="1" smtClean="0">
                <a:solidFill>
                  <a:schemeClr val="accent3">
                    <a:lumMod val="50000"/>
                  </a:schemeClr>
                </a:solidFill>
                <a:latin typeface="NikoshBAN" pitchFamily="2" charset="0"/>
                <a:cs typeface="NikoshBAN" pitchFamily="2" charset="0"/>
              </a:rPr>
              <a:t>বিধি-বিধা</a:t>
            </a:r>
            <a:r>
              <a:rPr lang="bn-IN" sz="3200" b="1" dirty="0" smtClean="0">
                <a:solidFill>
                  <a:schemeClr val="accent3">
                    <a:lumMod val="50000"/>
                  </a:schemeClr>
                </a:solidFill>
                <a:latin typeface="NikoshBAN" pitchFamily="2" charset="0"/>
                <a:cs typeface="NikoshBAN" pitchFamily="2" charset="0"/>
              </a:rPr>
              <a:t>নের আনুগত্য করার নামই ইসলাম। </a:t>
            </a:r>
            <a:r>
              <a:rPr lang="en-US" sz="3200" b="1" dirty="0" smtClean="0">
                <a:solidFill>
                  <a:schemeClr val="accent3">
                    <a:lumMod val="50000"/>
                  </a:schemeClr>
                </a:solidFill>
                <a:latin typeface="NikoshBAN" pitchFamily="2" charset="0"/>
                <a:cs typeface="NikoshBAN" pitchFamily="2" charset="0"/>
              </a:rPr>
              <a:t>(</a:t>
            </a:r>
            <a:r>
              <a:rPr lang="en-US" sz="3200" b="1" dirty="0" err="1" smtClean="0">
                <a:solidFill>
                  <a:schemeClr val="accent3">
                    <a:lumMod val="50000"/>
                  </a:schemeClr>
                </a:solidFill>
                <a:latin typeface="NikoshBAN" pitchFamily="2" charset="0"/>
                <a:cs typeface="NikoshBAN" pitchFamily="2" charset="0"/>
              </a:rPr>
              <a:t>মাআরেফুল</a:t>
            </a:r>
            <a:r>
              <a:rPr lang="en-US" sz="3200" b="1" dirty="0" smtClean="0">
                <a:solidFill>
                  <a:schemeClr val="accent3">
                    <a:lumMod val="50000"/>
                  </a:schemeClr>
                </a:solidFill>
                <a:latin typeface="NikoshBAN" pitchFamily="2" charset="0"/>
                <a:cs typeface="NikoshBAN" pitchFamily="2" charset="0"/>
              </a:rPr>
              <a:t> </a:t>
            </a:r>
            <a:r>
              <a:rPr lang="en-US" sz="3200" b="1" dirty="0" err="1" smtClean="0">
                <a:solidFill>
                  <a:schemeClr val="accent3">
                    <a:lumMod val="50000"/>
                  </a:schemeClr>
                </a:solidFill>
                <a:latin typeface="NikoshBAN" pitchFamily="2" charset="0"/>
                <a:cs typeface="NikoshBAN" pitchFamily="2" charset="0"/>
              </a:rPr>
              <a:t>কুরআন</a:t>
            </a:r>
            <a:r>
              <a:rPr lang="en-US" sz="3200" b="1" dirty="0" smtClean="0">
                <a:solidFill>
                  <a:schemeClr val="accent3">
                    <a:lumMod val="50000"/>
                  </a:schemeClr>
                </a:solidFill>
                <a:latin typeface="NikoshBAN" pitchFamily="2" charset="0"/>
                <a:cs typeface="NikoshBAN" pitchFamily="2" charset="0"/>
              </a:rPr>
              <a:t>) </a:t>
            </a:r>
            <a:r>
              <a:rPr lang="bn-IN" sz="3200" b="1" dirty="0" smtClean="0">
                <a:solidFill>
                  <a:schemeClr val="accent3">
                    <a:lumMod val="50000"/>
                  </a:schemeClr>
                </a:solidFill>
                <a:latin typeface="NikoshBAN" pitchFamily="2" charset="0"/>
                <a:cs typeface="NikoshBAN" pitchFamily="2" charset="0"/>
              </a:rPr>
              <a:t> </a:t>
            </a:r>
            <a:endParaRPr lang="en-US" sz="3200" b="1" dirty="0">
              <a:solidFill>
                <a:schemeClr val="accent3">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27167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772400" cy="830997"/>
          </a:xfrm>
          <a:prstGeom prst="rect">
            <a:avLst/>
          </a:prstGeom>
          <a:solidFill>
            <a:schemeClr val="accent4">
              <a:lumMod val="40000"/>
              <a:lumOff val="60000"/>
            </a:schemeClr>
          </a:solidFill>
          <a:ln>
            <a:noFill/>
          </a:ln>
          <a:effectLst>
            <a:outerShdw blurRad="50800" dist="38100" dir="5400000" algn="t" rotWithShape="0">
              <a:prstClr val="black">
                <a:alpha val="40000"/>
              </a:prstClr>
            </a:outerShdw>
            <a:softEdge rad="12700"/>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IN" sz="4800" b="1" dirty="0" smtClean="0">
                <a:latin typeface="NikoshBAN" pitchFamily="2" charset="0"/>
                <a:cs typeface="NikoshBAN" pitchFamily="2" charset="0"/>
              </a:rPr>
              <a:t>পূর্ণাঙ্গ ইসলামের স্বরুপঃ </a:t>
            </a:r>
            <a:endParaRPr lang="en-US" sz="4800" b="1" dirty="0">
              <a:latin typeface="NikoshBAN" pitchFamily="2" charset="0"/>
              <a:cs typeface="NikoshBAN" pitchFamily="2" charset="0"/>
            </a:endParaRPr>
          </a:p>
        </p:txBody>
      </p:sp>
      <p:sp>
        <p:nvSpPr>
          <p:cNvPr id="2" name="Rounded Rectangle 1"/>
          <p:cNvSpPr/>
          <p:nvPr/>
        </p:nvSpPr>
        <p:spPr>
          <a:xfrm>
            <a:off x="381000" y="1905000"/>
            <a:ext cx="8458200" cy="41910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b="1" dirty="0">
                <a:solidFill>
                  <a:schemeClr val="tx1"/>
                </a:solidFill>
                <a:latin typeface="NikoshBAN" pitchFamily="2" charset="0"/>
                <a:cs typeface="NikoshBAN" pitchFamily="2" charset="0"/>
              </a:rPr>
              <a:t>পূর্ণাঙ্গ ইসলামের </a:t>
            </a:r>
            <a:r>
              <a:rPr lang="bn-IN" sz="3600" b="1" dirty="0" smtClean="0">
                <a:solidFill>
                  <a:schemeClr val="tx1"/>
                </a:solidFill>
                <a:latin typeface="NikoshBAN" pitchFamily="2" charset="0"/>
                <a:cs typeface="NikoshBAN" pitchFamily="2" charset="0"/>
              </a:rPr>
              <a:t>স্বরুপঃ দীন ইসলাম ৩টি বিষয়ের সমন্বিত রুপ। যথা- ১) আকায়েদ ২) ইবাদত ৩) এবং ইহসান বা তাসাউফ </a:t>
            </a:r>
          </a:p>
          <a:p>
            <a:pPr algn="just"/>
            <a:r>
              <a:rPr lang="bn-IN" sz="3600" b="1" dirty="0" smtClean="0">
                <a:solidFill>
                  <a:schemeClr val="tx1"/>
                </a:solidFill>
                <a:latin typeface="NikoshBAN" pitchFamily="2" charset="0"/>
                <a:cs typeface="NikoshBAN" pitchFamily="2" charset="0"/>
              </a:rPr>
              <a:t>আকায়েদ বলতে ইমান বা বিশ্বাস সংক্রান্ত বিষয়ে আহলে সুন্নত ওয়াল জামায়াতের মতবাদে বিশ্বাসী পারিবারিক, ধর্মীয়, সামাজিক, সাংস্কৃতিক, অর্থনৈতিক, রাষ্ট্রীয় এবং আন্তর্জাতিক জীবনে ইসলামের বিধি-বিধান বাস্তবায়ন করা  </a:t>
            </a:r>
            <a:endParaRPr lang="en-US" sz="36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49653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143470"/>
            <a:ext cx="3200400" cy="830997"/>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rtlCol="0">
            <a:spAutoFit/>
          </a:bodyPr>
          <a:lstStyle/>
          <a:p>
            <a:pPr algn="ctr"/>
            <a:r>
              <a:rPr lang="bn-IN" sz="4800" b="1" dirty="0" smtClean="0">
                <a:latin typeface="NikoshBAN" pitchFamily="2" charset="0"/>
                <a:cs typeface="NikoshBAN" pitchFamily="2" charset="0"/>
              </a:rPr>
              <a:t>গ্রহণযোগ্য ধর্ম</a:t>
            </a:r>
            <a:endParaRPr lang="en-US" sz="4800" b="1" dirty="0">
              <a:latin typeface="NikoshBAN" pitchFamily="2" charset="0"/>
              <a:cs typeface="NikoshBAN" pitchFamily="2" charset="0"/>
            </a:endParaRPr>
          </a:p>
        </p:txBody>
      </p:sp>
      <p:sp>
        <p:nvSpPr>
          <p:cNvPr id="5" name="Rectangle 4"/>
          <p:cNvSpPr/>
          <p:nvPr/>
        </p:nvSpPr>
        <p:spPr>
          <a:xfrm>
            <a:off x="457200" y="1143000"/>
            <a:ext cx="8305800" cy="533400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b="1" dirty="0" smtClean="0">
                <a:solidFill>
                  <a:schemeClr val="tx1"/>
                </a:solidFill>
                <a:latin typeface="NikoshBAN" pitchFamily="2" charset="0"/>
                <a:cs typeface="NikoshBAN" pitchFamily="2" charset="0"/>
              </a:rPr>
              <a:t>প্রত্যেক পয়গম্বরের আমলে তার আনীত বিধানই ছিল দীন ইসলাম এবং আল্লাহ তায়ালার কাছে গ্রহণযোগ্য ধর্ম। সর্বশেষ দীনে মুহাম্মদিই “ইসলাম” নামে অভিহিত অয়েছে। যা কিয়ামত পর্যন্ত কায়েম থাকবে। রসুল (স) আবির্ভাবের পর কুরআন ও তার শিক্ষার সাথে সামঞ্জস্যপূর্ণ ধর্মই আল্লাহ তায়ালার কাছে গ্রহণযোগ্য অন্য কোন ধর্ম নয়। অন্য সকল ধর্ম একের পর এক রহিত হয়েছে। এটি কুরআনের অসংখ্য আয়াতে উল্লেখ করা হয়েছে। (মাআরেফুল কুরআন) যেমনঃ আল্লাহ বলেন- </a:t>
            </a:r>
            <a:r>
              <a:rPr lang="ar-SA" sz="3200" b="1" dirty="0" smtClean="0">
                <a:solidFill>
                  <a:srgbClr val="FF0000"/>
                </a:solidFill>
                <a:latin typeface="NikoshBAN" pitchFamily="2" charset="0"/>
                <a:cs typeface="NikoshBAN" pitchFamily="2" charset="0"/>
              </a:rPr>
              <a:t>وَمَنْ يَّبْتَغِ غَيْرَ الْاِسْلَامِ دِيْنًا فَلَنْ يُّقْبَلَ مِنْهُ وَهُوَ فِي الْاَخِرَةِ مِنَ الْخَاسِرِيْن</a:t>
            </a:r>
            <a:r>
              <a:rPr lang="ar-SA" sz="3200" b="1" dirty="0" smtClean="0">
                <a:solidFill>
                  <a:schemeClr val="tx1"/>
                </a:solidFill>
                <a:latin typeface="NikoshBAN" pitchFamily="2" charset="0"/>
                <a:cs typeface="NikoshBAN" pitchFamily="2" charset="0"/>
              </a:rPr>
              <a:t>َ</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অর্থা</a:t>
            </a:r>
            <a:r>
              <a:rPr lang="en-US" sz="3200" b="1" dirty="0" smtClean="0">
                <a:solidFill>
                  <a:schemeClr val="tx1"/>
                </a:solidFill>
                <a:latin typeface="NikoshBAN" pitchFamily="2" charset="0"/>
                <a:cs typeface="NikoshBAN" pitchFamily="2" charset="0"/>
              </a:rPr>
              <a:t>ৎ </a:t>
            </a:r>
            <a:r>
              <a:rPr lang="bn-IN" sz="3200" b="1" dirty="0" smtClean="0">
                <a:solidFill>
                  <a:schemeClr val="tx1"/>
                </a:solidFill>
                <a:latin typeface="NikoshBAN" pitchFamily="2" charset="0"/>
                <a:cs typeface="NikoshBAN" pitchFamily="2" charset="0"/>
              </a:rPr>
              <a:t>যে লোক ইসলাম ছাড়া অন্য কোন ধর্ম তালাশ করে কস্মিনকালেও তা গ্রহণ করা হবে না এবং আখেরাতে সে ক্ষতিগ্রস্থ হবে। (সুরা আল - ইমরান-৮৫)  </a:t>
            </a:r>
            <a:endParaRPr lang="en-US" sz="32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56948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04800"/>
            <a:ext cx="6553200" cy="830997"/>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4800" b="1" dirty="0" smtClean="0">
                <a:solidFill>
                  <a:srgbClr val="C00000"/>
                </a:solidFill>
                <a:latin typeface="NikoshBAN" pitchFamily="2" charset="0"/>
                <a:cs typeface="NikoshBAN" pitchFamily="2" charset="0"/>
              </a:rPr>
              <a:t>জীবন সমস্যা সমাধানে ইসলাম </a:t>
            </a:r>
            <a:endParaRPr lang="en-US" sz="4800" b="1" dirty="0">
              <a:solidFill>
                <a:srgbClr val="C00000"/>
              </a:solidFill>
              <a:latin typeface="NikoshBAN" pitchFamily="2" charset="0"/>
              <a:cs typeface="NikoshBAN" pitchFamily="2" charset="0"/>
            </a:endParaRPr>
          </a:p>
        </p:txBody>
      </p:sp>
      <p:sp>
        <p:nvSpPr>
          <p:cNvPr id="5" name="Snip Diagonal Corner Rectangle 4"/>
          <p:cNvSpPr/>
          <p:nvPr/>
        </p:nvSpPr>
        <p:spPr>
          <a:xfrm>
            <a:off x="304800" y="1219200"/>
            <a:ext cx="8610600" cy="4528066"/>
          </a:xfrm>
          <a:prstGeom prst="snip2DiagRect">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dirty="0" smtClean="0">
                <a:solidFill>
                  <a:schemeClr val="tx1"/>
                </a:solidFill>
                <a:latin typeface="NikoshBAN" pitchFamily="2" charset="0"/>
                <a:cs typeface="NikoshBAN" pitchFamily="2" charset="0"/>
              </a:rPr>
              <a:t>মুসলমানেদের ব্যক্তিগত, পারিবারিক, সামাজিক, রাষ্ট্রীয়, অর্থনৈতিক, সামরিক, ধর্মীয় জীবন, ও আন্তর্জাতিক জীবনে ইসলাম কেমন হবে? এ সকল জীবনের পূর্ণাঙ্গ সমাধান রয়েছে ইসলামে। আল্লাহ বলেন- </a:t>
            </a:r>
            <a:r>
              <a:rPr lang="ar-SA" sz="2800" b="1" dirty="0" smtClean="0">
                <a:solidFill>
                  <a:schemeClr val="tx1"/>
                </a:solidFill>
                <a:latin typeface="NikoshBAN" pitchFamily="2" charset="0"/>
                <a:cs typeface="NikoshBAN" pitchFamily="2" charset="0"/>
              </a:rPr>
              <a:t> </a:t>
            </a:r>
            <a:r>
              <a:rPr lang="ar-SA" sz="2800" b="1" dirty="0" smtClean="0">
                <a:solidFill>
                  <a:srgbClr val="002060"/>
                </a:solidFill>
                <a:latin typeface="NikoshBAN" pitchFamily="2" charset="0"/>
                <a:cs typeface="NikoshBAN" pitchFamily="2" charset="0"/>
              </a:rPr>
              <a:t>مَا فَرَّطْنَا فِي الْكِتَابِ مِنْ شَيْءٍ</a:t>
            </a:r>
            <a:r>
              <a:rPr lang="bn-IN" sz="2800" b="1" dirty="0" smtClean="0">
                <a:solidFill>
                  <a:srgbClr val="002060"/>
                </a:solidFill>
                <a:latin typeface="NikoshBAN" pitchFamily="2" charset="0"/>
                <a:cs typeface="NikoshBAN" pitchFamily="2" charset="0"/>
              </a:rPr>
              <a:t> </a:t>
            </a:r>
            <a:r>
              <a:rPr lang="bn-IN" sz="2800" b="1" dirty="0" smtClean="0">
                <a:solidFill>
                  <a:schemeClr val="tx1"/>
                </a:solidFill>
                <a:latin typeface="NikoshBAN" pitchFamily="2" charset="0"/>
                <a:cs typeface="NikoshBAN" pitchFamily="2" charset="0"/>
              </a:rPr>
              <a:t>আমি এ কিতাবে কোন কিছু বাদ দেইনি।)</a:t>
            </a:r>
          </a:p>
          <a:p>
            <a:pPr algn="just"/>
            <a:r>
              <a:rPr lang="bn-IN" sz="2800" b="1" dirty="0" smtClean="0">
                <a:solidFill>
                  <a:srgbClr val="FF0000"/>
                </a:solidFill>
                <a:latin typeface="NikoshBAN" pitchFamily="2" charset="0"/>
                <a:cs typeface="NikoshBAN" pitchFamily="2" charset="0"/>
              </a:rPr>
              <a:t>আল কুরআন যে মানুষকে আলোর পথ দেখায় সে সম্পর্কে আললাহ বলেন- </a:t>
            </a:r>
            <a:r>
              <a:rPr lang="ar-SA" sz="2800" b="1" dirty="0" smtClean="0">
                <a:solidFill>
                  <a:srgbClr val="FF0000"/>
                </a:solidFill>
                <a:latin typeface="NikoshBAN" pitchFamily="2" charset="0"/>
                <a:cs typeface="NikoshBAN" pitchFamily="2" charset="0"/>
              </a:rPr>
              <a:t> </a:t>
            </a:r>
            <a:r>
              <a:rPr lang="ar-SA" sz="2800" b="1" dirty="0" smtClean="0">
                <a:solidFill>
                  <a:schemeClr val="tx1"/>
                </a:solidFill>
                <a:latin typeface="NikoshBAN" pitchFamily="2" charset="0"/>
                <a:cs typeface="NikoshBAN" pitchFamily="2" charset="0"/>
              </a:rPr>
              <a:t>الر كِتَابٌ أَنْزَلْنَاهُ اِلَيْكَ لِتُخْرِجَ النَّاسَ مِنَ الظُّلُمَاتِ اِلَى النُّوْرِ بِاِذْنِ رَبِّهِم اِلَى صِرَاطِ الْعَزِيْزِ الْحَمِيْدِ</a:t>
            </a:r>
            <a:r>
              <a:rPr lang="bn-IN" sz="2800" b="1" dirty="0" smtClean="0">
                <a:solidFill>
                  <a:schemeClr val="tx1"/>
                </a:solidFill>
                <a:latin typeface="NikoshBAN" pitchFamily="2" charset="0"/>
                <a:cs typeface="NikoshBAN" pitchFamily="2" charset="0"/>
              </a:rPr>
              <a:t> </a:t>
            </a:r>
            <a:r>
              <a:rPr lang="bn-IN" sz="2800" b="1" dirty="0" smtClean="0">
                <a:solidFill>
                  <a:srgbClr val="FF0000"/>
                </a:solidFill>
                <a:latin typeface="NikoshBAN" pitchFamily="2" charset="0"/>
                <a:cs typeface="NikoshBAN" pitchFamily="2" charset="0"/>
              </a:rPr>
              <a:t>অর্থাৎ আলিফ লাম রা। এটি একটি গ্রন্থ, যা আমি আপনার প্রতি অবতীর্ণ করেছি। যাতে আপনি মানুষকে অন্ধকার থেকে আলোর দিকে বের করে আনেন, পরাক্রান্ত প্রশংসার যোগ্য পালনকর্তার নির্দেশে তারই পথের দিকে। (সুরা ইব্রাহীম-১) </a:t>
            </a:r>
            <a:endParaRPr lang="en-US" sz="2800" b="1" dirty="0">
              <a:solidFill>
                <a:srgbClr val="FF0000"/>
              </a:solidFill>
              <a:latin typeface="NikoshBAN" pitchFamily="2" charset="0"/>
              <a:cs typeface="NikoshBAN" pitchFamily="2" charset="0"/>
            </a:endParaRPr>
          </a:p>
        </p:txBody>
      </p:sp>
      <p:sp>
        <p:nvSpPr>
          <p:cNvPr id="6" name="TextBox 5"/>
          <p:cNvSpPr txBox="1"/>
          <p:nvPr/>
        </p:nvSpPr>
        <p:spPr>
          <a:xfrm>
            <a:off x="6858000" y="5953780"/>
            <a:ext cx="1562100" cy="523220"/>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rtlCol="0">
            <a:spAutoFit/>
          </a:bodyPr>
          <a:lstStyle/>
          <a:p>
            <a:pPr algn="ctr"/>
            <a:r>
              <a:rPr lang="bn-IN" sz="2800" b="1" dirty="0" smtClean="0">
                <a:latin typeface="NikoshBAN" pitchFamily="2" charset="0"/>
                <a:cs typeface="NikoshBAN" pitchFamily="2" charset="0"/>
              </a:rPr>
              <a:t>চলমান-১</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26222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101025"/>
            <a:ext cx="3581400" cy="584775"/>
          </a:xfrm>
          <a:prstGeom prst="rect">
            <a:avLst/>
          </a:prstGeom>
          <a:solidFill>
            <a:schemeClr val="accent1">
              <a:lumMod val="60000"/>
              <a:lumOff val="40000"/>
            </a:schemeClr>
          </a:solidFill>
          <a:ln>
            <a:noFill/>
          </a:ln>
          <a:effectLst>
            <a:glow rad="63500">
              <a:schemeClr val="accent4">
                <a:satMod val="175000"/>
                <a:alpha val="40000"/>
              </a:schemeClr>
            </a:glow>
            <a:outerShdw blurRad="50800" dist="38100" dir="8100000" algn="tr" rotWithShape="0">
              <a:prstClr val="black">
                <a:alpha val="40000"/>
              </a:prstClr>
            </a:outerShdw>
            <a:softEdge rad="12700"/>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rtlCol="0">
            <a:spAutoFit/>
          </a:bodyPr>
          <a:lstStyle/>
          <a:p>
            <a:r>
              <a:rPr lang="bn-IN" sz="3200" b="1" dirty="0" smtClean="0">
                <a:solidFill>
                  <a:srgbClr val="0070C0"/>
                </a:solidFill>
                <a:latin typeface="NikoshBAN" pitchFamily="2" charset="0"/>
                <a:cs typeface="NikoshBAN" pitchFamily="2" charset="0"/>
              </a:rPr>
              <a:t>পারিবারিক জীবনে ইসলাম </a:t>
            </a:r>
            <a:endParaRPr lang="en-US" sz="3200" b="1" dirty="0">
              <a:solidFill>
                <a:srgbClr val="0070C0"/>
              </a:solidFill>
              <a:latin typeface="NikoshBAN" pitchFamily="2" charset="0"/>
              <a:cs typeface="NikoshBAN" pitchFamily="2" charset="0"/>
            </a:endParaRPr>
          </a:p>
        </p:txBody>
      </p:sp>
      <p:sp>
        <p:nvSpPr>
          <p:cNvPr id="6" name="Rectangle 5"/>
          <p:cNvSpPr/>
          <p:nvPr/>
        </p:nvSpPr>
        <p:spPr>
          <a:xfrm>
            <a:off x="381000" y="762000"/>
            <a:ext cx="8458200" cy="1676400"/>
          </a:xfrm>
          <a:prstGeom prst="rect">
            <a:avLst/>
          </a:prstGeom>
          <a:solidFill>
            <a:schemeClr val="bg2">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b="1" dirty="0" smtClean="0">
                <a:solidFill>
                  <a:schemeClr val="accent5">
                    <a:lumMod val="75000"/>
                  </a:schemeClr>
                </a:solidFill>
                <a:latin typeface="NikoshBAN" pitchFamily="2" charset="0"/>
                <a:cs typeface="NikoshBAN" pitchFamily="2" charset="0"/>
              </a:rPr>
              <a:t>পারিবারিক জীবনের সুন্দর দিক নির্দেশনাও ইসলাম দিয়ে থাকে। যেমন-</a:t>
            </a:r>
            <a:r>
              <a:rPr lang="ar-SA" sz="2400" b="1" dirty="0" smtClean="0">
                <a:solidFill>
                  <a:schemeClr val="accent5">
                    <a:lumMod val="75000"/>
                  </a:schemeClr>
                </a:solidFill>
                <a:latin typeface="NikoshBAN" pitchFamily="2" charset="0"/>
                <a:cs typeface="NikoshBAN" pitchFamily="2" charset="0"/>
              </a:rPr>
              <a:t> </a:t>
            </a:r>
            <a:r>
              <a:rPr lang="ar-SA" sz="2400" b="1" dirty="0" smtClean="0">
                <a:solidFill>
                  <a:srgbClr val="FF0000"/>
                </a:solidFill>
                <a:latin typeface="NikoshBAN" pitchFamily="2" charset="0"/>
                <a:cs typeface="NikoshBAN" pitchFamily="2" charset="0"/>
              </a:rPr>
              <a:t>وَعَاشِرُوْهُنَّ بِاْلمَعْرُوْفِ</a:t>
            </a:r>
            <a:r>
              <a:rPr lang="bn-IN" sz="2400" b="1" dirty="0" smtClean="0">
                <a:solidFill>
                  <a:srgbClr val="FF0000"/>
                </a:solidFill>
                <a:latin typeface="NikoshBAN" pitchFamily="2" charset="0"/>
                <a:cs typeface="NikoshBAN" pitchFamily="2" charset="0"/>
              </a:rPr>
              <a:t> </a:t>
            </a:r>
            <a:r>
              <a:rPr lang="bn-IN" sz="2400" b="1" dirty="0" smtClean="0">
                <a:solidFill>
                  <a:schemeClr val="accent5">
                    <a:lumMod val="75000"/>
                  </a:schemeClr>
                </a:solidFill>
                <a:latin typeface="NikoshBAN" pitchFamily="2" charset="0"/>
                <a:cs typeface="NikoshBAN" pitchFamily="2" charset="0"/>
              </a:rPr>
              <a:t>অর্থাৎ তোমরা স্ত্রীদের সাথে ন্যায় সঙ্গত আচরণকর। </a:t>
            </a:r>
            <a:r>
              <a:rPr lang="bn-IN" b="1" dirty="0" smtClean="0">
                <a:solidFill>
                  <a:schemeClr val="accent5">
                    <a:lumMod val="75000"/>
                  </a:schemeClr>
                </a:solidFill>
                <a:latin typeface="NikoshBAN" pitchFamily="2" charset="0"/>
                <a:cs typeface="NikoshBAN" pitchFamily="2" charset="0"/>
              </a:rPr>
              <a:t>(সুরা নিসা) </a:t>
            </a:r>
          </a:p>
          <a:p>
            <a:r>
              <a:rPr lang="bn-IN" sz="2400" b="1" dirty="0" smtClean="0">
                <a:solidFill>
                  <a:schemeClr val="tx1"/>
                </a:solidFill>
                <a:latin typeface="NikoshBAN" pitchFamily="2" charset="0"/>
                <a:cs typeface="NikoshBAN" pitchFamily="2" charset="0"/>
              </a:rPr>
              <a:t>অন্য আয়াতে বলা হয়েছে অর্থাৎ তাদের উপর পুরুষ যেমন </a:t>
            </a:r>
            <a:r>
              <a:rPr lang="ar-SA" sz="2400" b="1" dirty="0" smtClean="0">
                <a:solidFill>
                  <a:schemeClr val="tx1"/>
                </a:solidFill>
                <a:latin typeface="NikoshBAN" pitchFamily="2" charset="0"/>
                <a:cs typeface="NikoshBAN" pitchFamily="2" charset="0"/>
              </a:rPr>
              <a:t>وَلَهُنَّ مِثْلُ الَّذِيعَلَيْهِنَّ بِالْمَعْرُوْفِ -</a:t>
            </a:r>
            <a:r>
              <a:rPr lang="bn-IN" sz="2400" b="1" dirty="0" smtClean="0">
                <a:solidFill>
                  <a:schemeClr val="tx1"/>
                </a:solidFill>
                <a:latin typeface="NikoshBAN" pitchFamily="2" charset="0"/>
                <a:cs typeface="NikoshBAN" pitchFamily="2" charset="0"/>
              </a:rPr>
              <a:t>অধিকার আছে, ঠিক তদ্রুপ অধিকার তাদের জন্য ও আছে। </a:t>
            </a:r>
            <a:r>
              <a:rPr lang="bn-IN" b="1" dirty="0" smtClean="0">
                <a:solidFill>
                  <a:schemeClr val="tx1"/>
                </a:solidFill>
                <a:latin typeface="NikoshBAN" pitchFamily="2" charset="0"/>
                <a:cs typeface="NikoshBAN" pitchFamily="2" charset="0"/>
              </a:rPr>
              <a:t>(সুরা নিসা) </a:t>
            </a:r>
            <a:endParaRPr lang="en-US" sz="2400" b="1" dirty="0">
              <a:solidFill>
                <a:schemeClr val="tx1"/>
              </a:solidFill>
              <a:latin typeface="NikoshBAN" pitchFamily="2" charset="0"/>
              <a:cs typeface="NikoshBAN" pitchFamily="2" charset="0"/>
            </a:endParaRPr>
          </a:p>
        </p:txBody>
      </p:sp>
      <p:sp>
        <p:nvSpPr>
          <p:cNvPr id="7" name="TextBox 6"/>
          <p:cNvSpPr txBox="1"/>
          <p:nvPr/>
        </p:nvSpPr>
        <p:spPr>
          <a:xfrm>
            <a:off x="2667000" y="2615625"/>
            <a:ext cx="3581400" cy="584775"/>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txBody>
          <a:bodyPr wrap="square" rtlCol="0">
            <a:spAutoFit/>
          </a:bodyPr>
          <a:lstStyle/>
          <a:p>
            <a:pPr algn="ctr"/>
            <a:r>
              <a:rPr lang="bn-IN"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সামাজিক জীবনে ইসলাম </a:t>
            </a:r>
            <a:endParaRPr lang="en-US" sz="3200" b="1" dirty="0">
              <a:solidFill>
                <a:srgbClr val="00B05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8" name="Round Diagonal Corner Rectangle 7"/>
          <p:cNvSpPr/>
          <p:nvPr/>
        </p:nvSpPr>
        <p:spPr>
          <a:xfrm>
            <a:off x="228600" y="3327975"/>
            <a:ext cx="8763000" cy="2691825"/>
          </a:xfrm>
          <a:prstGeom prst="round2Diag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000" dirty="0" smtClean="0">
                <a:latin typeface="NikoshBAN" pitchFamily="2" charset="0"/>
                <a:cs typeface="NikoshBAN" pitchFamily="2" charset="0"/>
              </a:rPr>
              <a:t>সামাজিক জীবনে কেমন ভাবে চলতে হবে সে দিক নির্দেশনাও ইসলামে দেয়া হয়েছে। যেমন- </a:t>
            </a:r>
            <a:r>
              <a:rPr lang="ar-SA" sz="2000" dirty="0" smtClean="0">
                <a:latin typeface="NikoshBAN" pitchFamily="2" charset="0"/>
                <a:cs typeface="NikoshBAN" pitchFamily="2" charset="0"/>
              </a:rPr>
              <a:t> </a:t>
            </a:r>
            <a:r>
              <a:rPr lang="ar-SA" sz="2000" b="1" dirty="0" smtClean="0">
                <a:solidFill>
                  <a:schemeClr val="tx1"/>
                </a:solidFill>
                <a:latin typeface="NikoshBAN" pitchFamily="2" charset="0"/>
                <a:cs typeface="NikoshBAN" pitchFamily="2" charset="0"/>
              </a:rPr>
              <a:t>وَبِالْوَالِدَيْنِ اِحْسَانًا وَّذِيْ الْقُرْبَى وَالْيَتَامَى وَالْمَسَاكِيْنِ وَ قُوْلُوْا لِلنَّاسِ حُسْنًا</a:t>
            </a:r>
            <a:r>
              <a:rPr lang="bn-IN" sz="2000" b="1" dirty="0" smtClean="0">
                <a:solidFill>
                  <a:schemeClr val="tx1"/>
                </a:solidFill>
                <a:latin typeface="NikoshBAN" pitchFamily="2" charset="0"/>
                <a:cs typeface="NikoshBAN" pitchFamily="2" charset="0"/>
              </a:rPr>
              <a:t> </a:t>
            </a:r>
            <a:r>
              <a:rPr lang="bn-IN" sz="2000" dirty="0" smtClean="0">
                <a:latin typeface="NikoshBAN" pitchFamily="2" charset="0"/>
                <a:cs typeface="NikoshBAN" pitchFamily="2" charset="0"/>
              </a:rPr>
              <a:t>আর তোমরা সদ্ব্যবহার কর পিতামাতা, আত্মীয়-স্বজন, এতিম-মিসকিনদের সাথে এবং মানুষের সাথে সুন্দর কথাবার্তা বলো। </a:t>
            </a:r>
            <a:endParaRPr lang="ar-SA" sz="2000" dirty="0" smtClean="0">
              <a:latin typeface="NikoshBAN" pitchFamily="2" charset="0"/>
              <a:cs typeface="NikoshBAN" pitchFamily="2" charset="0"/>
            </a:endParaRPr>
          </a:p>
          <a:p>
            <a:r>
              <a:rPr lang="bn-IN" sz="2000" dirty="0" smtClean="0">
                <a:latin typeface="NikoshBAN" pitchFamily="2" charset="0"/>
                <a:cs typeface="NikoshBAN" pitchFamily="2" charset="0"/>
              </a:rPr>
              <a:t>এমনকি বন্ধু-বান্ধব ও প্রতিবেশীর সাথে কি আচরণ করতে হবে তাও বলে দেয়া হয়েছে। যেমন-</a:t>
            </a:r>
            <a:r>
              <a:rPr lang="ar-SA" sz="2000" dirty="0" smtClean="0">
                <a:latin typeface="NikoshBAN" pitchFamily="2" charset="0"/>
                <a:cs typeface="NikoshBAN" pitchFamily="2" charset="0"/>
              </a:rPr>
              <a:t> </a:t>
            </a:r>
            <a:r>
              <a:rPr lang="ar-SA" sz="2000" dirty="0">
                <a:solidFill>
                  <a:schemeClr val="tx1"/>
                </a:solidFill>
                <a:latin typeface="NikoshBAN" pitchFamily="2" charset="0"/>
                <a:cs typeface="NikoshBAN" pitchFamily="2" charset="0"/>
              </a:rPr>
              <a:t>وَبِالْوَالِدَيْنِ اِحْسَانًا </a:t>
            </a:r>
            <a:r>
              <a:rPr lang="ar-SA" sz="2000" dirty="0" smtClean="0">
                <a:solidFill>
                  <a:schemeClr val="tx1"/>
                </a:solidFill>
                <a:latin typeface="NikoshBAN" pitchFamily="2" charset="0"/>
                <a:cs typeface="NikoshBAN" pitchFamily="2" charset="0"/>
              </a:rPr>
              <a:t>وَّبِذِيْ </a:t>
            </a:r>
            <a:r>
              <a:rPr lang="ar-SA" sz="2000" dirty="0">
                <a:solidFill>
                  <a:schemeClr val="tx1"/>
                </a:solidFill>
                <a:latin typeface="NikoshBAN" pitchFamily="2" charset="0"/>
                <a:cs typeface="NikoshBAN" pitchFamily="2" charset="0"/>
              </a:rPr>
              <a:t>الْقُرْبَى وَالْيَتَامَى وَالْمَسَاكِيْنِ </a:t>
            </a:r>
            <a:r>
              <a:rPr lang="ar-SA" sz="2000" dirty="0" smtClean="0">
                <a:solidFill>
                  <a:schemeClr val="tx1"/>
                </a:solidFill>
                <a:latin typeface="NikoshBAN" pitchFamily="2" charset="0"/>
                <a:cs typeface="NikoshBAN" pitchFamily="2" charset="0"/>
              </a:rPr>
              <a:t>وَالْجَارِ ذِىْ الْقُرْبَى وَالْجَارِ الْجَنْبِ وَالصَّاحِبِ بِالْجَنْبِ وَابْنِ السَّبِيْلِ وَمَا مَلَكَتْ أَيْمَانُكُمْ اِنَّ اللَّهَ لَا يُحِبُّ مَنْ كَانَ مُخْتَالًا فَّخُوْرًا</a:t>
            </a:r>
            <a:r>
              <a:rPr lang="bn-IN" sz="2000" dirty="0" smtClean="0">
                <a:solidFill>
                  <a:schemeClr val="tx1"/>
                </a:solidFill>
                <a:latin typeface="NikoshBAN" pitchFamily="2" charset="0"/>
                <a:cs typeface="NikoshBAN" pitchFamily="2" charset="0"/>
              </a:rPr>
              <a:t> </a:t>
            </a:r>
            <a:r>
              <a:rPr lang="bn-IN" sz="2000" dirty="0" smtClean="0">
                <a:solidFill>
                  <a:srgbClr val="FF0000"/>
                </a:solidFill>
                <a:latin typeface="NikoshBAN" pitchFamily="2" charset="0"/>
                <a:cs typeface="NikoshBAN" pitchFamily="2" charset="0"/>
              </a:rPr>
              <a:t>আর তোমরা সদ্ব্যবহার পিতামাতা, আত্মীয়-স্বজন, এতিম-মিসকিন, প্রতিবেশী আত্মীয় বা অনাত্মীয় এবং সহকর্মী, পথিক ও দাস-দাসীদের সাথে। নিশ্চয়ই দাম্বিক অহংকারীকে আল্লাহ পছন্দ করেন না। (সুরা নিসা) </a:t>
            </a:r>
            <a:endParaRPr lang="en-US" sz="2000" dirty="0">
              <a:solidFill>
                <a:srgbClr val="FF0000"/>
              </a:solidFill>
              <a:latin typeface="NikoshBAN" pitchFamily="2" charset="0"/>
              <a:cs typeface="NikoshBAN" pitchFamily="2" charset="0"/>
            </a:endParaRPr>
          </a:p>
        </p:txBody>
      </p:sp>
      <p:sp>
        <p:nvSpPr>
          <p:cNvPr id="9" name="TextBox 8"/>
          <p:cNvSpPr txBox="1"/>
          <p:nvPr/>
        </p:nvSpPr>
        <p:spPr>
          <a:xfrm>
            <a:off x="6858000" y="6248400"/>
            <a:ext cx="1562100" cy="400110"/>
          </a:xfrm>
          <a:prstGeom prst="rect">
            <a:avLst/>
          </a:prstGeom>
          <a:solidFill>
            <a:schemeClr val="accent5">
              <a:lumMod val="60000"/>
              <a:lumOff val="40000"/>
            </a:schemeClr>
          </a:solidFill>
        </p:spPr>
        <p:txBody>
          <a:bodyPr wrap="square" rtlCol="0">
            <a:spAutoFit/>
          </a:bodyPr>
          <a:lstStyle/>
          <a:p>
            <a:pPr algn="ctr"/>
            <a:r>
              <a:rPr lang="bn-IN" sz="2000" b="1" dirty="0" smtClean="0">
                <a:latin typeface="NikoshBAN" pitchFamily="2" charset="0"/>
                <a:cs typeface="NikoshBAN" pitchFamily="2" charset="0"/>
              </a:rPr>
              <a:t>চলমান-২</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399946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19400" y="3301425"/>
            <a:ext cx="3276600" cy="584775"/>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3200" b="1" dirty="0" smtClean="0">
                <a:latin typeface="NikoshBAN" pitchFamily="2" charset="0"/>
                <a:cs typeface="NikoshBAN" pitchFamily="2" charset="0"/>
              </a:rPr>
              <a:t>সামরিক জীবনে ইসলাম </a:t>
            </a:r>
            <a:endParaRPr lang="en-US" sz="3200" b="1" dirty="0">
              <a:latin typeface="NikoshBAN" pitchFamily="2" charset="0"/>
              <a:cs typeface="NikoshBAN" pitchFamily="2" charset="0"/>
            </a:endParaRPr>
          </a:p>
        </p:txBody>
      </p:sp>
      <p:sp>
        <p:nvSpPr>
          <p:cNvPr id="8" name="TextBox 7"/>
          <p:cNvSpPr txBox="1"/>
          <p:nvPr/>
        </p:nvSpPr>
        <p:spPr>
          <a:xfrm>
            <a:off x="2286000" y="152400"/>
            <a:ext cx="3530600" cy="584775"/>
          </a:xfrm>
          <a:prstGeom prst="rect">
            <a:avLst/>
          </a:prstGeom>
          <a:solidFill>
            <a:schemeClr val="accent4">
              <a:lumMod val="20000"/>
              <a:lumOff val="80000"/>
            </a:schemeClr>
          </a:solidFill>
          <a:ln>
            <a:noFill/>
          </a:ln>
          <a:effectLst/>
          <a:scene3d>
            <a:camera prst="perspectiveFront"/>
            <a:lightRig rig="chilly" dir="t">
              <a:rot lat="0" lon="0" rev="18480000"/>
            </a:lightRig>
          </a:scene3d>
          <a:sp3d prstMaterial="clear">
            <a:bevelT h="63500" prst="slope"/>
          </a:sp3d>
        </p:spPr>
        <p:txBody>
          <a:bodyPr wrap="square" rtlCol="0">
            <a:spAutoFit/>
          </a:bodyPr>
          <a:lstStyle/>
          <a:p>
            <a:pPr algn="ctr"/>
            <a:r>
              <a:rPr lang="bn-IN" sz="3200" b="1" dirty="0" smtClean="0">
                <a:latin typeface="NikoshBAN" pitchFamily="2" charset="0"/>
                <a:cs typeface="NikoshBAN" pitchFamily="2" charset="0"/>
              </a:rPr>
              <a:t>অর্থনৈতিক জীবনে ইসলাম </a:t>
            </a:r>
            <a:endParaRPr lang="en-US" sz="3200" b="1" dirty="0">
              <a:latin typeface="NikoshBAN" pitchFamily="2" charset="0"/>
              <a:cs typeface="NikoshBAN" pitchFamily="2" charset="0"/>
            </a:endParaRPr>
          </a:p>
        </p:txBody>
      </p:sp>
      <p:sp>
        <p:nvSpPr>
          <p:cNvPr id="2" name="Rectangle 1"/>
          <p:cNvSpPr/>
          <p:nvPr/>
        </p:nvSpPr>
        <p:spPr>
          <a:xfrm>
            <a:off x="304800" y="838201"/>
            <a:ext cx="8610600" cy="2286000"/>
          </a:xfrm>
          <a:prstGeom prst="rect">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latin typeface="NikoshBAN" pitchFamily="2" charset="0"/>
                <a:cs typeface="NikoshBAN" pitchFamily="2" charset="0"/>
              </a:rPr>
              <a:t>অর্থনৈতিক জীবন সম্পর্কে কুরআনের ভাষ্য হলো-</a:t>
            </a:r>
            <a:r>
              <a:rPr lang="ar-SA" sz="2800" b="1" dirty="0" smtClean="0">
                <a:solidFill>
                  <a:schemeClr val="tx1"/>
                </a:solidFill>
                <a:latin typeface="NikoshBAN" pitchFamily="2" charset="0"/>
                <a:cs typeface="NikoshBAN" pitchFamily="2" charset="0"/>
              </a:rPr>
              <a:t>أَحَلَّ اللَّهُ الْبَيْعَ وَحَرَّمَ الرِّبَا</a:t>
            </a:r>
            <a:r>
              <a:rPr lang="bn-IN" sz="2800" b="1" dirty="0" smtClean="0">
                <a:solidFill>
                  <a:schemeClr val="tx1"/>
                </a:solidFill>
                <a:latin typeface="NikoshBAN" pitchFamily="2" charset="0"/>
                <a:cs typeface="NikoshBAN" pitchFamily="2" charset="0"/>
              </a:rPr>
              <a:t> </a:t>
            </a:r>
            <a:r>
              <a:rPr lang="bn-IN" sz="2800" dirty="0" smtClean="0">
                <a:latin typeface="NikoshBAN" pitchFamily="2" charset="0"/>
                <a:cs typeface="NikoshBAN" pitchFamily="2" charset="0"/>
              </a:rPr>
              <a:t>আল্লাহ ব্যবসাকে হালাল এবং সুদকে হারাম করেছেন। লেনদেন সম্পর্কে বলা হয়েছে-</a:t>
            </a:r>
            <a:r>
              <a:rPr lang="ar-SA" sz="2800" b="1" dirty="0" smtClean="0">
                <a:solidFill>
                  <a:schemeClr val="accent5">
                    <a:lumMod val="75000"/>
                  </a:schemeClr>
                </a:solidFill>
                <a:latin typeface="NikoshBAN" pitchFamily="2" charset="0"/>
                <a:cs typeface="NikoshBAN" pitchFamily="2" charset="0"/>
              </a:rPr>
              <a:t>يَايُّهَا الَّذِيْنَ اَمَنُوْا اِذَا تَدَايَنْتُمْ بِدَيْنٍ اِلَى اَجَلٍ مُسَمَّى فَاكْتُبُوْهُ </a:t>
            </a:r>
            <a:r>
              <a:rPr lang="bn-IN" sz="2800" b="1" dirty="0" smtClean="0">
                <a:solidFill>
                  <a:schemeClr val="accent5">
                    <a:lumMod val="75000"/>
                  </a:schemeClr>
                </a:solidFill>
                <a:latin typeface="NikoshBAN" pitchFamily="2" charset="0"/>
                <a:cs typeface="NikoshBAN" pitchFamily="2" charset="0"/>
              </a:rPr>
              <a:t> </a:t>
            </a:r>
          </a:p>
          <a:p>
            <a:r>
              <a:rPr lang="bn-IN" sz="2800" dirty="0" smtClean="0">
                <a:latin typeface="NikoshBAN" pitchFamily="2" charset="0"/>
                <a:cs typeface="NikoshBAN" pitchFamily="2" charset="0"/>
              </a:rPr>
              <a:t>হে ইমানদারগণ, যদি তোমরা নির্দিষ্ট মেয়াদে অর্থ লেনদেন কর তবে তা লিখে রাখ। (সুরা বাকারা) </a:t>
            </a:r>
            <a:endParaRPr lang="en-US" sz="2800" dirty="0">
              <a:latin typeface="NikoshBAN" pitchFamily="2" charset="0"/>
              <a:cs typeface="NikoshBAN" pitchFamily="2" charset="0"/>
            </a:endParaRPr>
          </a:p>
        </p:txBody>
      </p:sp>
      <p:sp>
        <p:nvSpPr>
          <p:cNvPr id="3" name="Round Same Side Corner Rectangle 2"/>
          <p:cNvSpPr/>
          <p:nvPr/>
        </p:nvSpPr>
        <p:spPr>
          <a:xfrm>
            <a:off x="482600" y="4038600"/>
            <a:ext cx="8305800" cy="2133600"/>
          </a:xfrm>
          <a:prstGeom prst="round2Same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rgbClr val="C00000"/>
                </a:solidFill>
                <a:latin typeface="NikoshBAN" pitchFamily="2" charset="0"/>
                <a:cs typeface="NikoshBAN" pitchFamily="2" charset="0"/>
              </a:rPr>
              <a:t>সামরিক জীবন সম্পর্কে বলা হয়েছে-</a:t>
            </a:r>
            <a:r>
              <a:rPr lang="ar-SA" sz="3200" b="1" dirty="0" smtClean="0">
                <a:solidFill>
                  <a:schemeClr val="tx1"/>
                </a:solidFill>
                <a:latin typeface="NikoshBAN" pitchFamily="2" charset="0"/>
                <a:cs typeface="NikoshBAN" pitchFamily="2" charset="0"/>
              </a:rPr>
              <a:t>وَأَعِدُّوْالَهُمْ مَااسْتَطَعْتُمْ مِنْ قُوَّةٍ وَمِنْ رِبَاطِ الْخَيْلِ تُرْهِبُوْنَ بِهِ عَدُوَّاللَّهِ وَعَدُوَّكُمْ</a:t>
            </a:r>
            <a:r>
              <a:rPr lang="bn-IN" sz="3200" b="1" dirty="0" smtClean="0">
                <a:solidFill>
                  <a:schemeClr val="tx1"/>
                </a:solidFill>
                <a:latin typeface="NikoshBAN" pitchFamily="2" charset="0"/>
                <a:cs typeface="NikoshBAN" pitchFamily="2" charset="0"/>
              </a:rPr>
              <a:t> </a:t>
            </a:r>
            <a:r>
              <a:rPr lang="bn-IN" sz="3200" dirty="0" smtClean="0">
                <a:solidFill>
                  <a:srgbClr val="FF0000"/>
                </a:solidFill>
                <a:latin typeface="NikoshBAN" pitchFamily="2" charset="0"/>
                <a:cs typeface="NikoshBAN" pitchFamily="2" charset="0"/>
              </a:rPr>
              <a:t>আর তোমরা তোমাদের এবং আল্লাহ তায়ালার শক্রুদের ভয় দেখানোর উদ্দেশ্যে তীর ও ঘোড়ার শক্তি যথাসম্ভব সঞ্চয় কর। (সুরা তাওবা)</a:t>
            </a:r>
            <a:r>
              <a:rPr lang="bn-IN" sz="3200" dirty="0" smtClean="0">
                <a:solidFill>
                  <a:schemeClr val="tx1"/>
                </a:solidFill>
                <a:latin typeface="NikoshBAN" pitchFamily="2" charset="0"/>
                <a:cs typeface="NikoshBAN" pitchFamily="2" charset="0"/>
              </a:rPr>
              <a:t> </a:t>
            </a:r>
            <a:endParaRPr lang="en-US" sz="3200" dirty="0">
              <a:solidFill>
                <a:schemeClr val="tx1"/>
              </a:solidFill>
              <a:latin typeface="NikoshBAN" pitchFamily="2" charset="0"/>
              <a:cs typeface="NikoshBAN" pitchFamily="2" charset="0"/>
            </a:endParaRPr>
          </a:p>
        </p:txBody>
      </p:sp>
      <p:sp>
        <p:nvSpPr>
          <p:cNvPr id="11" name="TextBox 10"/>
          <p:cNvSpPr txBox="1"/>
          <p:nvPr/>
        </p:nvSpPr>
        <p:spPr>
          <a:xfrm>
            <a:off x="6858000" y="6258580"/>
            <a:ext cx="1562100" cy="461665"/>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rtlCol="0">
            <a:spAutoFit/>
          </a:bodyPr>
          <a:lstStyle/>
          <a:p>
            <a:pPr algn="ctr"/>
            <a:r>
              <a:rPr lang="bn-IN" sz="2400" b="1" dirty="0" smtClean="0">
                <a:latin typeface="NikoshBAN" pitchFamily="2" charset="0"/>
                <a:cs typeface="NikoshBAN" pitchFamily="2" charset="0"/>
              </a:rPr>
              <a:t>চলমান-৩</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234428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 grpId="0" animBg="1"/>
      <p:bldP spid="3"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304800"/>
            <a:ext cx="2971800" cy="584775"/>
          </a:xfrm>
          <a:prstGeom prst="rect">
            <a:avLst/>
          </a:prstGeom>
          <a:solidFill>
            <a:schemeClr val="accent5">
              <a:lumMod val="40000"/>
              <a:lumOff val="60000"/>
            </a:schemeClr>
          </a:solidFill>
          <a:ln>
            <a:noFill/>
          </a:ln>
          <a:effectLst>
            <a:outerShdw blurRad="50800" dist="38100" dir="5400000" algn="t" rotWithShape="0">
              <a:prstClr val="black">
                <a:alpha val="40000"/>
              </a:prstClr>
            </a:outerShdw>
          </a:effectLst>
          <a:scene3d>
            <a:camera prst="orthographicFront">
              <a:rot lat="0" lon="0" rev="0"/>
            </a:camera>
            <a:lightRig rig="glow" dir="t">
              <a:rot lat="0" lon="0" rev="14100000"/>
            </a:lightRig>
          </a:scene3d>
          <a:sp3d prstMaterial="softEdge">
            <a:bevelT w="127000" prst="angle"/>
          </a:sp3d>
        </p:spPr>
        <p:txBody>
          <a:bodyPr wrap="square" rtlCol="0">
            <a:spAutoFit/>
          </a:bodyPr>
          <a:lstStyle/>
          <a:p>
            <a:pPr algn="ctr"/>
            <a:r>
              <a:rPr lang="bn-IN" sz="3200" b="1" dirty="0" smtClean="0">
                <a:latin typeface="NikoshBAN" pitchFamily="2" charset="0"/>
                <a:cs typeface="NikoshBAN" pitchFamily="2" charset="0"/>
              </a:rPr>
              <a:t>ধর্মীয় জীবনে ইসলাম </a:t>
            </a:r>
            <a:endParaRPr lang="en-US" sz="3200" b="1" dirty="0">
              <a:latin typeface="NikoshBAN" pitchFamily="2" charset="0"/>
              <a:cs typeface="NikoshBAN" pitchFamily="2" charset="0"/>
            </a:endParaRPr>
          </a:p>
        </p:txBody>
      </p:sp>
      <p:sp>
        <p:nvSpPr>
          <p:cNvPr id="5" name="TextBox 4"/>
          <p:cNvSpPr txBox="1"/>
          <p:nvPr/>
        </p:nvSpPr>
        <p:spPr>
          <a:xfrm>
            <a:off x="2819400" y="2743200"/>
            <a:ext cx="3657600" cy="58477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rtlCol="0">
            <a:spAutoFit/>
          </a:bodyPr>
          <a:lstStyle/>
          <a:p>
            <a:pPr algn="ctr"/>
            <a:r>
              <a:rPr lang="bn-IN" sz="3200" b="1" dirty="0" smtClean="0">
                <a:latin typeface="NikoshBAN" pitchFamily="2" charset="0"/>
                <a:cs typeface="NikoshBAN" pitchFamily="2" charset="0"/>
              </a:rPr>
              <a:t>আন্তর্জাতিক জীবনে ইসলাম </a:t>
            </a:r>
            <a:endParaRPr lang="en-US" sz="3200" b="1" dirty="0">
              <a:latin typeface="NikoshBAN" pitchFamily="2" charset="0"/>
              <a:cs typeface="NikoshBAN" pitchFamily="2" charset="0"/>
            </a:endParaRPr>
          </a:p>
        </p:txBody>
      </p:sp>
      <p:sp>
        <p:nvSpPr>
          <p:cNvPr id="6" name="Rounded Rectangle 5"/>
          <p:cNvSpPr/>
          <p:nvPr/>
        </p:nvSpPr>
        <p:spPr>
          <a:xfrm>
            <a:off x="838200" y="1219200"/>
            <a:ext cx="7772400" cy="1295400"/>
          </a:xfrm>
          <a:prstGeom prst="round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atin typeface="NikoshBAN" pitchFamily="2" charset="0"/>
                <a:cs typeface="NikoshBAN" pitchFamily="2" charset="0"/>
              </a:rPr>
              <a:t>ধর্মীয় জীবন সম্পর্কে বলা হয়েছে- </a:t>
            </a:r>
            <a:r>
              <a:rPr lang="ar-SA" sz="3200" b="1" dirty="0" smtClean="0">
                <a:solidFill>
                  <a:schemeClr val="tx1"/>
                </a:solidFill>
                <a:latin typeface="NikoshBAN" pitchFamily="2" charset="0"/>
                <a:cs typeface="NikoshBAN" pitchFamily="2" charset="0"/>
              </a:rPr>
              <a:t>اُدْخُلُوْا فِي السِّلْمِ كَافَّةٍ</a:t>
            </a:r>
            <a:r>
              <a:rPr lang="bn-IN" sz="3200" b="1" dirty="0" smtClean="0">
                <a:solidFill>
                  <a:schemeClr val="tx1"/>
                </a:solidFill>
                <a:latin typeface="NikoshBAN" pitchFamily="2" charset="0"/>
                <a:cs typeface="NikoshBAN" pitchFamily="2" charset="0"/>
              </a:rPr>
              <a:t> </a:t>
            </a:r>
            <a:r>
              <a:rPr lang="bn-IN" sz="3200" dirty="0" smtClean="0">
                <a:latin typeface="NikoshBAN" pitchFamily="2" charset="0"/>
                <a:cs typeface="NikoshBAN" pitchFamily="2" charset="0"/>
              </a:rPr>
              <a:t>তোমরা ইসলামে পরিপূর্ণভাবে প্রবেশ কর।  </a:t>
            </a:r>
            <a:endParaRPr lang="en-US" sz="3200" dirty="0">
              <a:latin typeface="NikoshBAN" pitchFamily="2" charset="0"/>
              <a:cs typeface="NikoshBAN" pitchFamily="2" charset="0"/>
            </a:endParaRPr>
          </a:p>
        </p:txBody>
      </p:sp>
      <p:sp>
        <p:nvSpPr>
          <p:cNvPr id="7" name="Rounded Rectangle 6"/>
          <p:cNvSpPr/>
          <p:nvPr/>
        </p:nvSpPr>
        <p:spPr>
          <a:xfrm>
            <a:off x="457200" y="3810000"/>
            <a:ext cx="8305800" cy="1905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latin typeface="NikoshBAN" pitchFamily="2" charset="0"/>
                <a:cs typeface="NikoshBAN" pitchFamily="2" charset="0"/>
              </a:rPr>
              <a:t>আন্তর্জাতিক জীবন সম্পর্কে বলা হয়েছে- </a:t>
            </a:r>
            <a:r>
              <a:rPr lang="ar-SA" sz="3200" b="1" dirty="0" smtClean="0">
                <a:solidFill>
                  <a:srgbClr val="C00000"/>
                </a:solidFill>
                <a:latin typeface="NikoshBAN" pitchFamily="2" charset="0"/>
                <a:cs typeface="NikoshBAN" pitchFamily="2" charset="0"/>
              </a:rPr>
              <a:t>وَاعْتَصِمُوْا بِحَبْلِ اللَّهِ جَمِيْعَا وَّ لَا تَفَرَّقُوْا</a:t>
            </a:r>
            <a:r>
              <a:rPr lang="en-US" sz="3200" b="1" dirty="0" smtClean="0">
                <a:solidFill>
                  <a:srgbClr val="C00000"/>
                </a:solidFill>
                <a:latin typeface="NikoshBAN" pitchFamily="2" charset="0"/>
                <a:cs typeface="NikoshBAN" pitchFamily="2" charset="0"/>
              </a:rPr>
              <a:t> </a:t>
            </a:r>
            <a:r>
              <a:rPr lang="bn-IN" sz="3200" b="1" dirty="0" smtClean="0">
                <a:latin typeface="NikoshBAN" pitchFamily="2" charset="0"/>
                <a:cs typeface="NikoshBAN" pitchFamily="2" charset="0"/>
              </a:rPr>
              <a:t>তোমরা একত্রিত হয়ে আল্লাহর রজ্জুকে আঁকড়ে ধর এবং পরস্পর পৃথক হয়ো না (সুরা আল ইমরান) </a:t>
            </a:r>
            <a:endParaRPr lang="en-US" sz="3200" b="1" dirty="0">
              <a:latin typeface="NikoshBAN" pitchFamily="2" charset="0"/>
              <a:cs typeface="NikoshBAN" pitchFamily="2" charset="0"/>
            </a:endParaRPr>
          </a:p>
        </p:txBody>
      </p:sp>
      <p:sp>
        <p:nvSpPr>
          <p:cNvPr id="8" name="TextBox 7"/>
          <p:cNvSpPr txBox="1"/>
          <p:nvPr/>
        </p:nvSpPr>
        <p:spPr>
          <a:xfrm>
            <a:off x="6858000" y="6019800"/>
            <a:ext cx="1562100" cy="523220"/>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rtlCol="0">
            <a:spAutoFit/>
          </a:bodyPr>
          <a:lstStyle/>
          <a:p>
            <a:pPr algn="ctr"/>
            <a:r>
              <a:rPr lang="bn-IN" sz="2800" b="1" dirty="0" smtClean="0">
                <a:latin typeface="NikoshBAN" pitchFamily="2" charset="0"/>
                <a:cs typeface="NikoshBAN" pitchFamily="2" charset="0"/>
              </a:rPr>
              <a:t>চলমান-৪</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11883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que 4"/>
          <p:cNvSpPr/>
          <p:nvPr/>
        </p:nvSpPr>
        <p:spPr>
          <a:xfrm>
            <a:off x="2438400" y="381000"/>
            <a:ext cx="3733800" cy="1143000"/>
          </a:xfrm>
          <a:prstGeom prst="plaque">
            <a:avLst/>
          </a:prstGeom>
          <a:solidFill>
            <a:schemeClr val="accent5">
              <a:lumMod val="20000"/>
              <a:lumOff val="80000"/>
            </a:schemeClr>
          </a:solidFill>
          <a:ln>
            <a:noFill/>
          </a:ln>
          <a:effectLst>
            <a:outerShdw blurRad="50800" dist="38100" algn="l" rotWithShape="0">
              <a:prstClr val="black">
                <a:alpha val="40000"/>
              </a:prstClr>
            </a:outerShdw>
            <a:softEdge rad="12700"/>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মূল্যায়ণ</a:t>
            </a:r>
            <a:r>
              <a:rPr lang="bn-IN" sz="4800" dirty="0" smtClean="0">
                <a:solidFill>
                  <a:schemeClr val="tx1"/>
                </a:solidFill>
                <a:latin typeface="NikoshBAN" pitchFamily="2" charset="0"/>
                <a:cs typeface="NikoshBAN" pitchFamily="2" charset="0"/>
              </a:rPr>
              <a:t> </a:t>
            </a:r>
            <a:endParaRPr lang="en-US" sz="4800" dirty="0">
              <a:solidFill>
                <a:schemeClr val="tx1"/>
              </a:solidFill>
              <a:latin typeface="NikoshBAN" pitchFamily="2" charset="0"/>
              <a:cs typeface="NikoshBAN" pitchFamily="2" charset="0"/>
            </a:endParaRPr>
          </a:p>
        </p:txBody>
      </p:sp>
      <p:sp>
        <p:nvSpPr>
          <p:cNvPr id="2" name="Rounded Rectangle 1"/>
          <p:cNvSpPr/>
          <p:nvPr/>
        </p:nvSpPr>
        <p:spPr>
          <a:xfrm>
            <a:off x="762000" y="1905000"/>
            <a:ext cx="7772400" cy="1828800"/>
          </a:xfrm>
          <a:prstGeom prst="round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b="1" dirty="0" smtClean="0">
                <a:solidFill>
                  <a:srgbClr val="FFFF00"/>
                </a:solidFill>
                <a:latin typeface="NikoshBAN" pitchFamily="2" charset="0"/>
                <a:cs typeface="NikoshBAN" pitchFamily="2" charset="0"/>
              </a:rPr>
              <a:t>মাহমুদ তার বন্ধুকে বলল, ইসলামে ইবাদত বন্দেগির বিষয়টি ভালো, কিন্তু পাশ্চাত্যের শৃংখলাও ভালো। তাই আমি উভয়টি সমন্বয় করে চলি। তার বন্ধু রাইসুল তাকে বলল, তোমার ধারণা সঠিক নয়। ইসলামই একমাত্র পূর্ণাঙ্গ জীবন ব্যবস্থা। </a:t>
            </a:r>
            <a:endParaRPr lang="en-US" sz="2800" b="1" dirty="0">
              <a:solidFill>
                <a:srgbClr val="FFFF00"/>
              </a:solidFill>
              <a:latin typeface="NikoshBAN" pitchFamily="2" charset="0"/>
              <a:cs typeface="NikoshBAN" pitchFamily="2" charset="0"/>
            </a:endParaRPr>
          </a:p>
        </p:txBody>
      </p:sp>
      <p:grpSp>
        <p:nvGrpSpPr>
          <p:cNvPr id="13" name="Group 12"/>
          <p:cNvGrpSpPr/>
          <p:nvPr/>
        </p:nvGrpSpPr>
        <p:grpSpPr>
          <a:xfrm>
            <a:off x="838200" y="3972580"/>
            <a:ext cx="7086600" cy="584775"/>
            <a:chOff x="228600" y="3972580"/>
            <a:chExt cx="7086600" cy="584775"/>
          </a:xfrm>
          <a:solidFill>
            <a:schemeClr val="accent3">
              <a:lumMod val="60000"/>
              <a:lumOff val="40000"/>
            </a:schemeClr>
          </a:solidFill>
          <a:scene3d>
            <a:camera prst="orthographicFront">
              <a:rot lat="0" lon="0" rev="0"/>
            </a:camera>
            <a:lightRig rig="soft" dir="t">
              <a:rot lat="0" lon="0" rev="0"/>
            </a:lightRig>
          </a:scene3d>
        </p:grpSpPr>
        <p:sp>
          <p:nvSpPr>
            <p:cNvPr id="4" name="TextBox 3"/>
            <p:cNvSpPr txBox="1"/>
            <p:nvPr/>
          </p:nvSpPr>
          <p:spPr>
            <a:xfrm>
              <a:off x="838201" y="3972580"/>
              <a:ext cx="6476999" cy="584775"/>
            </a:xfrm>
            <a:prstGeom prst="rect">
              <a:avLst/>
            </a:prstGeom>
            <a:grpFill/>
            <a:ln>
              <a:noFill/>
            </a:ln>
            <a:effectLst>
              <a:outerShdw blurRad="107950" dist="12700" dir="5400000" algn="ctr">
                <a:srgbClr val="000000"/>
              </a:outerShdw>
            </a:effectLst>
            <a:sp3d contourW="44450" prstMaterial="matte">
              <a:bevelT w="63500" h="63500" prst="cross"/>
              <a:contourClr>
                <a:srgbClr val="FFFFFF"/>
              </a:contourClr>
            </a:sp3d>
          </p:spPr>
          <p:txBody>
            <a:bodyPr wrap="square" rtlCol="0">
              <a:spAutoFit/>
            </a:bodyPr>
            <a:lstStyle/>
            <a:p>
              <a:r>
                <a:rPr lang="ar-SA" sz="3200" b="1" dirty="0" smtClean="0">
                  <a:latin typeface="NikoshBAN" pitchFamily="2" charset="0"/>
                  <a:cs typeface="NikoshBAN" pitchFamily="2" charset="0"/>
                </a:rPr>
                <a:t>اسلام</a:t>
              </a:r>
              <a:r>
                <a:rPr lang="bn-IN" sz="3200" b="1" dirty="0" smtClean="0">
                  <a:latin typeface="NikoshBAN" pitchFamily="2" charset="0"/>
                  <a:cs typeface="NikoshBAN" pitchFamily="2" charset="0"/>
                </a:rPr>
                <a:t> </a:t>
              </a:r>
              <a:r>
                <a:rPr lang="bn-BD" sz="3200" b="1" dirty="0" smtClean="0">
                  <a:latin typeface="NikoshBAN" pitchFamily="2" charset="0"/>
                  <a:cs typeface="NikoshBAN" pitchFamily="2" charset="0"/>
                </a:rPr>
                <a:t>শব্দের অর্থ কি?</a:t>
              </a:r>
            </a:p>
          </p:txBody>
        </p:sp>
        <p:sp>
          <p:nvSpPr>
            <p:cNvPr id="6" name="Flowchart: Connector 5"/>
            <p:cNvSpPr/>
            <p:nvPr/>
          </p:nvSpPr>
          <p:spPr>
            <a:xfrm>
              <a:off x="228600" y="4038600"/>
              <a:ext cx="533400" cy="518755"/>
            </a:xfrm>
            <a:prstGeom prst="flowChartConnector">
              <a:avLst/>
            </a:prstGeom>
            <a:grpFill/>
            <a:ln>
              <a:noFill/>
            </a:ln>
            <a:effectLst>
              <a:outerShdw blurRad="107950" dist="12700" dir="5400000" algn="ctr">
                <a:srgbClr val="000000"/>
              </a:outerShdw>
            </a:effectLst>
            <a:sp3d contourW="44450" prstMaterial="matte">
              <a:bevelT w="63500" h="635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itchFamily="2" charset="0"/>
                  <a:cs typeface="NikoshBAN" pitchFamily="2" charset="0"/>
                </a:rPr>
                <a:t>ক</a:t>
              </a:r>
              <a:endParaRPr lang="en-US" sz="3200" b="1" dirty="0">
                <a:solidFill>
                  <a:schemeClr val="tx1"/>
                </a:solidFill>
                <a:latin typeface="NikoshBAN" pitchFamily="2" charset="0"/>
                <a:cs typeface="NikoshBAN" pitchFamily="2" charset="0"/>
              </a:endParaRPr>
            </a:p>
          </p:txBody>
        </p:sp>
      </p:grpSp>
      <p:grpSp>
        <p:nvGrpSpPr>
          <p:cNvPr id="16" name="Group 15"/>
          <p:cNvGrpSpPr/>
          <p:nvPr/>
        </p:nvGrpSpPr>
        <p:grpSpPr>
          <a:xfrm>
            <a:off x="457200" y="5966993"/>
            <a:ext cx="8534400" cy="523220"/>
            <a:chOff x="225854" y="5966993"/>
            <a:chExt cx="8841946" cy="523220"/>
          </a:xfrm>
          <a:solidFill>
            <a:srgbClr val="00B050"/>
          </a:solidFill>
          <a:scene3d>
            <a:camera prst="orthographicFront">
              <a:rot lat="0" lon="0" rev="0"/>
            </a:camera>
            <a:lightRig rig="brightRoom" dir="t">
              <a:rot lat="0" lon="0" rev="600000"/>
            </a:lightRig>
          </a:scene3d>
        </p:grpSpPr>
        <p:sp>
          <p:nvSpPr>
            <p:cNvPr id="9" name="Flowchart: Connector 8"/>
            <p:cNvSpPr/>
            <p:nvPr/>
          </p:nvSpPr>
          <p:spPr>
            <a:xfrm>
              <a:off x="225854" y="5966993"/>
              <a:ext cx="536146" cy="510007"/>
            </a:xfrm>
            <a:prstGeom prst="flowChartConnector">
              <a:avLst/>
            </a:prstGeom>
            <a:grpFill/>
            <a:ln>
              <a:noFill/>
            </a:ln>
            <a:effectLst>
              <a:outerShdw blurRad="57785" dist="33020" dir="3180000" algn="ctr">
                <a:srgbClr val="000000">
                  <a:alpha val="30000"/>
                </a:srgbClr>
              </a:outerShdw>
            </a:effectLst>
            <a:sp3d prstMaterial="metal">
              <a:bevelT w="38100" h="5715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a:solidFill>
                    <a:srgbClr val="002060"/>
                  </a:solidFill>
                  <a:latin typeface="NikoshBAN" pitchFamily="2" charset="0"/>
                  <a:cs typeface="NikoshBAN" pitchFamily="2" charset="0"/>
                </a:rPr>
                <a:t>ঘ</a:t>
              </a:r>
              <a:endParaRPr lang="en-US" sz="2800" b="1" dirty="0">
                <a:solidFill>
                  <a:srgbClr val="002060"/>
                </a:solidFill>
                <a:latin typeface="NikoshBAN" pitchFamily="2" charset="0"/>
                <a:cs typeface="NikoshBAN" pitchFamily="2" charset="0"/>
              </a:endParaRPr>
            </a:p>
          </p:txBody>
        </p:sp>
        <p:sp>
          <p:nvSpPr>
            <p:cNvPr id="10" name="TextBox 9"/>
            <p:cNvSpPr txBox="1"/>
            <p:nvPr/>
          </p:nvSpPr>
          <p:spPr>
            <a:xfrm>
              <a:off x="838201" y="5966993"/>
              <a:ext cx="8229599" cy="523220"/>
            </a:xfrm>
            <a:prstGeom prst="rect">
              <a:avLst/>
            </a:prstGeom>
            <a:solidFill>
              <a:schemeClr val="accent1">
                <a:lumMod val="60000"/>
                <a:lumOff val="40000"/>
              </a:schemeClr>
            </a:solidFill>
            <a:ln>
              <a:noFill/>
            </a:ln>
            <a:effectLst>
              <a:outerShdw blurRad="57785" dist="33020" dir="3180000" algn="ctr">
                <a:srgbClr val="000000">
                  <a:alpha val="30000"/>
                </a:srgbClr>
              </a:outerShdw>
            </a:effectLst>
            <a:sp3d prstMaterial="metal">
              <a:bevelT w="38100" h="57150" prst="convex"/>
            </a:sp3d>
          </p:spPr>
          <p:txBody>
            <a:bodyPr wrap="square" rtlCol="0">
              <a:spAutoFit/>
            </a:bodyPr>
            <a:lstStyle/>
            <a:p>
              <a:r>
                <a:rPr lang="bn-IN" sz="2800" b="1" dirty="0" smtClean="0">
                  <a:solidFill>
                    <a:srgbClr val="002060"/>
                  </a:solidFill>
                  <a:latin typeface="NikoshBAN" pitchFamily="2" charset="0"/>
                  <a:cs typeface="NikoshBAN" pitchFamily="2" charset="0"/>
                </a:rPr>
                <a:t>মাহমুদের মনোভাবকে কী তুমি সমর্থন কর? তোমার মতামত পেশ কর।</a:t>
              </a:r>
              <a:endParaRPr lang="en-US" sz="2800" b="1" dirty="0">
                <a:solidFill>
                  <a:srgbClr val="002060"/>
                </a:solidFill>
                <a:latin typeface="NikoshBAN" pitchFamily="2" charset="0"/>
                <a:cs typeface="NikoshBAN" pitchFamily="2" charset="0"/>
              </a:endParaRPr>
            </a:p>
          </p:txBody>
        </p:sp>
      </p:grpSp>
      <p:grpSp>
        <p:nvGrpSpPr>
          <p:cNvPr id="14" name="Group 13"/>
          <p:cNvGrpSpPr/>
          <p:nvPr/>
        </p:nvGrpSpPr>
        <p:grpSpPr>
          <a:xfrm>
            <a:off x="838200" y="4648200"/>
            <a:ext cx="7086600" cy="584775"/>
            <a:chOff x="228600" y="4648200"/>
            <a:chExt cx="7086600" cy="584775"/>
          </a:xfrm>
          <a:solidFill>
            <a:schemeClr val="accent2">
              <a:lumMod val="75000"/>
            </a:schemeClr>
          </a:solidFill>
          <a:scene3d>
            <a:camera prst="orthographicFront">
              <a:rot lat="0" lon="0" rev="0"/>
            </a:camera>
            <a:lightRig rig="glow" dir="t">
              <a:rot lat="0" lon="0" rev="4800000"/>
            </a:lightRig>
          </a:scene3d>
        </p:grpSpPr>
        <p:sp>
          <p:nvSpPr>
            <p:cNvPr id="7" name="Flowchart: Connector 6"/>
            <p:cNvSpPr/>
            <p:nvPr/>
          </p:nvSpPr>
          <p:spPr>
            <a:xfrm>
              <a:off x="228600" y="4648200"/>
              <a:ext cx="533400" cy="533400"/>
            </a:xfrm>
            <a:prstGeom prst="flowChartConnector">
              <a:avLst/>
            </a:prstGeom>
            <a:grpFill/>
            <a:ln>
              <a:noFill/>
            </a:ln>
            <a:effectLst>
              <a:outerShdw blurRad="190500" dist="228600" dir="2700000" algn="ctr">
                <a:srgbClr val="000000">
                  <a:alpha val="30000"/>
                </a:srgbClr>
              </a:outerShdw>
            </a:effectLst>
            <a:sp3d prstMaterial="matte">
              <a:bevelT w="127000" h="635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rgbClr val="FF0000"/>
                  </a:solidFill>
                  <a:latin typeface="NikoshBAN" pitchFamily="2" charset="0"/>
                  <a:cs typeface="NikoshBAN" pitchFamily="2" charset="0"/>
                </a:rPr>
                <a:t>খ</a:t>
              </a:r>
              <a:endParaRPr lang="en-US" sz="3200" b="1" dirty="0">
                <a:solidFill>
                  <a:srgbClr val="FF0000"/>
                </a:solidFill>
                <a:latin typeface="NikoshBAN" pitchFamily="2" charset="0"/>
                <a:cs typeface="NikoshBAN" pitchFamily="2" charset="0"/>
              </a:endParaRPr>
            </a:p>
          </p:txBody>
        </p:sp>
        <p:sp>
          <p:nvSpPr>
            <p:cNvPr id="11" name="TextBox 10"/>
            <p:cNvSpPr txBox="1"/>
            <p:nvPr/>
          </p:nvSpPr>
          <p:spPr>
            <a:xfrm>
              <a:off x="838201" y="4648200"/>
              <a:ext cx="6476999" cy="584775"/>
            </a:xfrm>
            <a:prstGeom prst="rect">
              <a:avLst/>
            </a:prstGeom>
            <a:grpFill/>
            <a:ln>
              <a:noFill/>
            </a:ln>
            <a:effectLst>
              <a:outerShdw blurRad="190500" dist="228600" dir="2700000" algn="ctr">
                <a:srgbClr val="000000">
                  <a:alpha val="30000"/>
                </a:srgbClr>
              </a:outerShdw>
            </a:effectLst>
            <a:sp3d prstMaterial="matte">
              <a:bevelT w="127000" h="63500" prst="convex"/>
            </a:sp3d>
          </p:spPr>
          <p:txBody>
            <a:bodyPr wrap="square" rtlCol="0">
              <a:spAutoFit/>
            </a:bodyPr>
            <a:lstStyle/>
            <a:p>
              <a:r>
                <a:rPr lang="ar-SA" sz="3200" b="1" dirty="0" smtClean="0">
                  <a:solidFill>
                    <a:srgbClr val="FF0000"/>
                  </a:solidFill>
                  <a:latin typeface="NikoshBAN" pitchFamily="2" charset="0"/>
                </a:rPr>
                <a:t>اسلام</a:t>
              </a:r>
              <a:r>
                <a:rPr lang="bn-IN" sz="3200" b="1" dirty="0" smtClean="0">
                  <a:solidFill>
                    <a:srgbClr val="FF0000"/>
                  </a:solidFill>
                  <a:latin typeface="NikoshBAN" pitchFamily="2" charset="0"/>
                </a:rPr>
                <a:t> </a:t>
              </a:r>
              <a:r>
                <a:rPr lang="bn-IN" sz="3200" b="1" dirty="0" smtClean="0">
                  <a:solidFill>
                    <a:srgbClr val="FF0000"/>
                  </a:solidFill>
                  <a:latin typeface="NikoshBAN" pitchFamily="2" charset="0"/>
                  <a:cs typeface="NikoshBAN" pitchFamily="2" charset="0"/>
                </a:rPr>
                <a:t>কাকে বলে বর্ণনা কর।</a:t>
              </a:r>
              <a:endParaRPr lang="bn-BD" sz="3200" b="1" dirty="0" smtClean="0">
                <a:solidFill>
                  <a:srgbClr val="FF0000"/>
                </a:solidFill>
                <a:latin typeface="NikoshBAN" pitchFamily="2" charset="0"/>
                <a:cs typeface="NikoshBAN" pitchFamily="2" charset="0"/>
              </a:endParaRPr>
            </a:p>
          </p:txBody>
        </p:sp>
      </p:grpSp>
      <p:grpSp>
        <p:nvGrpSpPr>
          <p:cNvPr id="15" name="Group 14"/>
          <p:cNvGrpSpPr/>
          <p:nvPr/>
        </p:nvGrpSpPr>
        <p:grpSpPr>
          <a:xfrm>
            <a:off x="838200" y="5288340"/>
            <a:ext cx="7086600" cy="584775"/>
            <a:chOff x="228600" y="5288340"/>
            <a:chExt cx="7086600" cy="584775"/>
          </a:xfrm>
          <a:solidFill>
            <a:schemeClr val="accent3">
              <a:lumMod val="75000"/>
            </a:schemeClr>
          </a:solidFill>
          <a:scene3d>
            <a:camera prst="orthographicFront">
              <a:rot lat="0" lon="0" rev="0"/>
            </a:camera>
            <a:lightRig rig="glow" dir="t">
              <a:rot lat="0" lon="0" rev="14100000"/>
            </a:lightRig>
          </a:scene3d>
        </p:grpSpPr>
        <p:sp>
          <p:nvSpPr>
            <p:cNvPr id="8" name="Flowchart: Connector 7"/>
            <p:cNvSpPr/>
            <p:nvPr/>
          </p:nvSpPr>
          <p:spPr>
            <a:xfrm>
              <a:off x="228600" y="5333999"/>
              <a:ext cx="533400" cy="539115"/>
            </a:xfrm>
            <a:prstGeom prst="flowChartConnector">
              <a:avLst/>
            </a:prstGeom>
            <a:grpFill/>
            <a:ln>
              <a:noFill/>
            </a:ln>
            <a:effectLst/>
            <a:sp3d prstMaterial="softEdge">
              <a:bevelT w="1270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accent1">
                      <a:lumMod val="40000"/>
                      <a:lumOff val="60000"/>
                    </a:schemeClr>
                  </a:solidFill>
                  <a:latin typeface="NikoshBAN" pitchFamily="2" charset="0"/>
                  <a:cs typeface="NikoshBAN" pitchFamily="2" charset="0"/>
                </a:rPr>
                <a:t>গ</a:t>
              </a:r>
              <a:endParaRPr lang="en-US" sz="3200" b="1" dirty="0">
                <a:solidFill>
                  <a:schemeClr val="accent1">
                    <a:lumMod val="40000"/>
                    <a:lumOff val="60000"/>
                  </a:schemeClr>
                </a:solidFill>
                <a:latin typeface="NikoshBAN" pitchFamily="2" charset="0"/>
                <a:cs typeface="NikoshBAN" pitchFamily="2" charset="0"/>
              </a:endParaRPr>
            </a:p>
          </p:txBody>
        </p:sp>
        <p:sp>
          <p:nvSpPr>
            <p:cNvPr id="12" name="TextBox 11"/>
            <p:cNvSpPr txBox="1"/>
            <p:nvPr/>
          </p:nvSpPr>
          <p:spPr>
            <a:xfrm>
              <a:off x="838200" y="5288340"/>
              <a:ext cx="6477000" cy="584775"/>
            </a:xfrm>
            <a:prstGeom prst="rect">
              <a:avLst/>
            </a:prstGeom>
            <a:solidFill>
              <a:schemeClr val="accent6">
                <a:lumMod val="75000"/>
              </a:schemeClr>
            </a:solidFill>
            <a:ln>
              <a:noFill/>
            </a:ln>
            <a:effectLst/>
            <a:sp3d prstMaterial="softEdge">
              <a:bevelT w="127000" prst="angle"/>
            </a:sp3d>
          </p:spPr>
          <p:txBody>
            <a:bodyPr wrap="square" rtlCol="0">
              <a:spAutoFit/>
            </a:bodyPr>
            <a:lstStyle/>
            <a:p>
              <a:r>
                <a:rPr lang="bn-IN" sz="3200" b="1" dirty="0" smtClean="0">
                  <a:solidFill>
                    <a:schemeClr val="accent1">
                      <a:lumMod val="40000"/>
                      <a:lumOff val="60000"/>
                    </a:schemeClr>
                  </a:solidFill>
                  <a:latin typeface="NikoshBAN" pitchFamily="2" charset="0"/>
                  <a:cs typeface="NikoshBAN" pitchFamily="2" charset="0"/>
                </a:rPr>
                <a:t>রাইসুলের দাবি কুরআন দ্বারা প্রমাণ কর।</a:t>
              </a:r>
              <a:endParaRPr lang="en-US" sz="3200" b="1" dirty="0">
                <a:solidFill>
                  <a:schemeClr val="accent1">
                    <a:lumMod val="40000"/>
                    <a:lumOff val="60000"/>
                  </a:schemeClr>
                </a:solidFill>
                <a:latin typeface="NikoshBAN" pitchFamily="2" charset="0"/>
                <a:cs typeface="NikoshBAN" pitchFamily="2" charset="0"/>
              </a:endParaRPr>
            </a:p>
          </p:txBody>
        </p:sp>
      </p:gr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52700" y="304800"/>
            <a:ext cx="4191000" cy="1905000"/>
          </a:xfrm>
          <a:prstGeom prst="ellipse">
            <a:avLst/>
          </a:prstGeom>
          <a:solidFill>
            <a:schemeClr val="accent1"/>
          </a:solidFill>
          <a:ln>
            <a:noFill/>
          </a:ln>
          <a:effectLst/>
          <a:scene3d>
            <a:camera prst="orthographicFront">
              <a:rot lat="0" lon="0" rev="0"/>
            </a:camera>
            <a:lightRig rig="glow" dir="t">
              <a:rot lat="0" lon="0" rev="14100000"/>
            </a:lightRig>
          </a:scene3d>
          <a:sp3d prstMaterial="softEdge">
            <a:bevelT w="1270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latin typeface="NikoshBAN" pitchFamily="2" charset="0"/>
                <a:cs typeface="NikoshBAN" pitchFamily="2" charset="0"/>
              </a:rPr>
              <a:t>দলগত কাজ</a:t>
            </a:r>
            <a:endParaRPr lang="en-US" sz="800" b="1" dirty="0">
              <a:latin typeface="NikoshBAN" pitchFamily="2" charset="0"/>
              <a:cs typeface="NikoshBAN" pitchFamily="2" charset="0"/>
            </a:endParaRPr>
          </a:p>
        </p:txBody>
      </p:sp>
      <p:sp>
        <p:nvSpPr>
          <p:cNvPr id="5" name="Subtitle 2"/>
          <p:cNvSpPr txBox="1">
            <a:spLocks/>
          </p:cNvSpPr>
          <p:nvPr/>
        </p:nvSpPr>
        <p:spPr>
          <a:xfrm>
            <a:off x="457200" y="4267200"/>
            <a:ext cx="8305800" cy="762000"/>
          </a:xfrm>
          <a:prstGeom prst="rect">
            <a:avLst/>
          </a:prstGeom>
          <a:solidFill>
            <a:schemeClr val="accent4">
              <a:lumMod val="75000"/>
            </a:schemeClr>
          </a:solidFill>
          <a:ln>
            <a:noFill/>
          </a:ln>
          <a:effectLst/>
          <a:scene3d>
            <a:camera prst="orthographicFront">
              <a:rot lat="0" lon="0" rev="0"/>
            </a:camera>
            <a:lightRig rig="glow" dir="t">
              <a:rot lat="0" lon="0" rev="14100000"/>
            </a:lightRig>
          </a:scene3d>
          <a:sp3d prstMaterial="softEdge">
            <a:bevelT w="127000" prst="angle"/>
          </a:sp3d>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bn-IN" sz="4000" b="1" dirty="0" smtClean="0">
                <a:solidFill>
                  <a:schemeClr val="tx1"/>
                </a:solidFill>
                <a:latin typeface="NikoshBAN" pitchFamily="2" charset="0"/>
                <a:cs typeface="NikoshBAN" pitchFamily="2" charset="0"/>
              </a:rPr>
              <a:t>গোলাপ দল- </a:t>
            </a:r>
            <a:r>
              <a:rPr lang="bn-IN" sz="4000" b="1" dirty="0" smtClean="0">
                <a:solidFill>
                  <a:srgbClr val="00B050"/>
                </a:solidFill>
                <a:latin typeface="NikoshBAN" pitchFamily="2" charset="0"/>
                <a:cs typeface="NikoshBAN" pitchFamily="2" charset="0"/>
              </a:rPr>
              <a:t>ইসলামের অর্থনৈতিক গুরুত্ব ব্যাখ্যা কর। </a:t>
            </a:r>
            <a:endParaRPr lang="en-US" sz="4000" b="1" dirty="0">
              <a:solidFill>
                <a:srgbClr val="00B050"/>
              </a:solidFill>
              <a:latin typeface="NikoshBAN" pitchFamily="2" charset="0"/>
              <a:cs typeface="NikoshBAN" pitchFamily="2" charset="0"/>
            </a:endParaRPr>
          </a:p>
        </p:txBody>
      </p:sp>
      <p:sp>
        <p:nvSpPr>
          <p:cNvPr id="2" name="Rectangle 1"/>
          <p:cNvSpPr/>
          <p:nvPr/>
        </p:nvSpPr>
        <p:spPr>
          <a:xfrm>
            <a:off x="647700" y="2895600"/>
            <a:ext cx="7924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a:solidFill>
                  <a:srgbClr val="FF0000"/>
                </a:solidFill>
                <a:latin typeface="NikoshBAN" pitchFamily="2" charset="0"/>
                <a:cs typeface="NikoshBAN" pitchFamily="2" charset="0"/>
              </a:rPr>
              <a:t>শাপলা দল- </a:t>
            </a:r>
            <a:r>
              <a:rPr lang="bn-IN" sz="4000" b="1" dirty="0">
                <a:solidFill>
                  <a:srgbClr val="7030A0"/>
                </a:solidFill>
                <a:latin typeface="NikoshBAN" pitchFamily="2" charset="0"/>
                <a:cs typeface="NikoshBAN" pitchFamily="2" charset="0"/>
              </a:rPr>
              <a:t>ইসলামের সামজিক গুরুত্ব বর্ণনা কর</a:t>
            </a:r>
            <a:r>
              <a:rPr lang="bn-IN" sz="4000" b="1" dirty="0" smtClean="0">
                <a:solidFill>
                  <a:srgbClr val="7030A0"/>
                </a:solidFill>
                <a:latin typeface="NikoshBAN" pitchFamily="2" charset="0"/>
                <a:cs typeface="NikoshBAN" pitchFamily="2" charset="0"/>
              </a:rPr>
              <a:t>।</a:t>
            </a:r>
            <a:endParaRPr lang="bn-IN"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52400"/>
            <a:ext cx="5715000" cy="3505200"/>
          </a:xfr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a:normAutofit/>
          </a:bodyPr>
          <a:lstStyle/>
          <a:p>
            <a:pPr algn="l"/>
            <a:r>
              <a:rPr lang="bn-BD" sz="4800" b="1" dirty="0" smtClean="0">
                <a:solidFill>
                  <a:srgbClr val="00B050"/>
                </a:solidFill>
                <a:latin typeface="NikoshBAN" pitchFamily="2" charset="0"/>
                <a:cs typeface="NikoshBAN" pitchFamily="2" charset="0"/>
              </a:rPr>
              <a:t>মোঃআঃহালিম</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3600" b="1" dirty="0" smtClean="0">
                <a:solidFill>
                  <a:srgbClr val="00B050"/>
                </a:solidFill>
                <a:latin typeface="NikoshBAN" pitchFamily="2" charset="0"/>
                <a:cs typeface="NikoshBAN" pitchFamily="2" charset="0"/>
              </a:rPr>
              <a:t>আমরাইল সিদ্দিকিয়া দাখিল মাদ্‌রাসা </a:t>
            </a:r>
            <a:r>
              <a:rPr lang="bn-BD" sz="3600" b="1" dirty="0" smtClean="0">
                <a:solidFill>
                  <a:schemeClr val="accent6">
                    <a:lumMod val="75000"/>
                  </a:schemeClr>
                </a:solidFill>
                <a:latin typeface="NikoshBAN" pitchFamily="2" charset="0"/>
                <a:cs typeface="NikoshBAN" pitchFamily="2" charset="0"/>
              </a:rPr>
              <a:t/>
            </a:r>
            <a:br>
              <a:rPr lang="bn-BD" sz="3600" b="1" dirty="0" smtClean="0">
                <a:solidFill>
                  <a:schemeClr val="accent6">
                    <a:lumMod val="75000"/>
                  </a:schemeClr>
                </a:solidFill>
                <a:latin typeface="NikoshBAN" pitchFamily="2" charset="0"/>
                <a:cs typeface="NikoshBAN" pitchFamily="2" charset="0"/>
              </a:rPr>
            </a:br>
            <a:r>
              <a:rPr lang="bn-BD" sz="3600" b="1" dirty="0" smtClean="0">
                <a:latin typeface="NikoshBAN" pitchFamily="2" charset="0"/>
                <a:cs typeface="NikoshBAN" pitchFamily="2" charset="0"/>
              </a:rPr>
              <a:t>যাদবপুর</a:t>
            </a:r>
            <a:r>
              <a:rPr lang="en-US" sz="3600" b="1" dirty="0" smtClean="0">
                <a:latin typeface="NikoshBAN" pitchFamily="2" charset="0"/>
                <a:cs typeface="NikoshBAN" pitchFamily="2" charset="0"/>
              </a:rPr>
              <a:t>-</a:t>
            </a:r>
            <a:r>
              <a:rPr lang="bn-BD" sz="3600" b="1" dirty="0" smtClean="0">
                <a:latin typeface="NikoshBAN" pitchFamily="2" charset="0"/>
                <a:cs typeface="NikoshBAN" pitchFamily="2" charset="0"/>
              </a:rPr>
              <a:t>ধামরাই</a:t>
            </a:r>
            <a:r>
              <a:rPr lang="en-US" sz="3600" b="1" dirty="0" smtClean="0">
                <a:latin typeface="NikoshBAN" pitchFamily="2" charset="0"/>
                <a:cs typeface="NikoshBAN" pitchFamily="2" charset="0"/>
              </a:rPr>
              <a:t>-</a:t>
            </a:r>
            <a:r>
              <a:rPr lang="bn-BD" sz="3600" b="1" dirty="0" smtClean="0">
                <a:latin typeface="NikoshBAN" pitchFamily="2" charset="0"/>
                <a:cs typeface="NikoshBAN" pitchFamily="2" charset="0"/>
              </a:rPr>
              <a:t>ঢাকা</a:t>
            </a:r>
            <a:r>
              <a:rPr lang="bn-BD" sz="3600" b="1" dirty="0" smtClean="0">
                <a:solidFill>
                  <a:schemeClr val="accent6">
                    <a:lumMod val="75000"/>
                  </a:schemeClr>
                </a:solidFill>
                <a:latin typeface="NikoshBAN" pitchFamily="2" charset="0"/>
                <a:cs typeface="NikoshBAN" pitchFamily="2" charset="0"/>
              </a:rPr>
              <a:t> </a:t>
            </a:r>
            <a:r>
              <a:rPr lang="en-US" sz="2800" b="1" dirty="0">
                <a:solidFill>
                  <a:srgbClr val="FF0000"/>
                </a:solidFill>
                <a:latin typeface="Times New Roman" pitchFamily="18" charset="0"/>
                <a:cs typeface="Times New Roman" pitchFamily="18" charset="0"/>
              </a:rPr>
              <a:t>abdulhalim19711944@gmail.com.</a:t>
            </a:r>
            <a:br>
              <a:rPr lang="en-US" sz="2800" b="1" dirty="0">
                <a:solidFill>
                  <a:srgbClr val="FF0000"/>
                </a:solidFill>
                <a:latin typeface="Times New Roman" pitchFamily="18" charset="0"/>
                <a:cs typeface="Times New Roman" pitchFamily="18" charset="0"/>
              </a:rPr>
            </a:br>
            <a:r>
              <a:rPr lang="en-US" sz="2800" b="1" dirty="0" smtClean="0">
                <a:latin typeface="Times New Roman" pitchFamily="18" charset="0"/>
                <a:cs typeface="Times New Roman" pitchFamily="18" charset="0"/>
              </a:rPr>
              <a:t>abdulhalim197153@yahoo.com</a:t>
            </a:r>
            <a:endParaRPr lang="en-US" sz="5400" b="1" dirty="0">
              <a:latin typeface="NikoshBAN" pitchFamily="2" charset="0"/>
              <a:cs typeface="NikoshBAN" pitchFamily="2" charset="0"/>
            </a:endParaRPr>
          </a:p>
        </p:txBody>
      </p:sp>
      <p:sp>
        <p:nvSpPr>
          <p:cNvPr id="5" name="TextBox 4"/>
          <p:cNvSpPr txBox="1"/>
          <p:nvPr/>
        </p:nvSpPr>
        <p:spPr>
          <a:xfrm>
            <a:off x="152400" y="4191000"/>
            <a:ext cx="5715000" cy="1754326"/>
          </a:xfrm>
          <a:prstGeom prst="rect">
            <a:avLst/>
          </a:prstGeom>
          <a:solidFill>
            <a:schemeClr val="accent1">
              <a:lumMod val="60000"/>
              <a:lumOff val="40000"/>
            </a:schemeClr>
          </a:solidFill>
          <a:ln>
            <a:noFill/>
          </a:ln>
          <a:effectLst>
            <a:glow rad="63500">
              <a:schemeClr val="accent5">
                <a:satMod val="175000"/>
                <a:alpha val="40000"/>
              </a:schemeClr>
            </a:glow>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prst="cross"/>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দশম</a:t>
            </a:r>
            <a:endParaRPr lang="bn-BD" sz="3600" b="1" dirty="0" smtClean="0">
              <a:solidFill>
                <a:srgbClr val="7030A0"/>
              </a:solidFill>
              <a:latin typeface="NikoshBAN" pitchFamily="2" charset="0"/>
              <a:cs typeface="NikoshBAN" pitchFamily="2" charset="0"/>
            </a:endParaRPr>
          </a:p>
          <a:p>
            <a:r>
              <a:rPr lang="bn-BD" sz="3600" b="1" dirty="0" smtClean="0">
                <a:solidFill>
                  <a:srgbClr val="7030A0"/>
                </a:solidFill>
                <a:latin typeface="NikoshBAN" pitchFamily="2" charset="0"/>
                <a:cs typeface="NikoshBAN" pitchFamily="2" charset="0"/>
              </a:rPr>
              <a:t>বিষয়-</a:t>
            </a:r>
            <a:r>
              <a:rPr lang="en-US" sz="3600" b="1" dirty="0" err="1" smtClean="0">
                <a:solidFill>
                  <a:srgbClr val="7030A0"/>
                </a:solidFill>
                <a:latin typeface="NikoshBAN" pitchFamily="2" charset="0"/>
                <a:cs typeface="NikoshBAN" pitchFamily="2" charset="0"/>
              </a:rPr>
              <a:t>ইসলামই</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একমাত্র</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জীবন</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ব্যবস্থা</a:t>
            </a:r>
            <a:endParaRPr lang="en-US" sz="3600" b="1" dirty="0" smtClean="0">
              <a:solidFill>
                <a:srgbClr val="7030A0"/>
              </a:solidFill>
              <a:latin typeface="NikoshBAN" pitchFamily="2" charset="0"/>
              <a:cs typeface="NikoshBAN" pitchFamily="2" charset="0"/>
            </a:endParaRPr>
          </a:p>
          <a:p>
            <a:r>
              <a:rPr lang="en-US" sz="3600" b="1" dirty="0" err="1" smtClean="0">
                <a:solidFill>
                  <a:srgbClr val="7030A0"/>
                </a:solidFill>
                <a:latin typeface="NikoshBAN" pitchFamily="2" charset="0"/>
                <a:cs typeface="NikoshBAN" pitchFamily="2" charset="0"/>
              </a:rPr>
              <a:t>সপ্তম</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পাঠ</a:t>
            </a:r>
            <a:r>
              <a:rPr lang="en-US" sz="3600" b="1" dirty="0" smtClean="0">
                <a:solidFill>
                  <a:srgbClr val="7030A0"/>
                </a:solidFill>
                <a:latin typeface="NikoshBAN" pitchFamily="2" charset="0"/>
                <a:cs typeface="NikoshBAN" pitchFamily="2" charset="0"/>
              </a:rPr>
              <a:t>, </a:t>
            </a:r>
            <a:r>
              <a:rPr lang="bn-BD" sz="3600" b="1" dirty="0" smtClean="0">
                <a:solidFill>
                  <a:srgbClr val="7030A0"/>
                </a:solidFill>
                <a:latin typeface="NikoshBAN" pitchFamily="2" charset="0"/>
                <a:cs typeface="NikoshBAN" pitchFamily="2" charset="0"/>
              </a:rPr>
              <a:t>সময়-৪৫ </a:t>
            </a:r>
            <a:r>
              <a:rPr lang="bn-BD" sz="3600" b="1" dirty="0">
                <a:solidFill>
                  <a:srgbClr val="7030A0"/>
                </a:solidFill>
                <a:latin typeface="NikoshBAN" pitchFamily="2" charset="0"/>
                <a:cs typeface="NikoshBAN" pitchFamily="2" charset="0"/>
              </a:rPr>
              <a:t>মিনিট</a:t>
            </a:r>
            <a:endParaRPr lang="en-US" sz="2400" dirty="0">
              <a:solidFill>
                <a:srgbClr val="7030A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838200"/>
            <a:ext cx="2133600" cy="241997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905000" y="609600"/>
            <a:ext cx="4895033" cy="1146048"/>
          </a:xfrm>
          <a:prstGeom prst="flowChartAlternateProcess">
            <a:avLst/>
          </a:prstGeom>
          <a:solidFill>
            <a:schemeClr val="accent1">
              <a:lumMod val="60000"/>
              <a:lumOff val="40000"/>
            </a:schemeClr>
          </a:solidFill>
          <a:ln>
            <a:noFill/>
          </a:ln>
          <a:effectLst>
            <a:glow rad="101600">
              <a:schemeClr val="accent4">
                <a:satMod val="175000"/>
                <a:alpha val="40000"/>
              </a:schemeClr>
            </a:glow>
            <a:outerShdw blurRad="50800" dist="38100" dir="5400000" algn="t" rotWithShape="0">
              <a:prstClr val="black">
                <a:alpha val="40000"/>
              </a:prstClr>
            </a:outerShdw>
            <a:softEdge rad="31750"/>
          </a:effectLst>
          <a:scene3d>
            <a:camera prst="perspectiveLeft"/>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itchFamily="2" charset="0"/>
                <a:cs typeface="NikoshBAN" pitchFamily="2" charset="0"/>
              </a:rPr>
              <a:t>ধন্যবাদ</a:t>
            </a:r>
            <a:endParaRPr lang="en-US" sz="800" b="1" dirty="0">
              <a:solidFill>
                <a:schemeClr val="tx1"/>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8766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945006"/>
            <a:ext cx="3505200" cy="2322194"/>
          </a:xfrm>
          <a:prstGeom prst="rect">
            <a:avLst/>
          </a:prstGeom>
        </p:spPr>
      </p:pic>
      <p:sp>
        <p:nvSpPr>
          <p:cNvPr id="3" name="Snip Same Side Corner Rectangle 2"/>
          <p:cNvSpPr/>
          <p:nvPr/>
        </p:nvSpPr>
        <p:spPr>
          <a:xfrm>
            <a:off x="838200" y="152400"/>
            <a:ext cx="7772400" cy="1828800"/>
          </a:xfrm>
          <a:prstGeom prst="snip2SameRect">
            <a:avLst/>
          </a:prstGeom>
          <a:solidFill>
            <a:schemeClr val="accent5">
              <a:lumMod val="60000"/>
              <a:lumOff val="40000"/>
            </a:schemeClr>
          </a:solidFill>
          <a:ln>
            <a:noFill/>
          </a:ln>
          <a:effectLst>
            <a:outerShdw blurRad="50800" dist="38100" dir="16200000" rotWithShape="0">
              <a:prstClr val="black">
                <a:alpha val="40000"/>
              </a:prstClr>
            </a:outerShdw>
          </a:effectLst>
          <a:scene3d>
            <a:camera prst="perspectiveBelow"/>
            <a:lightRig rig="soft" dir="t">
              <a:rot lat="0" lon="0" rev="0"/>
            </a:lightRig>
          </a:scene3d>
          <a:sp3d contourW="44450" prstMaterial="matte">
            <a:bevelT w="63500" h="63500" prst="convex"/>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C00000"/>
                </a:solidFill>
                <a:latin typeface="NikoshBAN" pitchFamily="2" charset="0"/>
                <a:cs typeface="NikoshBAN" pitchFamily="2" charset="0"/>
              </a:rPr>
              <a:t>আজকের পাঠ</a:t>
            </a:r>
          </a:p>
          <a:p>
            <a:pPr algn="ctr"/>
            <a:r>
              <a:rPr lang="bn-IN" sz="4800" b="1" dirty="0" smtClean="0">
                <a:solidFill>
                  <a:srgbClr val="7030A0"/>
                </a:solidFill>
                <a:latin typeface="NikoshBAN" pitchFamily="2" charset="0"/>
                <a:cs typeface="NikoshBAN" pitchFamily="2" charset="0"/>
              </a:rPr>
              <a:t>ইসলামই একমাত্র জীবন ব্যবস্থা</a:t>
            </a:r>
            <a:endParaRPr lang="en-US" sz="48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458200" cy="2667000"/>
          </a:xfr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a:normAutofit fontScale="90000"/>
          </a:bodyPr>
          <a:lstStyle/>
          <a:p>
            <a:pPr algn="l"/>
            <a:r>
              <a:rPr lang="bn-BD" sz="4000" b="1" dirty="0" smtClean="0">
                <a:latin typeface="NikoshBAN" pitchFamily="2" charset="0"/>
                <a:cs typeface="NikoshBAN" pitchFamily="2" charset="0"/>
              </a:rPr>
              <a:t>এই পাঠ শেষে  </a:t>
            </a:r>
            <a:r>
              <a:rPr lang="bn-BD" sz="4000" b="1" dirty="0" smtClean="0">
                <a:latin typeface="NikoshBAN" pitchFamily="2" charset="0"/>
                <a:cs typeface="NikoshBAN" pitchFamily="2" charset="0"/>
              </a:rPr>
              <a:t>শিক্ষার্থীরা</a:t>
            </a:r>
            <a:r>
              <a:rPr lang="en-GB" sz="4000" b="1" dirty="0" smtClean="0">
                <a:latin typeface="NikoshBAN" pitchFamily="2" charset="0"/>
                <a:cs typeface="NikoshBAN" pitchFamily="2" charset="0"/>
              </a:rPr>
              <a:t>…</a:t>
            </a:r>
            <a:r>
              <a:rPr lang="bn-BD" sz="4000" b="1" dirty="0" smtClean="0">
                <a:latin typeface="NikoshBAN" pitchFamily="2" charset="0"/>
                <a:cs typeface="NikoshBAN" pitchFamily="2" charset="0"/>
              </a:rPr>
              <a:t/>
            </a:r>
            <a:br>
              <a:rPr lang="bn-BD" sz="4000" b="1" dirty="0" smtClean="0">
                <a:latin typeface="NikoshBAN" pitchFamily="2" charset="0"/>
                <a:cs typeface="NikoshBAN" pitchFamily="2" charset="0"/>
              </a:rPr>
            </a:br>
            <a:r>
              <a:rPr lang="bn-BD" sz="4000" b="1" dirty="0" smtClean="0">
                <a:latin typeface="NikoshBAN" pitchFamily="2" charset="0"/>
                <a:cs typeface="NikoshBAN" pitchFamily="2" charset="0"/>
              </a:rPr>
              <a:t>১। </a:t>
            </a:r>
            <a:r>
              <a:rPr lang="bn-IN" sz="4000" b="1" dirty="0" smtClean="0">
                <a:latin typeface="NikoshBAN" pitchFamily="2" charset="0"/>
                <a:cs typeface="NikoshBAN" pitchFamily="2" charset="0"/>
              </a:rPr>
              <a:t>আয়াত অবতীর্ণের কারণ বর্ণনা করতে </a:t>
            </a:r>
            <a:r>
              <a:rPr lang="bn-BD" sz="4000" b="1" dirty="0" smtClean="0">
                <a:latin typeface="NikoshBAN" pitchFamily="2" charset="0"/>
                <a:cs typeface="NikoshBAN" pitchFamily="2" charset="0"/>
              </a:rPr>
              <a:t>পারবে</a:t>
            </a:r>
            <a:br>
              <a:rPr lang="bn-BD" sz="4000" b="1" dirty="0" smtClean="0">
                <a:latin typeface="NikoshBAN" pitchFamily="2" charset="0"/>
                <a:cs typeface="NikoshBAN" pitchFamily="2" charset="0"/>
              </a:rPr>
            </a:br>
            <a:r>
              <a:rPr lang="bn-BD" sz="4000" b="1" dirty="0" smtClean="0">
                <a:latin typeface="NikoshBAN" pitchFamily="2" charset="0"/>
                <a:cs typeface="NikoshBAN" pitchFamily="2" charset="0"/>
              </a:rPr>
              <a:t>২। </a:t>
            </a:r>
            <a:r>
              <a:rPr lang="bn-IN" sz="4000" b="1" dirty="0" smtClean="0">
                <a:latin typeface="NikoshBAN" pitchFamily="2" charset="0"/>
                <a:cs typeface="NikoshBAN" pitchFamily="2" charset="0"/>
              </a:rPr>
              <a:t>দ্বীন শব্দের ব্যাখ্যা করতে </a:t>
            </a:r>
            <a:r>
              <a:rPr lang="bn-BD" sz="4000" b="1" dirty="0" smtClean="0">
                <a:latin typeface="NikoshBAN" pitchFamily="2" charset="0"/>
                <a:cs typeface="NikoshBAN" pitchFamily="2" charset="0"/>
              </a:rPr>
              <a:t>পারবে</a:t>
            </a:r>
            <a:br>
              <a:rPr lang="bn-BD" sz="4000" b="1" dirty="0" smtClean="0">
                <a:latin typeface="NikoshBAN" pitchFamily="2" charset="0"/>
                <a:cs typeface="NikoshBAN" pitchFamily="2" charset="0"/>
              </a:rPr>
            </a:br>
            <a:r>
              <a:rPr lang="bn-BD" sz="4000" b="1" dirty="0" smtClean="0">
                <a:latin typeface="NikoshBAN" pitchFamily="2" charset="0"/>
                <a:cs typeface="NikoshBAN" pitchFamily="2" charset="0"/>
              </a:rPr>
              <a:t>৩। </a:t>
            </a:r>
            <a:r>
              <a:rPr lang="bn-IN" sz="4000" b="1" dirty="0" smtClean="0">
                <a:latin typeface="NikoshBAN" pitchFamily="2" charset="0"/>
                <a:cs typeface="NikoshBAN" pitchFamily="2" charset="0"/>
              </a:rPr>
              <a:t>পূর্ণাঙ্গ ইসলামের স্বরুপ বিশ্লেষণ </a:t>
            </a:r>
            <a:r>
              <a:rPr lang="bn-BD" sz="4000" b="1" dirty="0" smtClean="0">
                <a:latin typeface="NikoshBAN" pitchFamily="2" charset="0"/>
                <a:cs typeface="NikoshBAN" pitchFamily="2" charset="0"/>
              </a:rPr>
              <a:t>করতে পারবে</a:t>
            </a:r>
            <a:r>
              <a:rPr lang="bn-IN" sz="4000" b="1" dirty="0" smtClean="0">
                <a:latin typeface="NikoshBAN" pitchFamily="2" charset="0"/>
                <a:cs typeface="NikoshBAN" pitchFamily="2" charset="0"/>
              </a:rPr>
              <a:t/>
            </a:r>
            <a:br>
              <a:rPr lang="bn-IN" sz="4000" b="1" dirty="0" smtClean="0">
                <a:latin typeface="NikoshBAN" pitchFamily="2" charset="0"/>
                <a:cs typeface="NikoshBAN" pitchFamily="2" charset="0"/>
              </a:rPr>
            </a:br>
            <a:r>
              <a:rPr lang="bn-IN" sz="4000" b="1" dirty="0" smtClean="0">
                <a:latin typeface="NikoshBAN" pitchFamily="2" charset="0"/>
                <a:cs typeface="NikoshBAN" pitchFamily="2" charset="0"/>
              </a:rPr>
              <a:t>৪। জীবন সমস্যা সমাধানে ইসলাম এর ব্যাখ্যা করতে পারবে</a:t>
            </a:r>
            <a:endParaRPr lang="en-US" sz="3600" dirty="0">
              <a:latin typeface="NikoshBAN" pitchFamily="2" charset="0"/>
              <a:cs typeface="NikoshBAN" pitchFamily="2" charset="0"/>
            </a:endParaRPr>
          </a:p>
        </p:txBody>
      </p:sp>
      <p:sp>
        <p:nvSpPr>
          <p:cNvPr id="4" name="Oval Callout 3"/>
          <p:cNvSpPr/>
          <p:nvPr/>
        </p:nvSpPr>
        <p:spPr>
          <a:xfrm>
            <a:off x="2743200" y="364067"/>
            <a:ext cx="4343400" cy="1593812"/>
          </a:xfrm>
          <a:prstGeom prst="wedgeEllipseCallou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itchFamily="2" charset="0"/>
                <a:cs typeface="NikoshBAN" pitchFamily="2" charset="0"/>
              </a:rPr>
              <a:t>শিখনফল</a:t>
            </a:r>
            <a:endParaRPr lang="en-US" sz="105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900836" cy="1569660"/>
          </a:xfrm>
          <a:prstGeom prst="rect">
            <a:avLst/>
          </a:prstGeom>
          <a:solidFill>
            <a:schemeClr val="accent4">
              <a:lumMod val="60000"/>
              <a:lumOff val="40000"/>
            </a:schemeClr>
          </a:solidFill>
          <a:ln>
            <a:noFill/>
          </a:ln>
          <a:effectLst/>
          <a:scene3d>
            <a:camera prst="orthographicFront">
              <a:rot lat="0" lon="0" rev="0"/>
            </a:camera>
            <a:lightRig rig="contrasting" dir="t">
              <a:rot lat="0" lon="0" rev="7800000"/>
            </a:lightRig>
          </a:scene3d>
          <a:sp3d>
            <a:bevelT w="139700" h="139700" prst="cross"/>
          </a:sp3d>
        </p:spPr>
        <p:txBody>
          <a:bodyPr wrap="square" rtlCol="0">
            <a:spAutoFit/>
          </a:bodyPr>
          <a:lstStyle/>
          <a:p>
            <a:pPr algn="just" rtl="1"/>
            <a:r>
              <a:rPr lang="ar-SA" sz="3200" b="1" dirty="0">
                <a:latin typeface="NikoshBAN" pitchFamily="2" charset="0"/>
                <a:cs typeface="+mj-cs"/>
              </a:rPr>
              <a:t>إِنَّ الدِّينَ عِندَ اللّهِ الإِسْلاَمُ وَمَا اخْتَلَفَ الَّذِينَ أُوْتُواْ الْكِتَابَ إِلاَّ مِن بَعْدِ مَا جَاءهُمُ الْعِلْمُ بَغْياً بَيْنَهُمْ وَمَن يَكْفُرْ بِآيَاتِ اللّهِ فَإِنَّ اللّهِ سَرِيعُ الْحِسَابِ {19</a:t>
            </a:r>
            <a:r>
              <a:rPr lang="ar-SA" sz="3200" b="1" dirty="0" smtClean="0">
                <a:latin typeface="NikoshBAN" pitchFamily="2" charset="0"/>
                <a:cs typeface="+mj-cs"/>
              </a:rPr>
              <a:t>}</a:t>
            </a:r>
            <a:endParaRPr lang="bn-IN" sz="3200" b="1" dirty="0" smtClean="0">
              <a:latin typeface="NikoshBAN" pitchFamily="2" charset="0"/>
              <a:cs typeface="+mj-cs"/>
            </a:endParaRPr>
          </a:p>
        </p:txBody>
      </p:sp>
      <p:sp>
        <p:nvSpPr>
          <p:cNvPr id="3" name="Rectangle 2"/>
          <p:cNvSpPr/>
          <p:nvPr/>
        </p:nvSpPr>
        <p:spPr>
          <a:xfrm>
            <a:off x="557364" y="152400"/>
            <a:ext cx="8138766" cy="707886"/>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perspectiveBelow"/>
            <a:lightRig rig="glow" dir="t">
              <a:rot lat="0" lon="0" rev="4800000"/>
            </a:lightRig>
          </a:scene3d>
          <a:sp3d prstMaterial="matte">
            <a:bevelT w="127000" h="63500" prst="convex"/>
          </a:sp3d>
        </p:spPr>
        <p:txBody>
          <a:bodyPr wrap="none">
            <a:spAutoFit/>
          </a:bodyPr>
          <a:lstStyle/>
          <a:p>
            <a:pPr algn="ctr"/>
            <a:r>
              <a:rPr lang="bn-IN" sz="4000" b="1" dirty="0" smtClean="0">
                <a:solidFill>
                  <a:srgbClr val="7030A0"/>
                </a:solidFill>
                <a:latin typeface="NikoshBAN" pitchFamily="2" charset="0"/>
                <a:cs typeface="NikoshBAN" pitchFamily="2" charset="0"/>
              </a:rPr>
              <a:t>কুরআনের আলোকে ইসলামই </a:t>
            </a:r>
            <a:r>
              <a:rPr lang="bn-IN" sz="4000" b="1" dirty="0">
                <a:solidFill>
                  <a:srgbClr val="7030A0"/>
                </a:solidFill>
                <a:latin typeface="NikoshBAN" pitchFamily="2" charset="0"/>
                <a:cs typeface="NikoshBAN" pitchFamily="2" charset="0"/>
              </a:rPr>
              <a:t>একমাত্র জীবন ব্যবস্থা</a:t>
            </a:r>
            <a:endParaRPr lang="en-US" sz="4000" b="1" dirty="0">
              <a:solidFill>
                <a:srgbClr val="7030A0"/>
              </a:solidFill>
              <a:latin typeface="NikoshBAN" pitchFamily="2" charset="0"/>
              <a:cs typeface="NikoshBAN" pitchFamily="2" charset="0"/>
            </a:endParaRPr>
          </a:p>
        </p:txBody>
      </p:sp>
      <p:sp>
        <p:nvSpPr>
          <p:cNvPr id="4" name="TextBox 3"/>
          <p:cNvSpPr txBox="1"/>
          <p:nvPr/>
        </p:nvSpPr>
        <p:spPr>
          <a:xfrm>
            <a:off x="685800" y="4267200"/>
            <a:ext cx="7900836" cy="1077218"/>
          </a:xfrm>
          <a:prstGeom prst="rect">
            <a:avLst/>
          </a:prstGeom>
          <a:solidFill>
            <a:schemeClr val="accent1">
              <a:lumMod val="75000"/>
            </a:schemeClr>
          </a:solidFill>
          <a:ln>
            <a:noFill/>
          </a:ln>
          <a:effectLst/>
          <a:scene3d>
            <a:camera prst="orthographicFront">
              <a:rot lat="0" lon="0" rev="0"/>
            </a:camera>
            <a:lightRig rig="glow" dir="t">
              <a:rot lat="0" lon="0" rev="14100000"/>
            </a:lightRig>
          </a:scene3d>
          <a:sp3d prstMaterial="softEdge">
            <a:bevelT w="127000" prst="slope"/>
          </a:sp3d>
        </p:spPr>
        <p:txBody>
          <a:bodyPr wrap="square" rtlCol="0">
            <a:spAutoFit/>
          </a:bodyPr>
          <a:lstStyle/>
          <a:p>
            <a:pPr algn="just" rtl="1"/>
            <a:r>
              <a:rPr lang="ar-SA" sz="3200" b="1" dirty="0" smtClean="0"/>
              <a:t>وَمَن </a:t>
            </a:r>
            <a:r>
              <a:rPr lang="ar-SA" sz="3200" b="1" dirty="0"/>
              <a:t>يَبْتَغِ غَيْرَ الإِسْلاَمِ دِيناً فَلَن يُقْبَلَ مِنْهُ وَهُوَ فِي الآخِرَةِ مِنَ الْخَاسِرِينَ {85</a:t>
            </a:r>
            <a:r>
              <a:rPr lang="ar-SA" sz="3200" b="1" dirty="0" smtClean="0"/>
              <a:t>}</a:t>
            </a:r>
            <a:endParaRPr lang="bn-IN" sz="3200" b="1" dirty="0" smtClean="0"/>
          </a:p>
        </p:txBody>
      </p:sp>
      <p:sp>
        <p:nvSpPr>
          <p:cNvPr id="5" name="TextBox 4"/>
          <p:cNvSpPr txBox="1"/>
          <p:nvPr/>
        </p:nvSpPr>
        <p:spPr>
          <a:xfrm>
            <a:off x="685800" y="2743200"/>
            <a:ext cx="7900836" cy="1384995"/>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rtlCol="0">
            <a:spAutoFit/>
          </a:bodyPr>
          <a:lstStyle/>
          <a:p>
            <a:pPr algn="just" rtl="1"/>
            <a:r>
              <a:rPr lang="ar-SA" sz="2800" b="1" dirty="0" smtClean="0"/>
              <a:t>فَإنْ </a:t>
            </a:r>
            <a:r>
              <a:rPr lang="ar-SA" sz="2800" b="1" dirty="0"/>
              <a:t>حَآجُّوكَ فَقُلْ أَسْلَمْتُ وَجْهِيَ لِلّهِ وَمَنِ اتَّبَعَنِ وَقُل لِّلَّذِينَ أُوْتُواْ الْكِتَابَ وَالأُمِّيِّينَ أَأَسْلَمْتُمْ فَإِنْ  أَسْلَمُواْ فَقَدِ اهْتَدَواْ وَّإِن تَوَلَّوْاْ فَإِنَّمَا عَلَيْكَ الْبَلاَغُ وَاللّهُ بَصِيرٌ بِالْعِبَادِ {20</a:t>
            </a:r>
            <a:r>
              <a:rPr lang="ar-SA" sz="2800" b="1" dirty="0" smtClean="0"/>
              <a:t>}</a:t>
            </a:r>
            <a:endParaRPr lang="bn-IN" sz="2800" b="1" dirty="0"/>
          </a:p>
        </p:txBody>
      </p:sp>
      <p:sp>
        <p:nvSpPr>
          <p:cNvPr id="6" name="TextBox 5"/>
          <p:cNvSpPr txBox="1"/>
          <p:nvPr/>
        </p:nvSpPr>
        <p:spPr>
          <a:xfrm>
            <a:off x="685800" y="5475982"/>
            <a:ext cx="7900836" cy="1077218"/>
          </a:xfrm>
          <a:prstGeom prst="rect">
            <a:avLst/>
          </a:prstGeom>
          <a:solidFill>
            <a:schemeClr val="accent3">
              <a:lumMod val="60000"/>
              <a:lumOff val="40000"/>
            </a:schemeClr>
          </a:solidFill>
          <a:ln>
            <a:noFill/>
          </a:ln>
          <a:effectLst/>
          <a:scene3d>
            <a:camera prst="orthographicFront">
              <a:rot lat="0" lon="0" rev="0"/>
            </a:camera>
            <a:lightRig rig="glow" dir="t">
              <a:rot lat="0" lon="0" rev="14100000"/>
            </a:lightRig>
          </a:scene3d>
          <a:sp3d prstMaterial="softEdge">
            <a:bevelT w="127000" prst="angle"/>
          </a:sp3d>
        </p:spPr>
        <p:txBody>
          <a:bodyPr wrap="square" rtlCol="0">
            <a:spAutoFit/>
          </a:bodyPr>
          <a:lstStyle/>
          <a:p>
            <a:pPr algn="just" rtl="1"/>
            <a:r>
              <a:rPr lang="ar-SA" sz="3200" b="1" dirty="0" smtClean="0"/>
              <a:t>كَيْفَ </a:t>
            </a:r>
            <a:r>
              <a:rPr lang="ar-SA" sz="3200" b="1" dirty="0"/>
              <a:t>يَهْدِي اللّهُ قَوْماً كَفَرُواْ بَعْدَ إِيمَانِهِمْ وَشَهِدُواْ أَنَّ الرَّسُولَ حَقٌّ وَجَاءهُمُ الْبَيِّنَاتُ وَاللّهُ لاَ يَهْدِي الْقَوْمَ الظَّالِمِينَ {86}</a:t>
            </a:r>
            <a:r>
              <a:rPr lang="bn-IN" sz="3200" b="1" dirty="0" smtClean="0"/>
              <a:t> </a:t>
            </a:r>
            <a:endParaRPr lang="en-US" sz="3200" b="1" dirty="0" smtClean="0">
              <a:latin typeface="NikoshBAN" pitchFamily="2" charset="0"/>
              <a:cs typeface="NikoshBAN" pitchFamily="2" charset="0"/>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756821"/>
            <a:ext cx="8686801" cy="2246769"/>
          </a:xfrm>
          <a:prstGeom prst="rect">
            <a:avLst/>
          </a:prstGeom>
          <a:solidFill>
            <a:schemeClr val="accent1">
              <a:lumMod val="60000"/>
              <a:lumOff val="40000"/>
            </a:schemeClr>
          </a:solidFill>
          <a:ln>
            <a:noFill/>
          </a:ln>
          <a:effectLst>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pPr algn="just"/>
            <a:r>
              <a:rPr lang="bn-BD" sz="2800" b="1" dirty="0" smtClean="0">
                <a:solidFill>
                  <a:srgbClr val="FF0000"/>
                </a:solidFill>
                <a:latin typeface="NikoshBAN" pitchFamily="2" charset="0"/>
                <a:cs typeface="NikoshBAN" pitchFamily="2" charset="0"/>
              </a:rPr>
              <a:t>১৯। নিঃসন্দেহে আল্লাহর নিকট (গ্রহণযোগ্য) জীবন ব্যবস্থা হলো ‘ইসলাম’</a:t>
            </a:r>
            <a:r>
              <a:rPr lang="hi-IN" sz="2800" b="1" dirty="0" smtClean="0">
                <a:solidFill>
                  <a:srgbClr val="FF0000"/>
                </a:solidFill>
                <a:latin typeface="NikoshBAN" pitchFamily="2" charset="0"/>
                <a:cs typeface="NikoshBAN" pitchFamily="2" charset="0"/>
              </a:rPr>
              <a:t>। </a:t>
            </a:r>
            <a:r>
              <a:rPr lang="bn-IN" sz="2800" b="1" dirty="0" smtClean="0">
                <a:solidFill>
                  <a:srgbClr val="FF0000"/>
                </a:solidFill>
                <a:latin typeface="NikoshBAN" pitchFamily="2" charset="0"/>
                <a:cs typeface="NikoshBAN" pitchFamily="2" charset="0"/>
              </a:rPr>
              <a:t>আর তারা বিরোধিতা করলো</a:t>
            </a:r>
            <a:r>
              <a:rPr lang="bn-BD" sz="2800" b="1" dirty="0" smtClean="0">
                <a:solidFill>
                  <a:srgbClr val="FF0000"/>
                </a:solidFill>
                <a:latin typeface="NikoshBAN" pitchFamily="2" charset="0"/>
                <a:cs typeface="NikoshBAN" pitchFamily="2" charset="0"/>
              </a:rPr>
              <a:t>,পরস্পর শক্রুতা বশতঃ যাদেরকে কিতাব প্রদান করা হয়েছে তাদের নিকট সঠিক ইলম আসার পরও। আর যারা আল্লাহর আয়াতের সাথে কুফুরী করে</a:t>
            </a:r>
            <a:r>
              <a:rPr lang="bn-IN" sz="2800" b="1" dirty="0" smtClean="0">
                <a:solidFill>
                  <a:srgbClr val="FF0000"/>
                </a:solidFill>
                <a:latin typeface="NikoshBAN" pitchFamily="2" charset="0"/>
                <a:cs typeface="NikoshBAN" pitchFamily="2" charset="0"/>
              </a:rPr>
              <a:t> </a:t>
            </a:r>
            <a:r>
              <a:rPr lang="bn-BD" sz="2800" b="1" dirty="0" smtClean="0">
                <a:solidFill>
                  <a:srgbClr val="FF0000"/>
                </a:solidFill>
                <a:latin typeface="NikoshBAN" pitchFamily="2" charset="0"/>
                <a:cs typeface="NikoshBAN" pitchFamily="2" charset="0"/>
              </a:rPr>
              <a:t>(তাদের জেনে রাখা উচিত) যে, নিশ্চয়ই আল্লাহ তা’য়ালা দ্রুত হিসাব গ্রহণকারী।</a:t>
            </a:r>
            <a:r>
              <a:rPr lang="bn-IN" sz="2800" b="1" dirty="0" smtClean="0">
                <a:solidFill>
                  <a:srgbClr val="FF0000"/>
                </a:solidFill>
                <a:latin typeface="NikoshBAN" pitchFamily="2" charset="0"/>
                <a:cs typeface="NikoshBAN" pitchFamily="2" charset="0"/>
              </a:rPr>
              <a:t> (সুরা আল-ইমরান-১৯)</a:t>
            </a:r>
            <a:endParaRPr lang="en-US" sz="2800" b="1" dirty="0" smtClean="0">
              <a:solidFill>
                <a:srgbClr val="FF0000"/>
              </a:solidFill>
              <a:latin typeface="NikoshBAN" pitchFamily="2" charset="0"/>
              <a:cs typeface="NikoshBAN" pitchFamily="2" charset="0"/>
            </a:endParaRPr>
          </a:p>
        </p:txBody>
      </p:sp>
      <p:sp>
        <p:nvSpPr>
          <p:cNvPr id="2" name="Rectangle 1"/>
          <p:cNvSpPr/>
          <p:nvPr/>
        </p:nvSpPr>
        <p:spPr>
          <a:xfrm>
            <a:off x="4092589" y="76200"/>
            <a:ext cx="1489510" cy="646331"/>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none">
            <a:spAutoFit/>
          </a:bodyPr>
          <a:lstStyle/>
          <a:p>
            <a:pPr algn="ctr"/>
            <a:r>
              <a:rPr lang="bn-BD" sz="3600" b="1" dirty="0">
                <a:solidFill>
                  <a:srgbClr val="00B050"/>
                </a:solidFill>
                <a:latin typeface="NikoshBAN" pitchFamily="2" charset="0"/>
                <a:cs typeface="NikoshBAN" pitchFamily="2" charset="0"/>
              </a:rPr>
              <a:t>অনুবাদ</a:t>
            </a:r>
            <a:r>
              <a:rPr lang="en-US" sz="3600" b="1" dirty="0">
                <a:solidFill>
                  <a:srgbClr val="00B050"/>
                </a:solidFill>
                <a:latin typeface="NikoshBAN" pitchFamily="2" charset="0"/>
                <a:cs typeface="NikoshBAN" pitchFamily="2" charset="0"/>
              </a:rPr>
              <a:t>ঃ </a:t>
            </a:r>
            <a:endParaRPr lang="bn-BD" sz="3600" b="1" dirty="0">
              <a:solidFill>
                <a:srgbClr val="00B050"/>
              </a:solidFill>
              <a:latin typeface="NikoshBAN" pitchFamily="2" charset="0"/>
              <a:cs typeface="NikoshBAN" pitchFamily="2" charset="0"/>
            </a:endParaRPr>
          </a:p>
        </p:txBody>
      </p:sp>
      <p:sp>
        <p:nvSpPr>
          <p:cNvPr id="4" name="Rectangle 3"/>
          <p:cNvSpPr/>
          <p:nvPr/>
        </p:nvSpPr>
        <p:spPr>
          <a:xfrm>
            <a:off x="228599" y="3205877"/>
            <a:ext cx="8686801" cy="3108543"/>
          </a:xfrm>
          <a:prstGeom prst="rect">
            <a:avLst/>
          </a:prstGeom>
          <a:solidFill>
            <a:schemeClr val="accent2">
              <a:lumMod val="60000"/>
              <a:lumOff val="40000"/>
            </a:schemeClr>
          </a:solidFill>
          <a:ln>
            <a:noFill/>
          </a:ln>
          <a:effectLst>
            <a:outerShdw blurRad="107950" dist="12700" dir="5400000" algn="ctr">
              <a:srgbClr val="000000"/>
            </a:outerShdw>
            <a:softEdge rad="12700"/>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a:r>
              <a:rPr lang="bn-BD" sz="2800" b="1" dirty="0">
                <a:solidFill>
                  <a:schemeClr val="accent5">
                    <a:lumMod val="50000"/>
                  </a:schemeClr>
                </a:solidFill>
                <a:latin typeface="NikoshBAN" pitchFamily="2" charset="0"/>
                <a:cs typeface="NikoshBAN" pitchFamily="2" charset="0"/>
              </a:rPr>
              <a:t>২০</a:t>
            </a:r>
            <a:r>
              <a:rPr lang="hi-IN" sz="2800" b="1" dirty="0">
                <a:solidFill>
                  <a:schemeClr val="accent5">
                    <a:lumMod val="50000"/>
                  </a:schemeClr>
                </a:solidFill>
                <a:latin typeface="NikoshBAN" pitchFamily="2" charset="0"/>
                <a:cs typeface="NikoshBAN" pitchFamily="2" charset="0"/>
              </a:rPr>
              <a:t>। </a:t>
            </a:r>
            <a:r>
              <a:rPr lang="bn-IN" sz="2800" b="1" dirty="0">
                <a:solidFill>
                  <a:schemeClr val="accent5">
                    <a:lumMod val="50000"/>
                  </a:schemeClr>
                </a:solidFill>
                <a:latin typeface="NikoshBAN" pitchFamily="2" charset="0"/>
                <a:cs typeface="NikoshBAN" pitchFamily="2" charset="0"/>
              </a:rPr>
              <a:t>আর যদি তারা আপনার সাথে বিতর্কে লিপ্ত হয়</a:t>
            </a:r>
            <a:r>
              <a:rPr lang="bn-BD" sz="2800" b="1" dirty="0">
                <a:solidFill>
                  <a:schemeClr val="accent5">
                    <a:lumMod val="50000"/>
                  </a:schemeClr>
                </a:solidFill>
                <a:latin typeface="NikoshBAN" pitchFamily="2" charset="0"/>
                <a:cs typeface="NikoshBAN" pitchFamily="2" charset="0"/>
              </a:rPr>
              <a:t>, তবে (তাদেরকে) বলে দিন, আমি আল্লাহর জন্য নিজেকে সোপর্দ করলাম এবং যারা আপনার অনুসরণ করে তারাও। এবং যাদেরকে কিতাব প্রদান করা হয়েছে ও যারা নিরক্ষর, তাদেরকে জিজ্ঞেস করুন,</a:t>
            </a:r>
            <a:r>
              <a:rPr lang="bn-IN" sz="2800" b="1" dirty="0">
                <a:solidFill>
                  <a:schemeClr val="accent5">
                    <a:lumMod val="50000"/>
                  </a:schemeClr>
                </a:solidFill>
                <a:latin typeface="NikoshBAN" pitchFamily="2" charset="0"/>
                <a:cs typeface="NikoshBAN" pitchFamily="2" charset="0"/>
              </a:rPr>
              <a:t> </a:t>
            </a:r>
            <a:r>
              <a:rPr lang="bn-BD" sz="2800" b="1" dirty="0">
                <a:solidFill>
                  <a:schemeClr val="accent5">
                    <a:lumMod val="50000"/>
                  </a:schemeClr>
                </a:solidFill>
                <a:latin typeface="NikoshBAN" pitchFamily="2" charset="0"/>
                <a:cs typeface="NikoshBAN" pitchFamily="2" charset="0"/>
              </a:rPr>
              <a:t>তোমরাও কি ইসলাম গ্রহণ করলে? হ্যাঁ, যদি তারা ইসলাম গ্রহন করে থাকে, তবে অবশ্যই তারা সঠিক পথ প্রাপ্ত হবে। আর যদি তারা মুখ ফিরিয়ে নেয়, তখন কেবল আপনার কর্তব্য হবে (দ্বীনের) প্রচার করা। আর আল্লাহ তার বান্দাদের ব্যাপারে সম্যক দ্রষ্টা। </a:t>
            </a:r>
            <a:r>
              <a:rPr lang="bn-IN" sz="2800" b="1" dirty="0">
                <a:solidFill>
                  <a:srgbClr val="FF0000"/>
                </a:solidFill>
                <a:latin typeface="NikoshBAN" pitchFamily="2" charset="0"/>
                <a:cs typeface="NikoshBAN" pitchFamily="2" charset="0"/>
              </a:rPr>
              <a:t>(সুরা আল-ইমরান-২০)</a:t>
            </a:r>
            <a:r>
              <a:rPr lang="bn-BD" sz="2800" b="1" dirty="0">
                <a:solidFill>
                  <a:schemeClr val="accent5">
                    <a:lumMod val="50000"/>
                  </a:schemeClr>
                </a:solidFill>
                <a:latin typeface="NikoshBAN" pitchFamily="2" charset="0"/>
                <a:cs typeface="NikoshBAN" pitchFamily="2" charset="0"/>
              </a:rPr>
              <a:t> </a:t>
            </a: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762000"/>
            <a:ext cx="8229600" cy="1752600"/>
          </a:xfrm>
          <a:solidFill>
            <a:schemeClr val="accent1">
              <a:lumMod val="60000"/>
              <a:lumOff val="40000"/>
            </a:schemeClr>
          </a:solidFill>
          <a:ln w="28575">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a:noAutofit/>
          </a:bodyPr>
          <a:lstStyle/>
          <a:p>
            <a:pPr algn="just"/>
            <a:r>
              <a:rPr lang="bn-IN" sz="3200" b="1" dirty="0">
                <a:latin typeface="NikoshBAN" pitchFamily="2" charset="0"/>
                <a:cs typeface="NikoshBAN" pitchFamily="2" charset="0"/>
              </a:rPr>
              <a:t>৮৫। আর (তাও বলে দিন) যে ব্যক্তি ইসলাম ব্যতীত অন্য দ্বীন অন্বেষণ করে, তা আদৌ তার থেকে গৃহীত হবে না এবং </a:t>
            </a:r>
            <a:r>
              <a:rPr lang="bn-IN" sz="3200" b="1" dirty="0" smtClean="0">
                <a:latin typeface="NikoshBAN" pitchFamily="2" charset="0"/>
                <a:cs typeface="NikoshBAN" pitchFamily="2" charset="0"/>
              </a:rPr>
              <a:t>সে পরকালে ক্ষতিগ্রস্থদের অন্তর্ভুক্ত হবে। (সুরা</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আল-ইমরান-১৯)</a:t>
            </a:r>
            <a:endParaRPr lang="en-US" sz="3200" b="1" dirty="0">
              <a:latin typeface="NikoshBAN" pitchFamily="2" charset="0"/>
              <a:cs typeface="NikoshBAN" pitchFamily="2" charset="0"/>
            </a:endParaRPr>
          </a:p>
        </p:txBody>
      </p:sp>
      <p:sp>
        <p:nvSpPr>
          <p:cNvPr id="3" name="Title 1"/>
          <p:cNvSpPr txBox="1">
            <a:spLocks/>
          </p:cNvSpPr>
          <p:nvPr/>
        </p:nvSpPr>
        <p:spPr>
          <a:xfrm>
            <a:off x="457200" y="3048000"/>
            <a:ext cx="8229600" cy="2590800"/>
          </a:xfrm>
          <a:prstGeom prst="rect">
            <a:avLst/>
          </a:prstGeom>
          <a:solidFill>
            <a:schemeClr val="accent1">
              <a:lumMod val="60000"/>
              <a:lumOff val="40000"/>
            </a:schemeClr>
          </a:solidFill>
          <a:ln>
            <a:solidFill>
              <a:srgbClr val="FF0000"/>
            </a:solidFill>
          </a:ln>
          <a:effectLst>
            <a:outerShdw blurRad="190500" dist="228600" dir="2700000" algn="ctr">
              <a:srgbClr val="000000">
                <a:alpha val="30000"/>
              </a:srgbClr>
            </a:outerShdw>
            <a:softEdge rad="12700"/>
          </a:effectLst>
          <a:scene3d>
            <a:camera prst="perspectiveFront"/>
            <a:lightRig rig="glow" dir="t">
              <a:rot lat="0" lon="0" rev="4800000"/>
            </a:lightRig>
          </a:scene3d>
          <a:sp3d prstMaterial="matte">
            <a:bevelT w="127000" h="63500" prst="convex"/>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IN" sz="3200" b="1" dirty="0" smtClean="0">
                <a:solidFill>
                  <a:srgbClr val="002060"/>
                </a:solidFill>
                <a:latin typeface="NikoshBAN" pitchFamily="2" charset="0"/>
                <a:cs typeface="NikoshBAN" pitchFamily="2" charset="0"/>
              </a:rPr>
              <a:t>৮৬। একটি সম্প্রদায়,তারা ঈমান আনয়নের পর কুফুরী করে,আল্লাহ তাদেরকে কিভাবে সঠিক পথ প্রদর্শন করতে পারেন! অথচ তারাই (এ মর্মে) সাক্ষ্য প্রদান করেছিল যে, রাসুল সত্য এবং তাদের নিকট সুস্পষ্ট দলীল-প্রমাণ এসেছে। অনন্তর আল্লাহ অবিচারকারী সম্প্রদায়কে সঠিক পথ প্রদর্শন করেন না</a:t>
            </a:r>
            <a:r>
              <a:rPr lang="hi-IN" sz="3200" b="1" dirty="0" smtClean="0">
                <a:solidFill>
                  <a:srgbClr val="002060"/>
                </a:solidFill>
                <a:latin typeface="NikoshBAN" pitchFamily="2" charset="0"/>
                <a:cs typeface="NikoshBAN" pitchFamily="2" charset="0"/>
              </a:rPr>
              <a:t>।</a:t>
            </a:r>
            <a:r>
              <a:rPr lang="bn-IN" sz="3200" b="1" dirty="0" smtClean="0">
                <a:solidFill>
                  <a:srgbClr val="002060"/>
                </a:solidFill>
                <a:latin typeface="NikoshBAN" pitchFamily="2" charset="0"/>
                <a:cs typeface="NikoshBAN" pitchFamily="2" charset="0"/>
              </a:rPr>
              <a:t> </a:t>
            </a:r>
            <a:r>
              <a:rPr lang="bn-IN" sz="1400" b="1" dirty="0" smtClean="0">
                <a:solidFill>
                  <a:srgbClr val="FF0000"/>
                </a:solidFill>
                <a:latin typeface="NikoshBAN" pitchFamily="2" charset="0"/>
                <a:cs typeface="NikoshBAN" pitchFamily="2" charset="0"/>
              </a:rPr>
              <a:t>(সুরা আল-ইমরান-১৯)</a:t>
            </a:r>
            <a:endParaRPr lang="en-US" sz="32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95180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9467" y="968276"/>
            <a:ext cx="8229600" cy="2308324"/>
          </a:xfrm>
          <a:prstGeom prst="rect">
            <a:avLst/>
          </a:prstGeom>
          <a:solidFill>
            <a:schemeClr val="accent5">
              <a:lumMod val="60000"/>
              <a:lumOff val="40000"/>
            </a:schemeClr>
          </a:solidFill>
          <a:ln>
            <a:noFill/>
          </a:ln>
          <a:effectLst/>
          <a:scene3d>
            <a:camera prst="orthographicFront">
              <a:rot lat="0" lon="0" rev="0"/>
            </a:camera>
            <a:lightRig rig="chilly" dir="t">
              <a:rot lat="0" lon="0" rev="18480000"/>
            </a:lightRig>
          </a:scene3d>
          <a:sp3d prstMaterial="clear">
            <a:bevelT h="63500" prst="artDeco"/>
          </a:sp3d>
        </p:spPr>
        <p:txBody>
          <a:bodyPr wrap="square" rtlCol="0">
            <a:spAutoFit/>
          </a:bodyPr>
          <a:lstStyle/>
          <a:p>
            <a:pPr algn="just"/>
            <a:r>
              <a:rPr lang="en-US" sz="2400" b="1" dirty="0" smtClean="0">
                <a:latin typeface="NikoshBAN" pitchFamily="2" charset="0"/>
                <a:cs typeface="NikoshBAN" pitchFamily="2" charset="0"/>
              </a:rPr>
              <a:t>19</a:t>
            </a:r>
            <a:r>
              <a:rPr lang="hi-IN" sz="2400" b="1" dirty="0">
                <a:latin typeface="NikoshBAN" pitchFamily="2" charset="0"/>
                <a:cs typeface="NikoshBAN" pitchFamily="2" charset="0"/>
              </a:rPr>
              <a:t>। </a:t>
            </a:r>
            <a:r>
              <a:rPr lang="ar-SA" sz="2400" b="1" dirty="0">
                <a:latin typeface="NikoshBAN" pitchFamily="2" charset="0"/>
              </a:rPr>
              <a:t>إِنَّ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নিঃসন্দেহে</a:t>
            </a:r>
            <a:r>
              <a:rPr lang="en-US" sz="2400" b="1" dirty="0" smtClean="0">
                <a:latin typeface="NikoshBAN" pitchFamily="2" charset="0"/>
                <a:cs typeface="NikoshBAN" pitchFamily="2" charset="0"/>
              </a:rPr>
              <a:t>, </a:t>
            </a:r>
            <a:r>
              <a:rPr lang="ar-SA" sz="2400" b="1" dirty="0">
                <a:latin typeface="NikoshBAN" pitchFamily="2" charset="0"/>
              </a:rPr>
              <a:t>الدِّينَ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জীবন ব্যবস্থা</a:t>
            </a:r>
            <a:r>
              <a:rPr lang="en-US" sz="2400" b="1" dirty="0" smtClean="0">
                <a:latin typeface="NikoshBAN" pitchFamily="2" charset="0"/>
                <a:cs typeface="NikoshBAN" pitchFamily="2" charset="0"/>
              </a:rPr>
              <a:t>, </a:t>
            </a:r>
            <a:r>
              <a:rPr lang="ar-SA" sz="2400" b="1" dirty="0">
                <a:latin typeface="NikoshBAN" pitchFamily="2" charset="0"/>
              </a:rPr>
              <a:t>عِندَ اللّهِ</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আল্লাহর নিকট</a:t>
            </a:r>
            <a:r>
              <a:rPr lang="en-US" sz="2400" b="1" dirty="0" smtClean="0">
                <a:latin typeface="NikoshBAN" pitchFamily="2" charset="0"/>
                <a:cs typeface="NikoshBAN" pitchFamily="2" charset="0"/>
              </a:rPr>
              <a:t>, </a:t>
            </a:r>
            <a:r>
              <a:rPr lang="ar-SA" sz="2400" b="1" dirty="0">
                <a:latin typeface="NikoshBAN" pitchFamily="2" charset="0"/>
              </a:rPr>
              <a:t>الإِسْلاَمُ</a:t>
            </a:r>
            <a:r>
              <a:rPr lang="en-US" sz="2400" b="1" dirty="0">
                <a:latin typeface="NikoshBAN" pitchFamily="2" charset="0"/>
                <a:cs typeface="NikoshBAN" pitchFamily="2" charset="0"/>
              </a:rPr>
              <a:t>-</a:t>
            </a:r>
            <a:r>
              <a:rPr lang="bn-IN" sz="2400" b="1" dirty="0">
                <a:latin typeface="NikoshBAN" pitchFamily="2" charset="0"/>
                <a:cs typeface="NikoshBAN" pitchFamily="2" charset="0"/>
              </a:rPr>
              <a:t>ইসলাম</a:t>
            </a:r>
            <a:r>
              <a:rPr lang="en-US" sz="2400" b="1" dirty="0" smtClean="0">
                <a:latin typeface="NikoshBAN" pitchFamily="2" charset="0"/>
                <a:cs typeface="NikoshBAN" pitchFamily="2" charset="0"/>
              </a:rPr>
              <a:t>, </a:t>
            </a:r>
            <a:r>
              <a:rPr lang="ar-SA" sz="2400" b="1" dirty="0">
                <a:latin typeface="NikoshBAN" pitchFamily="2" charset="0"/>
              </a:rPr>
              <a:t>وَمَا اخْتَلَفَ</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আর বিরোধিতায় লিপ্ত হলো</a:t>
            </a:r>
            <a:r>
              <a:rPr lang="en-US" sz="2400" b="1" dirty="0" smtClean="0">
                <a:latin typeface="NikoshBAN" pitchFamily="2" charset="0"/>
                <a:cs typeface="NikoshBAN" pitchFamily="2" charset="0"/>
              </a:rPr>
              <a:t>, </a:t>
            </a:r>
            <a:r>
              <a:rPr lang="ar-SA" sz="2400" b="1" dirty="0">
                <a:latin typeface="NikoshBAN" pitchFamily="2" charset="0"/>
              </a:rPr>
              <a:t>الَّذِينَ أُوْتُواْ الْكِتَابَ</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তাঁরা</a:t>
            </a:r>
            <a:r>
              <a:rPr lang="en-US" sz="2400" b="1" dirty="0">
                <a:latin typeface="NikoshBAN" pitchFamily="2" charset="0"/>
                <a:cs typeface="NikoshBAN" pitchFamily="2" charset="0"/>
              </a:rPr>
              <a:t>, </a:t>
            </a:r>
            <a:r>
              <a:rPr lang="bn-IN" sz="2400" b="1" dirty="0">
                <a:latin typeface="NikoshBAN" pitchFamily="2" charset="0"/>
                <a:cs typeface="NikoshBAN" pitchFamily="2" charset="0"/>
              </a:rPr>
              <a:t>যাদেরকে কিতাব প্রদান করা হয়েছে</a:t>
            </a:r>
            <a:r>
              <a:rPr lang="en-US" sz="2400" b="1" dirty="0" smtClean="0">
                <a:latin typeface="NikoshBAN" pitchFamily="2" charset="0"/>
                <a:cs typeface="NikoshBAN" pitchFamily="2" charset="0"/>
              </a:rPr>
              <a:t>, </a:t>
            </a:r>
            <a:r>
              <a:rPr lang="ar-SA" sz="2400" b="1" dirty="0" smtClean="0">
                <a:latin typeface="NikoshBAN" pitchFamily="2" charset="0"/>
              </a:rPr>
              <a:t>إِلاَّ </a:t>
            </a:r>
            <a:r>
              <a:rPr lang="ar-SA" sz="2400" b="1" dirty="0">
                <a:latin typeface="NikoshBAN" pitchFamily="2" charset="0"/>
              </a:rPr>
              <a:t>مِن بَعْدِ مَا جَاءهُمُ الْعِلْمُ</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তবে তাদের নিকট সঠিক ইলম আসার পর</a:t>
            </a:r>
            <a:r>
              <a:rPr lang="en-US" sz="2400" b="1" dirty="0" smtClean="0">
                <a:latin typeface="NikoshBAN" pitchFamily="2" charset="0"/>
                <a:cs typeface="NikoshBAN" pitchFamily="2" charset="0"/>
              </a:rPr>
              <a:t>, </a:t>
            </a:r>
            <a:r>
              <a:rPr lang="ar-SA" sz="2400" b="1" dirty="0">
                <a:latin typeface="NikoshBAN" pitchFamily="2" charset="0"/>
              </a:rPr>
              <a:t>بَغْياً بَيْنَهُمْ</a:t>
            </a:r>
            <a:r>
              <a:rPr lang="en-US" sz="2400" b="1" dirty="0">
                <a:latin typeface="NikoshBAN" pitchFamily="2" charset="0"/>
                <a:cs typeface="NikoshBAN" pitchFamily="2" charset="0"/>
              </a:rPr>
              <a:t>-</a:t>
            </a:r>
            <a:r>
              <a:rPr lang="bn-IN" sz="2400" b="1" dirty="0">
                <a:latin typeface="NikoshBAN" pitchFamily="2" charset="0"/>
                <a:cs typeface="NikoshBAN" pitchFamily="2" charset="0"/>
              </a:rPr>
              <a:t>পরস্পর শক্রুতা বশত</a:t>
            </a:r>
            <a:r>
              <a:rPr lang="en-US" sz="2400" b="1" dirty="0" smtClean="0">
                <a:latin typeface="NikoshBAN" pitchFamily="2" charset="0"/>
                <a:cs typeface="NikoshBAN" pitchFamily="2" charset="0"/>
              </a:rPr>
              <a:t>, </a:t>
            </a:r>
            <a:r>
              <a:rPr lang="ar-SA" sz="2400" b="1" dirty="0">
                <a:latin typeface="NikoshBAN" pitchFamily="2" charset="0"/>
              </a:rPr>
              <a:t>وَمَن يَكْفُرْ</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আর যে কুফুরী করে</a:t>
            </a:r>
            <a:r>
              <a:rPr lang="en-US" sz="2400" b="1" dirty="0" smtClean="0">
                <a:latin typeface="NikoshBAN" pitchFamily="2" charset="0"/>
                <a:cs typeface="NikoshBAN" pitchFamily="2" charset="0"/>
              </a:rPr>
              <a:t>, </a:t>
            </a:r>
            <a:r>
              <a:rPr lang="ar-SA" sz="2400" b="1" dirty="0">
                <a:latin typeface="NikoshBAN" pitchFamily="2" charset="0"/>
              </a:rPr>
              <a:t>بِآيَاتِ اللّهِ</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আল্লাহর আয়াতের সাথে</a:t>
            </a:r>
            <a:r>
              <a:rPr lang="en-US" sz="2400" b="1" dirty="0" smtClean="0">
                <a:latin typeface="NikoshBAN" pitchFamily="2" charset="0"/>
                <a:cs typeface="NikoshBAN" pitchFamily="2" charset="0"/>
              </a:rPr>
              <a:t>, </a:t>
            </a:r>
            <a:r>
              <a:rPr lang="ar-SA" sz="2400" b="1" dirty="0">
                <a:latin typeface="NikoshBAN" pitchFamily="2" charset="0"/>
              </a:rPr>
              <a:t>فَإِنَّ اللّهِ</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তবে</a:t>
            </a:r>
            <a:r>
              <a:rPr lang="en-US" sz="2400" b="1" dirty="0">
                <a:latin typeface="NikoshBAN" pitchFamily="2" charset="0"/>
                <a:cs typeface="NikoshBAN" pitchFamily="2" charset="0"/>
              </a:rPr>
              <a:t>, </a:t>
            </a:r>
            <a:r>
              <a:rPr lang="bn-IN" sz="2400" b="1" dirty="0">
                <a:latin typeface="NikoshBAN" pitchFamily="2" charset="0"/>
                <a:cs typeface="NikoshBAN" pitchFamily="2" charset="0"/>
              </a:rPr>
              <a:t>নিশ্চয়ই আল্লাহ তায়ালা</a:t>
            </a:r>
            <a:r>
              <a:rPr lang="en-US" sz="2400" b="1" dirty="0" smtClean="0">
                <a:latin typeface="NikoshBAN" pitchFamily="2" charset="0"/>
                <a:cs typeface="NikoshBAN" pitchFamily="2" charset="0"/>
              </a:rPr>
              <a:t>, </a:t>
            </a:r>
            <a:r>
              <a:rPr lang="ar-SA" sz="2400" b="1" dirty="0">
                <a:latin typeface="NikoshBAN" pitchFamily="2" charset="0"/>
              </a:rPr>
              <a:t>سَرِيعُ الْحِسَابِ</a:t>
            </a:r>
            <a:r>
              <a:rPr lang="en-US" sz="2400" b="1" dirty="0">
                <a:latin typeface="NikoshBAN" pitchFamily="2" charset="0"/>
                <a:cs typeface="NikoshBAN" pitchFamily="2" charset="0"/>
              </a:rPr>
              <a:t>-</a:t>
            </a:r>
            <a:r>
              <a:rPr lang="bn-IN" sz="2400" b="1" dirty="0">
                <a:latin typeface="NikoshBAN" pitchFamily="2" charset="0"/>
                <a:cs typeface="NikoshBAN" pitchFamily="2" charset="0"/>
              </a:rPr>
              <a:t>দ্রুত হিসাব </a:t>
            </a:r>
            <a:r>
              <a:rPr lang="bn-IN" sz="2400" b="1" dirty="0" smtClean="0">
                <a:latin typeface="NikoshBAN" pitchFamily="2" charset="0"/>
                <a:cs typeface="NikoshBAN" pitchFamily="2" charset="0"/>
              </a:rPr>
              <a:t>গ্রহণকারী</a:t>
            </a:r>
            <a:r>
              <a:rPr lang="hi-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2" name="Rectangle 1"/>
          <p:cNvSpPr/>
          <p:nvPr/>
        </p:nvSpPr>
        <p:spPr>
          <a:xfrm>
            <a:off x="3048000" y="76200"/>
            <a:ext cx="2601994" cy="646331"/>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none">
            <a:spAutoFit/>
          </a:bodyPr>
          <a:lstStyle/>
          <a:p>
            <a:pPr algn="just"/>
            <a:r>
              <a:rPr lang="bn-BD" sz="3600" b="1" dirty="0">
                <a:latin typeface="NikoshBAN" pitchFamily="2" charset="0"/>
                <a:cs typeface="NikoshBAN" pitchFamily="2" charset="0"/>
              </a:rPr>
              <a:t>শাব্দিক অনুবাদ</a:t>
            </a:r>
            <a:r>
              <a:rPr lang="bn-IN" sz="3600" b="1" dirty="0">
                <a:latin typeface="NikoshBAN" pitchFamily="2" charset="0"/>
                <a:cs typeface="NikoshBAN" pitchFamily="2" charset="0"/>
              </a:rPr>
              <a:t>ঃ </a:t>
            </a:r>
          </a:p>
        </p:txBody>
      </p:sp>
      <p:sp>
        <p:nvSpPr>
          <p:cNvPr id="3" name="Rectangle 2"/>
          <p:cNvSpPr/>
          <p:nvPr/>
        </p:nvSpPr>
        <p:spPr>
          <a:xfrm>
            <a:off x="389467" y="3582412"/>
            <a:ext cx="8229600" cy="3046988"/>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a:scene3d>
            <a:camera prst="orthographicFront">
              <a:rot lat="0" lon="0" rev="0"/>
            </a:camera>
            <a:lightRig rig="glow" dir="t">
              <a:rot lat="0" lon="0" rev="14100000"/>
            </a:lightRig>
          </a:scene3d>
          <a:sp3d prstMaterial="softEdge">
            <a:bevelT w="127000" prst="relaxedInset"/>
          </a:sp3d>
        </p:spPr>
        <p:txBody>
          <a:bodyPr wrap="square">
            <a:spAutoFit/>
          </a:bodyPr>
          <a:lstStyle/>
          <a:p>
            <a:pPr algn="just"/>
            <a:r>
              <a:rPr lang="en-US" sz="2400" b="1" dirty="0">
                <a:latin typeface="NikoshBAN" pitchFamily="2" charset="0"/>
                <a:cs typeface="NikoshBAN" pitchFamily="2" charset="0"/>
              </a:rPr>
              <a:t>2</a:t>
            </a:r>
            <a:r>
              <a:rPr lang="bn-IN" sz="2400" b="1" dirty="0">
                <a:latin typeface="NikoshBAN" pitchFamily="2" charset="0"/>
                <a:cs typeface="NikoshBAN" pitchFamily="2" charset="0"/>
              </a:rPr>
              <a:t>০। </a:t>
            </a:r>
            <a:r>
              <a:rPr lang="ar-SA" sz="2400" b="1" dirty="0">
                <a:latin typeface="NikoshBAN" pitchFamily="2" charset="0"/>
              </a:rPr>
              <a:t>فَإنْ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অতএব যদি</a:t>
            </a:r>
            <a:r>
              <a:rPr lang="en-US" sz="2400" b="1" dirty="0">
                <a:latin typeface="NikoshBAN" pitchFamily="2" charset="0"/>
                <a:cs typeface="NikoshBAN" pitchFamily="2" charset="0"/>
              </a:rPr>
              <a:t>, </a:t>
            </a:r>
            <a:r>
              <a:rPr lang="ar-SA" sz="2400" b="1" dirty="0">
                <a:latin typeface="NikoshBAN" pitchFamily="2" charset="0"/>
              </a:rPr>
              <a:t>حَآجُّوكَ</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তাঁরা আপনার সাথে বিতর্কে লিপ্ত হয়</a:t>
            </a:r>
            <a:r>
              <a:rPr lang="en-US" sz="2400" b="1" dirty="0">
                <a:latin typeface="NikoshBAN" pitchFamily="2" charset="0"/>
                <a:cs typeface="NikoshBAN" pitchFamily="2" charset="0"/>
              </a:rPr>
              <a:t>, </a:t>
            </a:r>
            <a:r>
              <a:rPr lang="ar-SA" sz="2400" b="1" dirty="0">
                <a:latin typeface="NikoshBAN" pitchFamily="2" charset="0"/>
              </a:rPr>
              <a:t>فَقُلْ</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তবে আপনি বলে দিন</a:t>
            </a:r>
            <a:r>
              <a:rPr lang="en-US" sz="2400" b="1" dirty="0">
                <a:latin typeface="NikoshBAN" pitchFamily="2" charset="0"/>
                <a:cs typeface="NikoshBAN" pitchFamily="2" charset="0"/>
              </a:rPr>
              <a:t>, </a:t>
            </a:r>
            <a:r>
              <a:rPr lang="ar-SA" sz="2400" b="1" dirty="0">
                <a:latin typeface="NikoshBAN" pitchFamily="2" charset="0"/>
              </a:rPr>
              <a:t>أَسْلَمْتُ وَجْهِي</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আমি নিজেকে সোপর্দ করে দিলাম</a:t>
            </a:r>
            <a:r>
              <a:rPr lang="en-US" sz="2400" b="1" dirty="0">
                <a:latin typeface="NikoshBAN" pitchFamily="2" charset="0"/>
                <a:cs typeface="NikoshBAN" pitchFamily="2" charset="0"/>
              </a:rPr>
              <a:t>, </a:t>
            </a:r>
            <a:r>
              <a:rPr lang="ar-SA" sz="2400" b="1" dirty="0">
                <a:latin typeface="NikoshBAN" pitchFamily="2" charset="0"/>
              </a:rPr>
              <a:t>لِلّهِ</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আল্লাহর জন্য</a:t>
            </a:r>
            <a:r>
              <a:rPr lang="en-US" sz="2400" b="1" dirty="0">
                <a:latin typeface="NikoshBAN" pitchFamily="2" charset="0"/>
                <a:cs typeface="NikoshBAN" pitchFamily="2" charset="0"/>
              </a:rPr>
              <a:t>, </a:t>
            </a:r>
            <a:r>
              <a:rPr lang="ar-SA" sz="2400" b="1" dirty="0">
                <a:latin typeface="NikoshBAN" pitchFamily="2" charset="0"/>
              </a:rPr>
              <a:t>وَمَنِ اتَّبَعَنِ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এবং যারা আমার অনুস্বরণ করে তারাও</a:t>
            </a:r>
            <a:r>
              <a:rPr lang="en-US" sz="2400" b="1" dirty="0">
                <a:latin typeface="NikoshBAN" pitchFamily="2" charset="0"/>
                <a:cs typeface="NikoshBAN" pitchFamily="2" charset="0"/>
              </a:rPr>
              <a:t>, </a:t>
            </a:r>
            <a:r>
              <a:rPr lang="ar-SA" sz="2400" b="1" dirty="0">
                <a:latin typeface="NikoshBAN" pitchFamily="2" charset="0"/>
              </a:rPr>
              <a:t>وَقُل</a:t>
            </a:r>
            <a:r>
              <a:rPr lang="en-US" sz="2400" b="1" dirty="0">
                <a:latin typeface="NikoshBAN" pitchFamily="2" charset="0"/>
                <a:cs typeface="NikoshBAN" pitchFamily="2" charset="0"/>
              </a:rPr>
              <a:t>-</a:t>
            </a:r>
            <a:r>
              <a:rPr lang="bn-IN" sz="2400" b="1" dirty="0">
                <a:latin typeface="NikoshBAN" pitchFamily="2" charset="0"/>
                <a:cs typeface="NikoshBAN" pitchFamily="2" charset="0"/>
              </a:rPr>
              <a:t>এবং বলুন</a:t>
            </a:r>
            <a:r>
              <a:rPr lang="en-US" sz="2400" b="1" dirty="0">
                <a:latin typeface="NikoshBAN" pitchFamily="2" charset="0"/>
                <a:cs typeface="NikoshBAN" pitchFamily="2" charset="0"/>
              </a:rPr>
              <a:t>, </a:t>
            </a:r>
            <a:r>
              <a:rPr lang="ar-SA" sz="2400" b="1" dirty="0">
                <a:latin typeface="NikoshBAN" pitchFamily="2" charset="0"/>
              </a:rPr>
              <a:t>لِّلَّذِينَ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তাদেরকে</a:t>
            </a:r>
            <a:r>
              <a:rPr lang="en-US" sz="2400" b="1" dirty="0">
                <a:latin typeface="NikoshBAN" pitchFamily="2" charset="0"/>
                <a:cs typeface="NikoshBAN" pitchFamily="2" charset="0"/>
              </a:rPr>
              <a:t>, </a:t>
            </a:r>
            <a:r>
              <a:rPr lang="ar-SA" sz="2400" b="1" dirty="0">
                <a:latin typeface="NikoshBAN" pitchFamily="2" charset="0"/>
              </a:rPr>
              <a:t>أُوْتُواْ الْكِتَابَ</a:t>
            </a:r>
            <a:r>
              <a:rPr lang="en-US" sz="2400" b="1" dirty="0">
                <a:latin typeface="NikoshBAN" pitchFamily="2" charset="0"/>
                <a:cs typeface="NikoshBAN" pitchFamily="2" charset="0"/>
              </a:rPr>
              <a:t>-</a:t>
            </a:r>
            <a:r>
              <a:rPr lang="bn-IN" sz="2400" b="1" dirty="0">
                <a:latin typeface="NikoshBAN" pitchFamily="2" charset="0"/>
                <a:cs typeface="NikoshBAN" pitchFamily="2" charset="0"/>
              </a:rPr>
              <a:t>যাদেরকে কিতাব প্রদান করা হয়েছে, </a:t>
            </a:r>
            <a:r>
              <a:rPr lang="ar-SA" sz="2400" b="1" dirty="0">
                <a:latin typeface="NikoshBAN" pitchFamily="2" charset="0"/>
              </a:rPr>
              <a:t>وَالأُمِّيِّينَ</a:t>
            </a:r>
            <a:r>
              <a:rPr lang="bn-IN" sz="2400" b="1" dirty="0">
                <a:latin typeface="NikoshBAN" pitchFamily="2" charset="0"/>
                <a:cs typeface="NikoshBAN" pitchFamily="2" charset="0"/>
              </a:rPr>
              <a:t>- এবং নিরক্ষরদেরকে, </a:t>
            </a:r>
            <a:r>
              <a:rPr lang="ar-SA" sz="2400" b="1" dirty="0">
                <a:latin typeface="NikoshBAN" pitchFamily="2" charset="0"/>
              </a:rPr>
              <a:t>أَأَسْلَمْتُمْ</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তোমরাও কি ইসলা গ্রহণ করলে, </a:t>
            </a:r>
            <a:r>
              <a:rPr lang="ar-SA" sz="2400" b="1" dirty="0">
                <a:latin typeface="NikoshBAN" pitchFamily="2" charset="0"/>
              </a:rPr>
              <a:t>أَسْلَمُوا فَإِنْ</a:t>
            </a:r>
            <a:r>
              <a:rPr lang="en-US" sz="2400" b="1" dirty="0">
                <a:latin typeface="NikoshBAN" pitchFamily="2" charset="0"/>
                <a:cs typeface="NikoshBAN" pitchFamily="2" charset="0"/>
              </a:rPr>
              <a:t>-</a:t>
            </a:r>
            <a:r>
              <a:rPr lang="bn-IN" sz="2400" b="1" dirty="0">
                <a:latin typeface="NikoshBAN" pitchFamily="2" charset="0"/>
                <a:cs typeface="NikoshBAN" pitchFamily="2" charset="0"/>
              </a:rPr>
              <a:t>হ্যাঁ, যদি তাঁরা ইসলাম গ্রহণ করে, </a:t>
            </a:r>
            <a:r>
              <a:rPr lang="ar-SA" sz="2400" b="1" dirty="0">
                <a:latin typeface="NikoshBAN" pitchFamily="2" charset="0"/>
              </a:rPr>
              <a:t>فَقَدِ اهْتَدَواْ</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তবে অবশ্যই তারা সঠিক পথ প্রাপ্ত হবে, </a:t>
            </a:r>
            <a:r>
              <a:rPr lang="ar-SA" sz="2400" b="1" dirty="0">
                <a:latin typeface="NikoshBAN" pitchFamily="2" charset="0"/>
              </a:rPr>
              <a:t>وَّإِن</a:t>
            </a:r>
            <a:r>
              <a:rPr lang="bn-IN" sz="2400" b="1" dirty="0">
                <a:latin typeface="NikoshBAN" pitchFamily="2" charset="0"/>
              </a:rPr>
              <a:t> </a:t>
            </a:r>
            <a:r>
              <a:rPr lang="ar-SA" sz="2400" b="1" dirty="0">
                <a:latin typeface="NikoshBAN" pitchFamily="2" charset="0"/>
              </a:rPr>
              <a:t>تَوَلَّوْاْ</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আর যদি তারা মুখ ফিরিয়ে নেয়, </a:t>
            </a:r>
            <a:r>
              <a:rPr lang="ar-SA" sz="2400" b="1" dirty="0">
                <a:latin typeface="NikoshBAN" pitchFamily="2" charset="0"/>
              </a:rPr>
              <a:t>فَإِنَّمَا</a:t>
            </a:r>
            <a:r>
              <a:rPr lang="en-US" sz="2400" b="1" dirty="0">
                <a:latin typeface="NikoshBAN" pitchFamily="2" charset="0"/>
                <a:cs typeface="NikoshBAN" pitchFamily="2" charset="0"/>
              </a:rPr>
              <a:t>-</a:t>
            </a:r>
            <a:r>
              <a:rPr lang="bn-IN" sz="2400" b="1" dirty="0">
                <a:latin typeface="NikoshBAN" pitchFamily="2" charset="0"/>
                <a:cs typeface="NikoshBAN" pitchFamily="2" charset="0"/>
              </a:rPr>
              <a:t>তখন কেবল, </a:t>
            </a:r>
            <a:r>
              <a:rPr lang="ar-SA" sz="2400" b="1" dirty="0">
                <a:latin typeface="NikoshBAN" pitchFamily="2" charset="0"/>
              </a:rPr>
              <a:t>عَلَيْكَ</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আপনার কর্তব্য হবে, </a:t>
            </a:r>
            <a:r>
              <a:rPr lang="ar-SA" sz="2400" b="1" dirty="0">
                <a:latin typeface="NikoshBAN" pitchFamily="2" charset="0"/>
              </a:rPr>
              <a:t>الْبَلاَغُ</a:t>
            </a:r>
            <a:r>
              <a:rPr lang="en-US" sz="2400" b="1" dirty="0">
                <a:latin typeface="NikoshBAN" pitchFamily="2" charset="0"/>
                <a:cs typeface="NikoshBAN" pitchFamily="2" charset="0"/>
              </a:rPr>
              <a:t>-</a:t>
            </a:r>
            <a:r>
              <a:rPr lang="bn-IN" sz="2400" b="1" dirty="0">
                <a:latin typeface="NikoshBAN" pitchFamily="2" charset="0"/>
                <a:cs typeface="NikoshBAN" pitchFamily="2" charset="0"/>
              </a:rPr>
              <a:t>প্রচার করা, </a:t>
            </a:r>
            <a:r>
              <a:rPr lang="ar-SA" sz="2400" b="1" dirty="0">
                <a:latin typeface="NikoshBAN" pitchFamily="2" charset="0"/>
              </a:rPr>
              <a:t>وَاللّهُ</a:t>
            </a:r>
            <a:r>
              <a:rPr lang="en-US" sz="2400" b="1" dirty="0">
                <a:latin typeface="NikoshBAN" pitchFamily="2" charset="0"/>
                <a:cs typeface="NikoshBAN" pitchFamily="2" charset="0"/>
              </a:rPr>
              <a:t>-</a:t>
            </a:r>
            <a:r>
              <a:rPr lang="bn-IN" sz="2400" b="1" dirty="0">
                <a:latin typeface="NikoshBAN" pitchFamily="2" charset="0"/>
                <a:cs typeface="NikoshBAN" pitchFamily="2" charset="0"/>
              </a:rPr>
              <a:t>আর আল্লাহ, </a:t>
            </a:r>
            <a:r>
              <a:rPr lang="ar-SA" sz="2400" b="1" dirty="0">
                <a:latin typeface="NikoshBAN" pitchFamily="2" charset="0"/>
              </a:rPr>
              <a:t>بَصِيرٌ</a:t>
            </a:r>
            <a:r>
              <a:rPr lang="en-US" sz="2400" b="1" dirty="0">
                <a:latin typeface="NikoshBAN" pitchFamily="2" charset="0"/>
                <a:cs typeface="NikoshBAN" pitchFamily="2" charset="0"/>
              </a:rPr>
              <a:t>-</a:t>
            </a:r>
            <a:r>
              <a:rPr lang="bn-IN" sz="2400" b="1" dirty="0">
                <a:latin typeface="NikoshBAN" pitchFamily="2" charset="0"/>
                <a:cs typeface="NikoshBAN" pitchFamily="2" charset="0"/>
              </a:rPr>
              <a:t>সম্যক দ্রষ্টা, </a:t>
            </a:r>
            <a:r>
              <a:rPr lang="ar-SA" sz="2400" b="1" dirty="0">
                <a:latin typeface="NikoshBAN" pitchFamily="2" charset="0"/>
              </a:rPr>
              <a:t>بِالْعِبَادِ</a:t>
            </a:r>
            <a:r>
              <a:rPr lang="en-US" sz="2400" b="1" dirty="0">
                <a:latin typeface="NikoshBAN" pitchFamily="2" charset="0"/>
                <a:cs typeface="NikoshBAN" pitchFamily="2" charset="0"/>
              </a:rPr>
              <a:t>-</a:t>
            </a:r>
            <a:r>
              <a:rPr lang="bn-IN" sz="2400" b="1" dirty="0">
                <a:latin typeface="NikoshBAN" pitchFamily="2" charset="0"/>
                <a:cs typeface="NikoshBAN" pitchFamily="2" charset="0"/>
              </a:rPr>
              <a:t>বান্দাদের ব্যাপারে</a:t>
            </a:r>
            <a:r>
              <a:rPr lang="hi-IN" sz="2400" b="1" dirty="0">
                <a:latin typeface="NikoshBAN" pitchFamily="2" charset="0"/>
                <a:cs typeface="NikoshBAN" pitchFamily="2" charset="0"/>
              </a:rPr>
              <a:t>। </a:t>
            </a:r>
            <a:endParaRPr lang="bn-IN" sz="2400" b="1"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3539430"/>
          </a:xfrm>
          <a:prstGeom prst="rect">
            <a:avLst/>
          </a:prstGeom>
          <a:solidFill>
            <a:schemeClr val="accent3">
              <a:lumMod val="60000"/>
              <a:lumOff val="40000"/>
            </a:schemeClr>
          </a:solidFill>
          <a:ln>
            <a:noFill/>
          </a:ln>
          <a:effectLst/>
          <a:scene3d>
            <a:camera prst="orthographicFront">
              <a:rot lat="0" lon="0" rev="0"/>
            </a:camera>
            <a:lightRig rig="glow" dir="t">
              <a:rot lat="0" lon="0" rev="14100000"/>
            </a:lightRig>
          </a:scene3d>
          <a:sp3d prstMaterial="softEdge">
            <a:bevelT w="127000" prst="relaxedInset"/>
          </a:sp3d>
        </p:spPr>
        <p:txBody>
          <a:bodyPr wrap="square">
            <a:spAutoFit/>
          </a:bodyPr>
          <a:lstStyle/>
          <a:p>
            <a:pPr algn="just"/>
            <a:r>
              <a:rPr lang="bn-IN" sz="3200" b="1" dirty="0">
                <a:solidFill>
                  <a:srgbClr val="002060"/>
                </a:solidFill>
                <a:latin typeface="NikoshBAN" pitchFamily="2" charset="0"/>
                <a:cs typeface="NikoshBAN" pitchFamily="2" charset="0"/>
              </a:rPr>
              <a:t>৮৬। </a:t>
            </a:r>
            <a:r>
              <a:rPr lang="ar-SA" sz="3200" b="1" dirty="0">
                <a:solidFill>
                  <a:srgbClr val="002060"/>
                </a:solidFill>
                <a:latin typeface="NikoshBAN" pitchFamily="2" charset="0"/>
              </a:rPr>
              <a:t>كَيْفَ</a:t>
            </a:r>
            <a:r>
              <a:rPr lang="bn-IN" sz="3200" b="1" dirty="0">
                <a:solidFill>
                  <a:srgbClr val="002060"/>
                </a:solidFill>
                <a:latin typeface="NikoshBAN" pitchFamily="2" charset="0"/>
                <a:cs typeface="NikoshBAN" pitchFamily="2" charset="0"/>
              </a:rPr>
              <a:t>-কিভাবে</a:t>
            </a:r>
            <a:r>
              <a:rPr lang="en-US"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يَهْدِي اللّهُ</a:t>
            </a:r>
            <a:r>
              <a:rPr lang="bn-IN" sz="3200" b="1" dirty="0">
                <a:solidFill>
                  <a:srgbClr val="002060"/>
                </a:solidFill>
                <a:latin typeface="NikoshBAN" pitchFamily="2" charset="0"/>
                <a:cs typeface="NikoshBAN" pitchFamily="2" charset="0"/>
              </a:rPr>
              <a:t>-আল্লাহ সঠিক পথ প্রদর্শণ করবেন</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قَوْماً</a:t>
            </a:r>
            <a:r>
              <a:rPr lang="bn-IN" sz="3200" b="1" dirty="0">
                <a:solidFill>
                  <a:srgbClr val="002060"/>
                </a:solidFill>
                <a:latin typeface="NikoshBAN" pitchFamily="2" charset="0"/>
                <a:cs typeface="NikoshBAN" pitchFamily="2" charset="0"/>
              </a:rPr>
              <a:t>-একটি সম্প্রদায়কে</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كَفَرُواْ</a:t>
            </a:r>
            <a:r>
              <a:rPr lang="bn-IN" sz="3200" b="1" dirty="0">
                <a:solidFill>
                  <a:srgbClr val="002060"/>
                </a:solidFill>
                <a:latin typeface="NikoshBAN" pitchFamily="2" charset="0"/>
                <a:cs typeface="NikoshBAN" pitchFamily="2" charset="0"/>
              </a:rPr>
              <a:t>-যারা কুফুরী করেছে</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بَعْدَ</a:t>
            </a:r>
            <a:r>
              <a:rPr lang="bn-IN" sz="3200" b="1" dirty="0">
                <a:solidFill>
                  <a:srgbClr val="002060"/>
                </a:solidFill>
                <a:latin typeface="NikoshBAN" pitchFamily="2" charset="0"/>
                <a:cs typeface="NikoshBAN" pitchFamily="2" charset="0"/>
              </a:rPr>
              <a:t>-পরে</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إِيمَانِهِمْ</a:t>
            </a:r>
            <a:r>
              <a:rPr lang="bn-IN" sz="3200" b="1" dirty="0">
                <a:solidFill>
                  <a:srgbClr val="002060"/>
                </a:solidFill>
                <a:latin typeface="NikoshBAN" pitchFamily="2" charset="0"/>
                <a:cs typeface="NikoshBAN" pitchFamily="2" charset="0"/>
              </a:rPr>
              <a:t>-তাদের ঈমান আনয়নের</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وَشَهِدُواْ</a:t>
            </a:r>
            <a:r>
              <a:rPr lang="bn-IN" sz="3200" b="1" dirty="0">
                <a:solidFill>
                  <a:srgbClr val="002060"/>
                </a:solidFill>
                <a:latin typeface="NikoshBAN" pitchFamily="2" charset="0"/>
                <a:cs typeface="NikoshBAN" pitchFamily="2" charset="0"/>
              </a:rPr>
              <a:t>-অথচ তারা সাক্ষ্য প্রদান করেছে</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أَنَّ الرَّسُولَ حَقٌّ</a:t>
            </a:r>
            <a:r>
              <a:rPr lang="bn-IN" sz="3200" b="1" dirty="0">
                <a:solidFill>
                  <a:srgbClr val="002060"/>
                </a:solidFill>
                <a:latin typeface="NikoshBAN" pitchFamily="2" charset="0"/>
                <a:cs typeface="NikoshBAN" pitchFamily="2" charset="0"/>
              </a:rPr>
              <a:t>-যে, রাসুল সত্য</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وَجَاءهُمُ</a:t>
            </a:r>
            <a:r>
              <a:rPr lang="bn-IN" sz="3200" b="1" dirty="0">
                <a:solidFill>
                  <a:srgbClr val="002060"/>
                </a:solidFill>
                <a:latin typeface="NikoshBAN" pitchFamily="2" charset="0"/>
                <a:cs typeface="NikoshBAN" pitchFamily="2" charset="0"/>
              </a:rPr>
              <a:t>- এবং তাদের নিকট এসেছে</a:t>
            </a:r>
            <a:r>
              <a:rPr lang="en-US" sz="3200" b="1" dirty="0">
                <a:solidFill>
                  <a:srgbClr val="002060"/>
                </a:solidFill>
                <a:latin typeface="NikoshBAN" pitchFamily="2" charset="0"/>
                <a:cs typeface="NikoshBAN" pitchFamily="2" charset="0"/>
              </a:rPr>
              <a:t>, </a:t>
            </a:r>
            <a:r>
              <a:rPr lang="ar-SA" sz="3200" b="1" dirty="0">
                <a:solidFill>
                  <a:srgbClr val="002060"/>
                </a:solidFill>
                <a:latin typeface="NikoshBAN" pitchFamily="2" charset="0"/>
              </a:rPr>
              <a:t>الْبَيِّنَاتُ</a:t>
            </a:r>
            <a:r>
              <a:rPr lang="bn-IN" sz="3200" b="1" dirty="0">
                <a:solidFill>
                  <a:srgbClr val="002060"/>
                </a:solidFill>
                <a:latin typeface="NikoshBAN" pitchFamily="2" charset="0"/>
                <a:cs typeface="NikoshBAN" pitchFamily="2" charset="0"/>
              </a:rPr>
              <a:t>-স্পষ্ট দলীল-প্রমাণ</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وَاللّهُ</a:t>
            </a:r>
            <a:r>
              <a:rPr lang="bn-IN" sz="3200" b="1" dirty="0">
                <a:solidFill>
                  <a:srgbClr val="002060"/>
                </a:solidFill>
                <a:latin typeface="NikoshBAN" pitchFamily="2" charset="0"/>
                <a:cs typeface="NikoshBAN" pitchFamily="2" charset="0"/>
              </a:rPr>
              <a:t>-আর আল্লাহ</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لاَ يَهْدِي</a:t>
            </a:r>
            <a:r>
              <a:rPr lang="bn-IN" sz="3200" b="1" dirty="0">
                <a:solidFill>
                  <a:srgbClr val="002060"/>
                </a:solidFill>
                <a:latin typeface="NikoshBAN" pitchFamily="2" charset="0"/>
                <a:cs typeface="NikoshBAN" pitchFamily="2" charset="0"/>
              </a:rPr>
              <a:t>-আর আল্লাহ সঠিক পথ প্রদর্শণ করেন না</a:t>
            </a:r>
            <a:r>
              <a:rPr lang="bn-IN" sz="3200" b="1" dirty="0" smtClean="0">
                <a:solidFill>
                  <a:srgbClr val="002060"/>
                </a:solidFill>
                <a:latin typeface="NikoshBAN" pitchFamily="2" charset="0"/>
                <a:cs typeface="NikoshBAN" pitchFamily="2" charset="0"/>
              </a:rPr>
              <a:t>, </a:t>
            </a:r>
            <a:r>
              <a:rPr lang="ar-SA" sz="3200" b="1" dirty="0">
                <a:solidFill>
                  <a:srgbClr val="002060"/>
                </a:solidFill>
                <a:latin typeface="NikoshBAN" pitchFamily="2" charset="0"/>
              </a:rPr>
              <a:t>الْقَوْمَ الظَّالِمِينَ</a:t>
            </a:r>
            <a:r>
              <a:rPr lang="bn-IN" sz="3200" b="1" dirty="0">
                <a:solidFill>
                  <a:srgbClr val="002060"/>
                </a:solidFill>
                <a:latin typeface="NikoshBAN" pitchFamily="2" charset="0"/>
                <a:cs typeface="NikoshBAN" pitchFamily="2" charset="0"/>
              </a:rPr>
              <a:t>-অবিচারকারী </a:t>
            </a:r>
            <a:r>
              <a:rPr lang="bn-IN" sz="3200" b="1" dirty="0" smtClean="0">
                <a:solidFill>
                  <a:srgbClr val="002060"/>
                </a:solidFill>
                <a:latin typeface="NikoshBAN" pitchFamily="2" charset="0"/>
                <a:cs typeface="NikoshBAN" pitchFamily="2" charset="0"/>
              </a:rPr>
              <a:t>সম্প্রদায়কে। </a:t>
            </a:r>
            <a:endParaRPr lang="en-US" sz="3200" b="1" dirty="0">
              <a:solidFill>
                <a:srgbClr val="002060"/>
              </a:solidFill>
              <a:latin typeface="NikoshBAN" pitchFamily="2" charset="0"/>
              <a:cs typeface="NikoshBAN" pitchFamily="2" charset="0"/>
            </a:endParaRPr>
          </a:p>
        </p:txBody>
      </p:sp>
      <p:sp>
        <p:nvSpPr>
          <p:cNvPr id="3" name="Rectangle 2"/>
          <p:cNvSpPr/>
          <p:nvPr/>
        </p:nvSpPr>
        <p:spPr>
          <a:xfrm>
            <a:off x="228600" y="4602540"/>
            <a:ext cx="8534400" cy="1569660"/>
          </a:xfrm>
          <a:prstGeom prst="rect">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onvex"/>
          </a:sp3d>
        </p:spPr>
        <p:txBody>
          <a:bodyPr wrap="square">
            <a:spAutoFit/>
          </a:bodyPr>
          <a:lstStyle/>
          <a:p>
            <a:pPr algn="just"/>
            <a:r>
              <a:rPr lang="bn-IN" sz="3200" b="1" dirty="0" smtClean="0">
                <a:solidFill>
                  <a:schemeClr val="bg1"/>
                </a:solidFill>
                <a:latin typeface="NikoshBAN" pitchFamily="2" charset="0"/>
                <a:cs typeface="NikoshBAN" pitchFamily="2" charset="0"/>
              </a:rPr>
              <a:t>৮৭</a:t>
            </a:r>
            <a:r>
              <a:rPr lang="bn-IN" sz="3200" b="1" dirty="0">
                <a:solidFill>
                  <a:schemeClr val="bg1"/>
                </a:solidFill>
                <a:latin typeface="NikoshBAN" pitchFamily="2" charset="0"/>
                <a:cs typeface="NikoshBAN" pitchFamily="2" charset="0"/>
              </a:rPr>
              <a:t>। </a:t>
            </a:r>
            <a:r>
              <a:rPr lang="ar-SA" sz="3200" b="1" dirty="0">
                <a:solidFill>
                  <a:schemeClr val="bg1"/>
                </a:solidFill>
                <a:latin typeface="NikoshBAN" pitchFamily="2" charset="0"/>
              </a:rPr>
              <a:t>أُوْلَـئِكَ</a:t>
            </a:r>
            <a:r>
              <a:rPr lang="bn-IN" sz="3200" b="1" dirty="0">
                <a:solidFill>
                  <a:schemeClr val="bg1"/>
                </a:solidFill>
                <a:latin typeface="NikoshBAN" pitchFamily="2" charset="0"/>
                <a:cs typeface="NikoshBAN" pitchFamily="2" charset="0"/>
              </a:rPr>
              <a:t>-সে সব লোক</a:t>
            </a:r>
            <a:r>
              <a:rPr lang="bn-IN" sz="3200" b="1" dirty="0" smtClean="0">
                <a:solidFill>
                  <a:schemeClr val="bg1"/>
                </a:solidFill>
                <a:latin typeface="NikoshBAN" pitchFamily="2" charset="0"/>
                <a:cs typeface="NikoshBAN" pitchFamily="2" charset="0"/>
              </a:rPr>
              <a:t>, </a:t>
            </a:r>
            <a:r>
              <a:rPr lang="ar-SA" sz="3200" b="1" dirty="0">
                <a:solidFill>
                  <a:schemeClr val="bg1"/>
                </a:solidFill>
                <a:latin typeface="NikoshBAN" pitchFamily="2" charset="0"/>
              </a:rPr>
              <a:t>جَزَآؤُهُمْ</a:t>
            </a:r>
            <a:r>
              <a:rPr lang="bn-IN" sz="3200" b="1" dirty="0">
                <a:solidFill>
                  <a:schemeClr val="bg1"/>
                </a:solidFill>
                <a:latin typeface="NikoshBAN" pitchFamily="2" charset="0"/>
                <a:cs typeface="NikoshBAN" pitchFamily="2" charset="0"/>
              </a:rPr>
              <a:t>-তাদের প্রতিদান হলো</a:t>
            </a:r>
            <a:r>
              <a:rPr lang="bn-IN" sz="3200" b="1" dirty="0" smtClean="0">
                <a:solidFill>
                  <a:schemeClr val="bg1"/>
                </a:solidFill>
                <a:latin typeface="NikoshBAN" pitchFamily="2" charset="0"/>
                <a:cs typeface="NikoshBAN" pitchFamily="2" charset="0"/>
              </a:rPr>
              <a:t>, </a:t>
            </a:r>
            <a:r>
              <a:rPr lang="ar-SA" sz="3200" b="1" dirty="0">
                <a:solidFill>
                  <a:schemeClr val="bg1"/>
                </a:solidFill>
                <a:latin typeface="NikoshBAN" pitchFamily="2" charset="0"/>
              </a:rPr>
              <a:t>أَنَّ عَلَيْهِمْ</a:t>
            </a:r>
            <a:r>
              <a:rPr lang="bn-IN" sz="3200" b="1" dirty="0">
                <a:solidFill>
                  <a:schemeClr val="bg1"/>
                </a:solidFill>
                <a:latin typeface="NikoshBAN" pitchFamily="2" charset="0"/>
                <a:cs typeface="NikoshBAN" pitchFamily="2" charset="0"/>
              </a:rPr>
              <a:t>-নিশ্চয়ই তাদের প্রতি</a:t>
            </a:r>
            <a:r>
              <a:rPr lang="bn-IN" sz="3200" b="1" dirty="0" smtClean="0">
                <a:solidFill>
                  <a:schemeClr val="bg1"/>
                </a:solidFill>
                <a:latin typeface="NikoshBAN" pitchFamily="2" charset="0"/>
                <a:cs typeface="NikoshBAN" pitchFamily="2" charset="0"/>
              </a:rPr>
              <a:t>, </a:t>
            </a:r>
            <a:r>
              <a:rPr lang="ar-SA" sz="3200" b="1" dirty="0">
                <a:solidFill>
                  <a:schemeClr val="bg1"/>
                </a:solidFill>
                <a:latin typeface="NikoshBAN" pitchFamily="2" charset="0"/>
              </a:rPr>
              <a:t>لَعْنَةَ اللّه</a:t>
            </a:r>
            <a:r>
              <a:rPr lang="bn-IN" sz="3200" b="1" dirty="0">
                <a:solidFill>
                  <a:schemeClr val="bg1"/>
                </a:solidFill>
                <a:latin typeface="NikoshBAN" pitchFamily="2" charset="0"/>
                <a:cs typeface="NikoshBAN" pitchFamily="2" charset="0"/>
              </a:rPr>
              <a:t>-আল্লাহর লা’নত</a:t>
            </a:r>
            <a:r>
              <a:rPr lang="bn-IN" sz="3200" b="1" dirty="0" smtClean="0">
                <a:solidFill>
                  <a:schemeClr val="bg1"/>
                </a:solidFill>
                <a:latin typeface="NikoshBAN" pitchFamily="2" charset="0"/>
                <a:cs typeface="NikoshBAN" pitchFamily="2" charset="0"/>
              </a:rPr>
              <a:t>, </a:t>
            </a:r>
            <a:r>
              <a:rPr lang="ar-SA" sz="3200" b="1" dirty="0">
                <a:solidFill>
                  <a:schemeClr val="bg1"/>
                </a:solidFill>
                <a:latin typeface="NikoshBAN" pitchFamily="2" charset="0"/>
              </a:rPr>
              <a:t>وَالْمَلآئِكَةِ</a:t>
            </a:r>
            <a:r>
              <a:rPr lang="bn-IN" sz="3200" b="1" dirty="0">
                <a:solidFill>
                  <a:schemeClr val="bg1"/>
                </a:solidFill>
                <a:latin typeface="NikoshBAN" pitchFamily="2" charset="0"/>
                <a:cs typeface="NikoshBAN" pitchFamily="2" charset="0"/>
              </a:rPr>
              <a:t>-এবং ফেরশতাদের</a:t>
            </a:r>
            <a:r>
              <a:rPr lang="bn-IN" sz="3200" b="1" dirty="0" smtClean="0">
                <a:solidFill>
                  <a:schemeClr val="bg1"/>
                </a:solidFill>
                <a:latin typeface="NikoshBAN" pitchFamily="2" charset="0"/>
                <a:cs typeface="NikoshBAN" pitchFamily="2" charset="0"/>
              </a:rPr>
              <a:t>, </a:t>
            </a:r>
            <a:r>
              <a:rPr lang="ar-SA" sz="3200" b="1" dirty="0">
                <a:solidFill>
                  <a:schemeClr val="bg1"/>
                </a:solidFill>
                <a:latin typeface="NikoshBAN" pitchFamily="2" charset="0"/>
              </a:rPr>
              <a:t>وَالنَّاسِ أَجْمَعِينَ</a:t>
            </a:r>
            <a:r>
              <a:rPr lang="bn-IN" sz="3200" b="1" dirty="0">
                <a:solidFill>
                  <a:schemeClr val="bg1"/>
                </a:solidFill>
                <a:latin typeface="NikoshBAN" pitchFamily="2" charset="0"/>
                <a:cs typeface="NikoshBAN" pitchFamily="2" charset="0"/>
              </a:rPr>
              <a:t>-এবং সমুদয় </a:t>
            </a:r>
            <a:r>
              <a:rPr lang="bn-IN" sz="3200" b="1" dirty="0" smtClean="0">
                <a:solidFill>
                  <a:schemeClr val="bg1"/>
                </a:solidFill>
                <a:latin typeface="NikoshBAN" pitchFamily="2" charset="0"/>
                <a:cs typeface="NikoshBAN" pitchFamily="2" charset="0"/>
              </a:rPr>
              <a:t>মানুষের।  </a:t>
            </a:r>
            <a:endParaRPr lang="en-US" sz="32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89844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1552</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মোঃআঃহালিম সহকারী সুপার আমরাইল সিদ্দিকিয়া দাখিল মাদ্‌রাসা  যাদবপুর-ধামরাই-ঢাকা abdulhalim19711944@gmail.com. abdulhalim197153@yahoo.com</vt:lpstr>
      <vt:lpstr>PowerPoint Presentation</vt:lpstr>
      <vt:lpstr>এই পাঠ শেষে  শিক্ষার্থীরা… ১। আয়াত অবতীর্ণের কারণ বর্ণনা করতে পারবে ২। দ্বীন শব্দের ব্যাখ্যা করতে পারবে ৩। পূর্ণাঙ্গ ইসলামের স্বরুপ বিশ্লেষণ করতে পারবে ৪। জীবন সমস্যা সমাধানে ইসলাম এর ব্যাখ্যা করতে পারবে</vt:lpstr>
      <vt:lpstr>PowerPoint Presentation</vt:lpstr>
      <vt:lpstr>PowerPoint Presentation</vt:lpstr>
      <vt:lpstr>৮৫। আর (তাও বলে দিন) যে ব্যক্তি ইসলাম ব্যতীত অন্য দ্বীন অন্বেষণ করে, তা আদৌ তার থেকে গৃহীত হবে না এবং সে পরকালে ক্ষতিগ্রস্থদের অন্তর্ভুক্ত হবে। (সুরা আল-ইমরান-১৯)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94</cp:revision>
  <dcterms:created xsi:type="dcterms:W3CDTF">2015-12-07T05:52:05Z</dcterms:created>
  <dcterms:modified xsi:type="dcterms:W3CDTF">2020-10-15T02:32:30Z</dcterms:modified>
</cp:coreProperties>
</file>