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98" r:id="rId2"/>
    <p:sldId id="258" r:id="rId3"/>
    <p:sldId id="259" r:id="rId4"/>
    <p:sldId id="260" r:id="rId5"/>
    <p:sldId id="282" r:id="rId6"/>
    <p:sldId id="284" r:id="rId7"/>
    <p:sldId id="295" r:id="rId8"/>
    <p:sldId id="285" r:id="rId9"/>
    <p:sldId id="286" r:id="rId10"/>
    <p:sldId id="287" r:id="rId11"/>
    <p:sldId id="297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FF"/>
    <a:srgbClr val="F7155B"/>
    <a:srgbClr val="FF6600"/>
    <a:srgbClr val="000000"/>
    <a:srgbClr val="C4F319"/>
    <a:srgbClr val="99CC00"/>
    <a:srgbClr val="DD2FBC"/>
    <a:srgbClr val="E77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533" autoAdjust="0"/>
  </p:normalViewPr>
  <p:slideViewPr>
    <p:cSldViewPr>
      <p:cViewPr varScale="1">
        <p:scale>
          <a:sx n="75" d="100"/>
          <a:sy n="75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C1D7F-487F-4C74-B3AC-C993B81055B6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F5188-ED99-4317-B653-A358E8182A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1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F5188-ED99-4317-B653-A358E8182AB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46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F5188-ED99-4317-B653-A358E8182AB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1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3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63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2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8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6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9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5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9140-A4EA-4F5C-A978-F5EB0D6594B1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AD09F-BE2A-4DCB-A114-6C2C1A61F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7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200" cy="6553200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Oval 4"/>
          <p:cNvSpPr/>
          <p:nvPr/>
        </p:nvSpPr>
        <p:spPr>
          <a:xfrm>
            <a:off x="457200" y="304800"/>
            <a:ext cx="1981200" cy="1752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19900" b="1" dirty="0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19900" b="1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29400" y="457200"/>
            <a:ext cx="1752600" cy="1219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spc="50" dirty="0" smtClean="0">
                <a:ln w="0"/>
                <a:solidFill>
                  <a:srgbClr val="FF00FF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16600" b="1" spc="50" dirty="0">
              <a:ln w="0"/>
              <a:solidFill>
                <a:srgbClr val="FF00FF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4800600"/>
            <a:ext cx="2133600" cy="1600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spc="50" dirty="0" smtClean="0">
                <a:ln w="0"/>
                <a:solidFill>
                  <a:srgbClr val="99CC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19900" b="1" spc="50" dirty="0">
              <a:ln w="0"/>
              <a:solidFill>
                <a:srgbClr val="99CC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62800" y="5029200"/>
            <a:ext cx="1828800" cy="1447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spc="50" dirty="0" smtClean="0">
                <a:ln w="0"/>
                <a:solidFill>
                  <a:srgbClr val="F7155B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9900" b="1" spc="50" dirty="0">
              <a:ln w="0"/>
              <a:solidFill>
                <a:srgbClr val="F7155B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337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953000"/>
            <a:ext cx="8793271" cy="1754326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আমাদের দেশের অধিবাসীদের মধ্যে ক্ষুদ্র নৃ-গোষ্টিও রয়েছে। তাদের ভাষা ও সংস্কৃতি ভিন্ন। তারাও বাংলাদেশের নাগরিক।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3361"/>
            <a:ext cx="4038600" cy="373033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153361"/>
            <a:ext cx="4449870" cy="3730335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8" name="Round Diagonal Corner Rectangle 7"/>
          <p:cNvSpPr/>
          <p:nvPr/>
        </p:nvSpPr>
        <p:spPr>
          <a:xfrm>
            <a:off x="1066800" y="4038600"/>
            <a:ext cx="2819400" cy="604592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 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5029200" y="4038600"/>
            <a:ext cx="2819400" cy="604592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আদিবাসী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1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4267200"/>
            <a:ext cx="2971800" cy="6096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57150">
            <a:solidFill>
              <a:srgbClr val="00B0F0"/>
            </a:solidFill>
            <a:prstDash val="soli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বাংলাদেশ </a:t>
            </a:r>
            <a:r>
              <a:rPr lang="bn-BD" sz="48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029200"/>
            <a:ext cx="8839200" cy="1754326"/>
          </a:xfrm>
          <a:prstGeom prst="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একটি রাষ্ট্রে অন্য দেশের যে সব লোক বাস করে তারা রাষ্ট্রের কোনো রাজনৈতিক অধিকার ভোগ করতে পারেনা।</a:t>
            </a:r>
          </a:p>
          <a:p>
            <a:pPr algn="ctr"/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তাই বিদেশিরা নাগরিক নয়। 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3886200" cy="38862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2400"/>
            <a:ext cx="4495800" cy="3886199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9" name="Rounded Rectangle 8"/>
          <p:cNvSpPr/>
          <p:nvPr/>
        </p:nvSpPr>
        <p:spPr>
          <a:xfrm>
            <a:off x="5143500" y="4254674"/>
            <a:ext cx="2971800" cy="6096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36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bn-BD" sz="4800" b="1" dirty="0" smtClean="0">
                <a:ln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4800" b="1" dirty="0">
              <a:ln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43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04370" y="190274"/>
            <a:ext cx="3733800" cy="838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b="1" i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5715000"/>
            <a:ext cx="8991600" cy="769441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7155B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নাগরিক ও বিদেশির মধ্যে পার্থক্য নিরুপন কর ? 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2531627"/>
            <a:ext cx="8991600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নাগরিকতার বৈশিষ্ট সম্পর্কে একটি প্রতিবেদন তৈরী কর।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64493" y="1440804"/>
            <a:ext cx="3352800" cy="73082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5400" b="1" u="sng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5400" b="1" u="sng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5400" b="1" u="sng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US" sz="5400" b="1" u="sng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13364" y="4506310"/>
            <a:ext cx="3200400" cy="6858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10160">
                  <a:solidFill>
                    <a:srgbClr val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6000" b="1" dirty="0" smtClean="0">
                <a:ln w="10160">
                  <a:solidFill>
                    <a:srgbClr val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6000" b="1" dirty="0" smtClean="0">
                <a:ln w="10160">
                  <a:solidFill>
                    <a:srgbClr val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</a:t>
            </a:r>
            <a:endParaRPr lang="en-US" sz="6000" b="1" dirty="0">
              <a:ln w="10160">
                <a:solidFill>
                  <a:srgbClr val="000000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41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4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52400" y="76201"/>
            <a:ext cx="8763000" cy="1219200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 err="1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72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72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 বলি</a:t>
            </a:r>
            <a:endParaRPr lang="en-US" sz="72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Single Corner Rectangle 3"/>
          <p:cNvSpPr/>
          <p:nvPr/>
        </p:nvSpPr>
        <p:spPr>
          <a:xfrm>
            <a:off x="228600" y="1600200"/>
            <a:ext cx="8763000" cy="5063836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3600" dirty="0" smtClean="0">
              <a:solidFill>
                <a:srgbClr val="F7155B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 নাগরিক কাকে বলে </a:t>
            </a:r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বিদেশি কারা ?</a:t>
            </a:r>
            <a:endParaRPr lang="bn-BD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৩। ক্ষুদ্র নৃ- গোষ্টি কারা? </a:t>
            </a:r>
          </a:p>
          <a:p>
            <a:r>
              <a:rPr lang="bn-BD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BD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। নাগরিকের প্রধান বৈশিষ্টগুলো কি কি ? </a:t>
            </a:r>
          </a:p>
          <a:p>
            <a:r>
              <a:rPr lang="bn-BD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৫</a:t>
            </a:r>
            <a:r>
              <a:rPr lang="bn-BD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রাষ্ট্রের স্থায়ী বাসিন্দা কারা ? 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938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and Round Single Corner Rectangle 2"/>
          <p:cNvSpPr/>
          <p:nvPr/>
        </p:nvSpPr>
        <p:spPr>
          <a:xfrm>
            <a:off x="152400" y="5410200"/>
            <a:ext cx="8915400" cy="1371600"/>
          </a:xfrm>
          <a:prstGeom prst="snipRoundRect">
            <a:avLst>
              <a:gd name="adj1" fmla="val 0"/>
              <a:gd name="adj2" fmla="val 16667"/>
            </a:avLst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 তুমি বাংলাদেশের একজন নাগরিক – উক্তিটির আলোকে ‘নাগরিকের’ প্রধান বৈশিষ্টগুলো বিশ্লেষণ কর।</a:t>
            </a:r>
          </a:p>
          <a:p>
            <a:r>
              <a:rPr lang="bn-B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200" cy="51054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838200" y="304800"/>
            <a:ext cx="6477000" cy="1752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1500" b="1" dirty="0" err="1" smtClean="0">
                <a:ln/>
                <a:solidFill>
                  <a:srgbClr val="99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11500" b="1" dirty="0" smtClean="0">
                <a:ln/>
                <a:solidFill>
                  <a:srgbClr val="99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/>
                <a:solidFill>
                  <a:srgbClr val="99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b="1" dirty="0">
              <a:ln/>
              <a:solidFill>
                <a:srgbClr val="99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2943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534400" cy="617220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ounded Rectangle 3"/>
          <p:cNvSpPr/>
          <p:nvPr/>
        </p:nvSpPr>
        <p:spPr>
          <a:xfrm>
            <a:off x="838200" y="609600"/>
            <a:ext cx="7162800" cy="1524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8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1" y="76200"/>
            <a:ext cx="8991600" cy="16002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01" y="1828800"/>
            <a:ext cx="6762748" cy="48768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মুহাঃ রুহুল আমিন</a:t>
            </a:r>
          </a:p>
          <a:p>
            <a:pPr algn="ctr"/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মৌলভী শিক্ষক</a:t>
            </a:r>
          </a:p>
          <a:p>
            <a:pPr algn="ctr"/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কানুহরপুর হাজী আলী আক্কাস দাখিল মাদ্রাসা</a:t>
            </a:r>
          </a:p>
          <a:p>
            <a:pPr algn="ctr"/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পোষ্টঃ-খড়িখালী</a:t>
            </a:r>
          </a:p>
          <a:p>
            <a:pPr algn="ctr"/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উপজেলাঃ-ঝিনাইদহ</a:t>
            </a:r>
          </a:p>
          <a:p>
            <a:pPr algn="ctr"/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জেলাঃ-ঝিনাইদহ</a:t>
            </a:r>
          </a:p>
          <a:p>
            <a:pPr algn="ctr"/>
            <a:r>
              <a:rPr lang="bn-BD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নংঃ-০১৯১৮০১৩৫০৫</a:t>
            </a:r>
          </a:p>
          <a:p>
            <a:pPr algn="ctr"/>
            <a:r>
              <a:rPr lang="bn-BD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জি- মেইলঃ-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bd</a:t>
            </a:r>
            <a:r>
              <a:rPr lang="bn-BD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ruhul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1971</a:t>
            </a:r>
            <a:r>
              <a:rPr lang="bn-BD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@gmail.com   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648200"/>
            <a:ext cx="2019300" cy="2057400"/>
          </a:xfrm>
          <a:prstGeom prst="ellipse">
            <a:avLst/>
          </a:prstGeom>
          <a:ln w="190500" cap="rnd">
            <a:solidFill>
              <a:srgbClr val="C0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99" y="1854200"/>
            <a:ext cx="2057401" cy="264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6565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" y="266700"/>
            <a:ext cx="8686800" cy="6362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en-US" sz="8800" b="1" dirty="0" smtClean="0">
              <a:ln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 ও বিশ্বপরিচয়</a:t>
            </a:r>
            <a:endParaRPr lang="bn-BD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৬ষ্ঠ শ্রেনি</a:t>
            </a:r>
            <a:endParaRPr lang="bn-BD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(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বাংলাদে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- ৩য় / পৃষ্ঠাঃ-৬৯-৭০</a:t>
            </a:r>
            <a:endParaRPr lang="bn-BD" sz="4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সময়- 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৪৫ </a:t>
            </a:r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pPr algn="ctr"/>
            <a:endParaRPr lang="bn-BD" sz="32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Multidocument 3"/>
          <p:cNvSpPr/>
          <p:nvPr/>
        </p:nvSpPr>
        <p:spPr>
          <a:xfrm>
            <a:off x="190500" y="266700"/>
            <a:ext cx="8686800" cy="6248400"/>
          </a:xfrm>
          <a:prstGeom prst="flowChartMultidocumen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537"/>
            </a:avLst>
          </a:prstGeom>
          <a:solidFill>
            <a:schemeClr val="accent2">
              <a:lumMod val="5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7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/>
        </p:nvSpPr>
        <p:spPr>
          <a:xfrm>
            <a:off x="76200" y="5715000"/>
            <a:ext cx="4419600" cy="1066800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bn-BD" sz="8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spc="50" dirty="0" smtClean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5400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114800" cy="5334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2400"/>
            <a:ext cx="4495800" cy="5334000"/>
          </a:xfrm>
          <a:prstGeom prst="rect">
            <a:avLst/>
          </a:prstGeom>
          <a:ln w="76200">
            <a:solidFill>
              <a:srgbClr val="F7155B"/>
            </a:solidFill>
          </a:ln>
        </p:spPr>
      </p:pic>
      <p:sp>
        <p:nvSpPr>
          <p:cNvPr id="4" name="Snip Same Side Corner Rectangle 3"/>
          <p:cNvSpPr/>
          <p:nvPr/>
        </p:nvSpPr>
        <p:spPr>
          <a:xfrm>
            <a:off x="4800600" y="5715000"/>
            <a:ext cx="4267200" cy="1066799"/>
          </a:xfrm>
          <a:prstGeom prst="snip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নাগরিক 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14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381000"/>
            <a:ext cx="8382000" cy="60198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নাগরিক ও নাগরিকত্বের ধারনা     </a:t>
            </a:r>
          </a:p>
          <a:p>
            <a:pPr algn="ctr"/>
            <a:r>
              <a:rPr lang="bn-BD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129"/>
            </a:avLst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3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3500" y="1447800"/>
            <a:ext cx="8991600" cy="1066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শিক্ষাথীঁরা-----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Single Corner Rectangle 2"/>
          <p:cNvSpPr/>
          <p:nvPr/>
        </p:nvSpPr>
        <p:spPr>
          <a:xfrm>
            <a:off x="152400" y="2743200"/>
            <a:ext cx="8763000" cy="3962400"/>
          </a:xfrm>
          <a:prstGeom prst="snip1Rect">
            <a:avLst>
              <a:gd name="adj" fmla="val 0"/>
            </a:avLst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১। নাগরিকের সংজ্ঞা দিতে পারবে।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নাগরিকের বৈশিষ্ট বর্ননা করতে পারবে। 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৩। নাগরিক ও বিদেশির সম্পর্কে বর্ননা দিতে পারবে।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ক্ষুদ্র নৃ-গোষ্টির সম্পর্কে বিশ্লেষণ করতে পারবে</a:t>
            </a:r>
            <a:endParaRPr lang="en-US" sz="4000" dirty="0" smtClean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52400" y="0"/>
            <a:ext cx="8763000" cy="1295400"/>
          </a:xfrm>
          <a:prstGeom prst="bevel">
            <a:avLst>
              <a:gd name="adj" fmla="val 11111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626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399"/>
            <a:ext cx="4191000" cy="4419601"/>
          </a:xfrm>
          <a:prstGeom prst="rect">
            <a:avLst/>
          </a:prstGeom>
          <a:ln w="76200">
            <a:solidFill>
              <a:srgbClr val="F7155B"/>
            </a:solidFill>
          </a:ln>
        </p:spPr>
      </p:pic>
      <p:sp>
        <p:nvSpPr>
          <p:cNvPr id="5" name="Horizontal Scroll 4"/>
          <p:cNvSpPr/>
          <p:nvPr/>
        </p:nvSpPr>
        <p:spPr>
          <a:xfrm>
            <a:off x="228600" y="4800600"/>
            <a:ext cx="8763000" cy="1981200"/>
          </a:xfrm>
          <a:prstGeom prst="horizontalScroll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সাধারণত নগরের অধিবাসীকেই নাগরিক বলে । 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04800"/>
            <a:ext cx="4038600" cy="4114800"/>
          </a:xfrm>
          <a:prstGeom prst="rect">
            <a:avLst/>
          </a:prstGeom>
          <a:ln w="2286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6261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52400" y="226144"/>
            <a:ext cx="8839200" cy="10668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বর্তমানে নাগরিক ও নাগরিকত্বের বৈশিষ্ট      </a:t>
            </a:r>
            <a:endParaRPr lang="en-US" sz="48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69599" y="3333916"/>
            <a:ext cx="2362200" cy="1524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নাগ</a:t>
            </a:r>
            <a:r>
              <a:rPr lang="bn-BD" sz="4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রিক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4572000" y="1470372"/>
            <a:ext cx="4457699" cy="2520520"/>
          </a:xfrm>
          <a:prstGeom prst="leftArrow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রাষ্ট্রের প্রতি আনুগত্য  </a:t>
            </a:r>
            <a:endParaRPr 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74321" y="1575396"/>
            <a:ext cx="3788121" cy="252052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রাষ্ট্রের স্থায়ী বাসিন্দা  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20042" y="4285076"/>
            <a:ext cx="3766200" cy="233136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রাষ্ট্রের প্রতি দায়িত্ব ও কর্তব্য  </a:t>
            </a:r>
            <a:endParaRPr 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4580853" y="4178036"/>
            <a:ext cx="4457699" cy="2438400"/>
          </a:xfrm>
          <a:prstGeom prst="leftArrow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40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রাজনৈতিক ও সামাজিক অধিকার লাভ   </a:t>
            </a:r>
            <a:endParaRPr lang="en-US" sz="40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52400" y="5486400"/>
            <a:ext cx="8839200" cy="12192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ক্ষুদ্র নৃ-গোষ্টি  </a:t>
            </a:r>
            <a:endParaRPr lang="en-US" sz="72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214380" cy="5029199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 w="76200">
            <a:solidFill>
              <a:srgbClr val="F7155B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52401"/>
            <a:ext cx="4191000" cy="5029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430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2239</TotalTime>
  <Words>266</Words>
  <Application>Microsoft Office PowerPoint</Application>
  <PresentationFormat>On-screen Show (4:3)</PresentationFormat>
  <Paragraphs>69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581</cp:revision>
  <dcterms:created xsi:type="dcterms:W3CDTF">2013-07-23T17:45:52Z</dcterms:created>
  <dcterms:modified xsi:type="dcterms:W3CDTF">2020-10-16T13:14:43Z</dcterms:modified>
</cp:coreProperties>
</file>