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4" r:id="rId9"/>
    <p:sldId id="262" r:id="rId10"/>
    <p:sldId id="264" r:id="rId11"/>
    <p:sldId id="285" r:id="rId12"/>
    <p:sldId id="265" r:id="rId13"/>
    <p:sldId id="286" r:id="rId14"/>
    <p:sldId id="287" r:id="rId15"/>
    <p:sldId id="266" r:id="rId16"/>
    <p:sldId id="267" r:id="rId17"/>
    <p:sldId id="288" r:id="rId18"/>
    <p:sldId id="269" r:id="rId19"/>
    <p:sldId id="270" r:id="rId20"/>
    <p:sldId id="271" r:id="rId21"/>
    <p:sldId id="272" r:id="rId22"/>
    <p:sldId id="273" r:id="rId23"/>
    <p:sldId id="274" r:id="rId24"/>
    <p:sldId id="290" r:id="rId25"/>
    <p:sldId id="289" r:id="rId26"/>
    <p:sldId id="276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A5187-EE3F-4F74-8818-19C668C070B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2A73C-0308-45FD-AC38-877714E4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3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E949-8C10-4FAA-A739-7072A068F082}" type="datetime8">
              <a:rPr lang="en-US" smtClean="0"/>
              <a:t>10/16/2020 8:09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B25A-BFEA-430F-BEBA-726533653BF0}" type="datetime8">
              <a:rPr lang="en-US" smtClean="0"/>
              <a:t>10/16/2020 8:09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846-0260-418A-8BB5-8157079BEBC4}" type="datetime8">
              <a:rPr lang="en-US" smtClean="0"/>
              <a:t>10/16/2020 8:09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E67B-D8D3-49DD-8F05-F345EE8311A9}" type="datetime8">
              <a:rPr lang="en-US" smtClean="0"/>
              <a:t>10/16/2020 8:09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20F3-3284-4A66-8DC2-30D69487EAC6}" type="datetime8">
              <a:rPr lang="en-US" smtClean="0"/>
              <a:t>10/16/2020 8:09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1D98-9A37-4CA0-9871-965D4497CD34}" type="datetime8">
              <a:rPr lang="en-US" smtClean="0"/>
              <a:t>10/16/2020 8:09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FAEA-7F79-47DF-94D2-AB96D6844482}" type="datetime8">
              <a:rPr lang="en-US" smtClean="0"/>
              <a:t>10/16/2020 8:09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E48-798C-4964-A0C3-09E24305858E}" type="datetime8">
              <a:rPr lang="en-US" smtClean="0"/>
              <a:t>10/16/2020 8:09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0FF-44F8-467B-AE3B-22A632E27D42}" type="datetime8">
              <a:rPr lang="en-US" smtClean="0"/>
              <a:t>10/16/2020 8:09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F1B6-C60B-4270-8729-7D92F7C72D9F}" type="datetime8">
              <a:rPr lang="en-US" smtClean="0"/>
              <a:t>10/16/2020 8:09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A5C6-6697-45BC-B2B1-2AD54872C3F6}" type="datetime8">
              <a:rPr lang="en-US" smtClean="0"/>
              <a:t>10/16/2020 8:09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7CA5C-3213-4670-974F-831819ED01AF}" type="datetime8">
              <a:rPr lang="en-US" smtClean="0"/>
              <a:t>10/16/2020 8:09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tmp"/><Relationship Id="rId7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nwuTCSDTd2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6128" y="76200"/>
            <a:ext cx="8987872" cy="666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94763" y="659833"/>
            <a:ext cx="8168237" cy="1004357"/>
          </a:xfrm>
          <a:prstGeom prst="rect">
            <a:avLst/>
          </a:prstGeom>
          <a:noFill/>
        </p:spPr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 ও নৈতিকশিক্ষা </a:t>
            </a:r>
            <a:r>
              <a:rPr lang="en-US" sz="1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1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sz="1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-5407" y="1"/>
            <a:ext cx="4738078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4678881" y="1"/>
            <a:ext cx="4465119" cy="689298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DB6D-F6C8-4185-86B0-00358DB97073}" type="datetime8">
              <a:rPr lang="en-US" smtClean="0"/>
              <a:t>10/16/2020 8:09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69703" y="232737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5189" y="4907554"/>
            <a:ext cx="8443912" cy="640080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আখালাকে হামিদার অন্তর্ভুক্ত ৫টি কাজের নাম লিখ।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6241852" y="1874489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381631" y="419100"/>
            <a:ext cx="20969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1300162"/>
            <a:ext cx="4619625" cy="31146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8C89-BA10-4264-AE11-1CC3D0406B93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7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0FF-44F8-467B-AE3B-22A632E27D42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884" y="55068"/>
            <a:ext cx="398218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4000" dirty="0"/>
              <a:t>আখলাকে </a:t>
            </a:r>
            <a:r>
              <a:rPr lang="bn-BD" sz="4000" dirty="0" smtClean="0"/>
              <a:t>হামিদার গুরুত্ব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25" y="971267"/>
            <a:ext cx="4625892" cy="262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5" y="937198"/>
            <a:ext cx="4105274" cy="265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68135" y="3594675"/>
            <a:ext cx="8790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v"/>
            </a:pPr>
            <a:r>
              <a:rPr lang="bn-IN" sz="3600" dirty="0" smtClean="0"/>
              <a:t>আখলাকে হামিদাহ মানবীয় মৌলিক গুণ ও জীবনের শ্রেষ্ঠ সম্পদ ।</a:t>
            </a:r>
          </a:p>
          <a:p>
            <a:pPr marL="742950" indent="-742950">
              <a:buFont typeface="Wingdings" pitchFamily="2" charset="2"/>
              <a:buChar char="v"/>
            </a:pPr>
            <a:r>
              <a:rPr lang="bn-IN" sz="3600" dirty="0" smtClean="0"/>
              <a:t>এর দ্বারাই মানুষ পূর্ণমাত্রায় মনুষ্যত্বের স্তরে উপনীত হয় ।  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971268"/>
            <a:ext cx="4376448" cy="261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93" y="937197"/>
            <a:ext cx="4314824" cy="264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285750" y="3569390"/>
            <a:ext cx="8672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bn-BD" sz="3600" dirty="0" smtClean="0"/>
              <a:t>আখলাকে হামিদাহ এর ওপর আখিরাতের সুখ-দুঃখ নির্ভর করে</a:t>
            </a:r>
            <a:r>
              <a:rPr lang="bn-IN" sz="3600" dirty="0" smtClean="0"/>
              <a:t>। 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168135" y="4805816"/>
            <a:ext cx="8797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itchFamily="2" charset="2"/>
              <a:buChar char="v"/>
            </a:pPr>
            <a:r>
              <a:rPr lang="bn-BD" sz="3600" dirty="0" smtClean="0"/>
              <a:t>আখলাকে হামিদাহ এর মাধ্যমে সৎকর্মশীল ও আল্লাহর কাছে প্রিয় হওয়া যায়</a:t>
            </a:r>
            <a:r>
              <a:rPr lang="bn-IN" sz="3600" dirty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20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allAtOnce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4101"/>
            <a:ext cx="4733988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bn-BD" sz="4800" dirty="0"/>
              <a:t>আখলাকে </a:t>
            </a:r>
            <a:r>
              <a:rPr lang="bn-BD" sz="4800" dirty="0" smtClean="0"/>
              <a:t>হামিদার গুরুত্ব</a:t>
            </a:r>
            <a:endParaRPr lang="en-US" sz="4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E29B-1F9B-4909-816A-EB1AF11CCD06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0" t="5851" r="24339" b="90027"/>
          <a:stretch/>
        </p:blipFill>
        <p:spPr>
          <a:xfrm>
            <a:off x="4040091" y="1154538"/>
            <a:ext cx="5103909" cy="88824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712737" y="2254509"/>
            <a:ext cx="5921266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“আল্লাহ তায়ালার নিকট সেই লোকই প্রিয়, চরিত্রের বিচারে যে উত্তম ।” </a:t>
            </a:r>
          </a:p>
          <a:p>
            <a:r>
              <a:rPr lang="bn-IN" sz="3600" dirty="0"/>
              <a:t> </a:t>
            </a:r>
            <a:r>
              <a:rPr lang="bn-IN" sz="3600" dirty="0" smtClean="0"/>
              <a:t>                                </a:t>
            </a:r>
            <a:r>
              <a:rPr lang="bn-IN" sz="2800" dirty="0" smtClean="0"/>
              <a:t>(ইবনে হিব্বান) 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5" y="2072350"/>
            <a:ext cx="2118645" cy="21186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1275493"/>
            <a:ext cx="3429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মহানবি (স.) এর বাণী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581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0FF-44F8-467B-AE3B-22A632E27D42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52728"/>
            <a:ext cx="6191664" cy="346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152399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মানুষকে আখলাক শিক্ষা দেওয়াও নবি-রাসুলগণের অন্যতম দায়িত্ব ছিল ।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6999" y="4820060"/>
            <a:ext cx="8861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আমাদের প্রিয়নবি হযরত মুহাম্মদ (স.) ছিলেন সর্বোত্তম চরিত্রের অধিকারী । সব ধরনের সৎগুণ তাঁর চরিত্রে পাওয়া যায় ।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2" y="445318"/>
            <a:ext cx="2667001" cy="2667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038066" y="122153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স্বয়ং আল্লাহ তায়ালা তাঁর প্রসঙ্গে বলেছেন---- 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5" t="24478" r="30105" b="70945"/>
          <a:stretch/>
        </p:blipFill>
        <p:spPr>
          <a:xfrm>
            <a:off x="3363036" y="1600200"/>
            <a:ext cx="4573157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137156" y="3619731"/>
            <a:ext cx="6635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“নিশ্চয়ই আপনি মহান চরিত্রের ধারক ।” </a:t>
            </a:r>
          </a:p>
          <a:p>
            <a:r>
              <a:rPr lang="bn-IN" sz="3600" dirty="0"/>
              <a:t> </a:t>
            </a:r>
            <a:r>
              <a:rPr lang="bn-IN" sz="3600" dirty="0" smtClean="0"/>
              <a:t>                   সূরা আল-কালাম আয়াত ৪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750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0FF-44F8-467B-AE3B-22A632E27D42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08127"/>
            <a:ext cx="4284971" cy="3373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27391" y="381000"/>
            <a:ext cx="506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রাসুলুল্লাহ (স.) ঘোষণা করেছেন---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0" t="37015" r="25492" b="58408"/>
          <a:stretch/>
        </p:blipFill>
        <p:spPr>
          <a:xfrm>
            <a:off x="4419600" y="1324969"/>
            <a:ext cx="4264138" cy="810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5506"/>
            <a:ext cx="3886200" cy="197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01636" y="4091252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“উত্তম চারিত্রিক গুণাবলীকে পূর্ণতা দানের জন্যই আমি প্রেরিত হয়েছি ।” </a:t>
            </a:r>
            <a:r>
              <a:rPr lang="bn-IN" sz="3200" dirty="0" smtClean="0"/>
              <a:t>( বায়হাকি )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44366" y="5291581"/>
            <a:ext cx="8686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রাসুলুল্লাহ (স.) নিজে যেমন উত্তম চরিত্রের অধিকারী ছিলেন তেমনি মানিবজাতিকে সচ্চরিত্র গঠনের শিক্ষা দিয়েছেন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377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4000" dirty="0" smtClean="0"/>
              <a:t>উত্তম আচার-আচরণ মানুষকে পুণ্য ও সাওয়াব দান করে। </a:t>
            </a:r>
            <a:endParaRPr lang="en-US" sz="4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72FB-3194-448D-9DAB-5E997621D877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5"/>
          <a:stretch/>
        </p:blipFill>
        <p:spPr>
          <a:xfrm>
            <a:off x="228600" y="860285"/>
            <a:ext cx="8770795" cy="485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228600" y="4876800"/>
            <a:ext cx="3962400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4000" dirty="0" smtClean="0"/>
              <a:t>মহানবি (স.) বলেছেন-- 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0" t="60051" r="10499" b="36489"/>
          <a:stretch/>
        </p:blipFill>
        <p:spPr>
          <a:xfrm>
            <a:off x="4191000" y="4876800"/>
            <a:ext cx="2746976" cy="68693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74176" y="5689179"/>
            <a:ext cx="770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“সুন্দর চরিত্রই পুণ্য ।” </a:t>
            </a:r>
            <a:r>
              <a:rPr lang="bn-IN" sz="3200" dirty="0" smtClean="0"/>
              <a:t>( মুসলিম )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55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2028824"/>
            <a:ext cx="4000500" cy="322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3186112" y="224421"/>
            <a:ext cx="3228975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261029" y="1270300"/>
            <a:ext cx="2667000" cy="2443518"/>
          </a:xfrm>
          <a:prstGeom prst="cloudCallout">
            <a:avLst>
              <a:gd name="adj1" fmla="val -61068"/>
              <a:gd name="adj2" fmla="val 36739"/>
            </a:avLst>
          </a:prstGeom>
          <a:blipFill>
            <a:blip r:embed="rId4"/>
            <a:tile tx="0" ty="0" sx="100000" sy="100000" flip="none" algn="tl"/>
          </a:blip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একজন লিখ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24-Point Star 5"/>
          <p:cNvSpPr/>
          <p:nvPr/>
        </p:nvSpPr>
        <p:spPr>
          <a:xfrm>
            <a:off x="424340" y="546400"/>
            <a:ext cx="2376488" cy="213360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176" y="5262146"/>
            <a:ext cx="86582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 ব্যক্তি 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014D-CF7D-4A20-948E-166F9985BDF6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0FF-44F8-467B-AE3B-22A632E27D42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600200"/>
            <a:ext cx="3876055" cy="266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600200"/>
            <a:ext cx="4750568" cy="266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owchart: Alternate Process 9"/>
          <p:cNvSpPr/>
          <p:nvPr/>
        </p:nvSpPr>
        <p:spPr>
          <a:xfrm>
            <a:off x="1962151" y="197892"/>
            <a:ext cx="4514849" cy="640307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সুফল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366" y="197892"/>
            <a:ext cx="8686799" cy="1200329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প্রশংসনীয় আচরণ ও স্বভাব কিয়ামতের দিন নেকির পাল্লা ভারী করবে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600201"/>
            <a:ext cx="1362075" cy="197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25187" y="4419600"/>
            <a:ext cx="8702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একটি হাদিসে রাসুলুল্লাহ (স.) বলেন, “নিশ্চয়ই (কিয়ামতের দিন) মিযানে </a:t>
            </a:r>
            <a:r>
              <a:rPr lang="bn-IN" sz="3200" dirty="0" smtClean="0">
                <a:solidFill>
                  <a:srgbClr val="7030A0"/>
                </a:solidFill>
              </a:rPr>
              <a:t>সুন্দর চরিত্র </a:t>
            </a:r>
            <a:r>
              <a:rPr lang="bn-IN" sz="3200" dirty="0" smtClean="0"/>
              <a:t>অপেক্ষা ভারী বস্তু আর কিছুই থাকবে না ।” 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962150" y="3276600"/>
            <a:ext cx="3600450" cy="1828800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0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032000" y="228600"/>
            <a:ext cx="4140200" cy="5334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সুফল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669" y="249438"/>
            <a:ext cx="6934912" cy="707886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আল্লাহর ও তাঁর রাসূলের ভালোবাসা লাভ</a:t>
            </a:r>
            <a:endParaRPr lang="en-US" sz="14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2" y="1371600"/>
            <a:ext cx="4267200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885" y="3810000"/>
            <a:ext cx="8512542" cy="1200329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চরিত্রে অধিকারী হলে মহান আল্লাহ ও তাঁর রাসূল (স)-এর সন্তুষ্টি অর্জন করা যায়।  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358966" y="4509784"/>
            <a:ext cx="8475396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‘তোমাদের মধ্যে সে ব্যক্তি আমার নিকট অধিক প্রিয়, যার চরিত্র সর্বোত্তম।’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(বুখারি 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788" y="3753703"/>
            <a:ext cx="5187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343024"/>
            <a:ext cx="4186237" cy="242887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95C-F9BD-4D71-A270-3B16DB769AC8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8" t="84307" r="28664" b="11045"/>
          <a:stretch/>
        </p:blipFill>
        <p:spPr>
          <a:xfrm>
            <a:off x="5464608" y="3667035"/>
            <a:ext cx="3499722" cy="84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26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032000" y="228600"/>
            <a:ext cx="518160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সুফল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8442" y="198828"/>
            <a:ext cx="4908716" cy="830997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 পূর্ণতা অর্জন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1" y="4369256"/>
            <a:ext cx="8512542" cy="769441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 মানুষের ইমানকে পূর্ণতা দান করে।  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197096" y="5306189"/>
            <a:ext cx="8632578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‘পূর্ণ মুমিন তাঁরাই, যাদের চরিত্র মহান ও সুন্দরতম।’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defRPr/>
            </a:pPr>
            <a:r>
              <a:rPr lang="en-US" sz="3600" b="1" spc="51" dirty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(আবু দাউদ)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3080" y="4450080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4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2" y="4269712"/>
            <a:ext cx="7355840" cy="1003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185862"/>
            <a:ext cx="3900488" cy="2728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>
          <a:xfrm>
            <a:off x="4648157" y="1214438"/>
            <a:ext cx="4181517" cy="274320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E3F1-A4A5-499D-9D57-5C9BBA1E501B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84262"/>
            <a:ext cx="2911159" cy="1008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"/>
            <a:ext cx="2614272" cy="338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26656" y="3748150"/>
            <a:ext cx="3000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অধ্যায়-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৪র্থ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 ৪০ মিনিট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15/10/2020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 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5" y="381000"/>
            <a:ext cx="2165308" cy="256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8600" y="2948437"/>
            <a:ext cx="45035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আবুল বাসার </a:t>
            </a:r>
            <a:endParaRPr lang="bn-BD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শিক্ষক(ইসলাম শিক্ষা) </a:t>
            </a:r>
          </a:p>
          <a:p>
            <a:pPr algn="ctr"/>
            <a:r>
              <a:rPr lang="bn-BD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রশিদপুর উচ্চ বিদ্যালয়,</a:t>
            </a:r>
          </a:p>
          <a:p>
            <a:pPr algn="ctr"/>
            <a:r>
              <a:rPr lang="bn-BD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কালিয়াকৈর , গাজীপুর ।</a:t>
            </a:r>
            <a:endParaRPr lang="bn-BD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নম্বর – ০১৭১৬৩১৩৪৯২ </a:t>
            </a:r>
            <a:endParaRPr lang="bn-BD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E-m;  abbasha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1971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@gmail.co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endParaRPr lang="bn-BD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EFA9-6CEF-4E8B-9E9E-04E087D49687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032000" y="228600"/>
            <a:ext cx="518160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সুফল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5865" y="260141"/>
            <a:ext cx="4700326" cy="830997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সর্বোত্তম মর্যাদা লাভ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480" y="4099560"/>
            <a:ext cx="8512542" cy="1323439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চরিত্রে অধিকারী ব্যক্তি মহান আল্লাহ ও তাঁর রাসূল (স।)-এর নিকট উঁচু মর্যাদা লাভ করে ।  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304800" y="3992880"/>
            <a:ext cx="8686800" cy="156966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‘তোমাদের মধ্যে সেই ব্যক্তিই শ্রেষ্ঠ, যার চরিত্র সর্বোত্তম।’</a:t>
            </a:r>
            <a:r>
              <a:rPr lang="bn-BD" sz="48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(বুখারি  )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267200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323975"/>
            <a:ext cx="3810000" cy="238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314450"/>
            <a:ext cx="3752849" cy="2357438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51C1-007E-4422-B8B9-81C0A872004A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032000" y="228600"/>
            <a:ext cx="518160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সুফল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5288" y="182780"/>
            <a:ext cx="6279283" cy="830997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জাহান্নাম থেকে পরিত্রাণ লাভ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1300166"/>
            <a:ext cx="4048125" cy="2521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1300161"/>
            <a:ext cx="3962400" cy="2547257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963B-44AD-41B2-88F3-926FB6F065EF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13690"/>
            <a:ext cx="990600" cy="176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331495" y="4337458"/>
            <a:ext cx="8512542" cy="1446550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 উত্তম 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চরিত্রবান ব্যক্তিকে জাহান্নামের আগুন থেকে রেহাই 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বেন।  </a:t>
            </a:r>
            <a:endParaRPr lang="en-GB" sz="4400" dirty="0"/>
          </a:p>
        </p:txBody>
      </p:sp>
      <p:sp>
        <p:nvSpPr>
          <p:cNvPr id="15" name="Rectangle 14"/>
          <p:cNvSpPr/>
          <p:nvPr/>
        </p:nvSpPr>
        <p:spPr>
          <a:xfrm>
            <a:off x="331495" y="4029682"/>
            <a:ext cx="8606497" cy="175432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‘আল্লাহ তাআলা যার গঠন ও স্বভাব সুন্দর করেছেন, দোযখের অগ্নি তাকে ভক্ষণ করবে না ।’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(তাবারানি ও বায়হাকি)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0695" y="4522125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243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7289" y="366028"/>
            <a:ext cx="6668900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</a:rPr>
              <a:t>দলে </a:t>
            </a:r>
            <a:r>
              <a:rPr lang="en-US" sz="4400" b="1" dirty="0" err="1" smtClean="0">
                <a:solidFill>
                  <a:schemeClr val="tx1"/>
                </a:solidFill>
              </a:rPr>
              <a:t>যেকো</a:t>
            </a:r>
            <a:r>
              <a:rPr lang="bn-IN" sz="4400" b="1" dirty="0" smtClean="0">
                <a:solidFill>
                  <a:schemeClr val="tx1"/>
                </a:solidFill>
              </a:rPr>
              <a:t>নো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</a:rPr>
              <a:t>লিখবে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42360" y="1646432"/>
            <a:ext cx="2125246" cy="7941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7113493" y="2945175"/>
            <a:ext cx="1815353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1186434"/>
            <a:ext cx="5169789" cy="33421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2952" y="5117448"/>
            <a:ext cx="818673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4800" dirty="0" err="1" smtClean="0"/>
              <a:t>সদাচরণের</a:t>
            </a:r>
            <a:r>
              <a:rPr lang="bn-BD" sz="4800" dirty="0" smtClean="0"/>
              <a:t> একটি তালিকা তৈরি কর। 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4E32-37BE-477D-85C1-AB8098BDCDA1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3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/>
          <a:stretch/>
        </p:blipFill>
        <p:spPr>
          <a:xfrm>
            <a:off x="7615238" y="1828800"/>
            <a:ext cx="1400175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/>
          <a:stretch/>
        </p:blipFill>
        <p:spPr>
          <a:xfrm>
            <a:off x="7600950" y="4329112"/>
            <a:ext cx="1417117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181169" y="3416500"/>
            <a:ext cx="8975327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‘পূর্ণ মুমিন তাঁরাই, যাদের চরিত্র মহান ও সুন্দরতম’- এটি কার উক্তি?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0939" y="85772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3497" y="2576911"/>
            <a:ext cx="2361703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>
                <a:solidFill>
                  <a:schemeClr val="tx1"/>
                </a:solidFill>
              </a:rPr>
              <a:t>ঘ। উর্দু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04963" y="5041192"/>
            <a:ext cx="3181712" cy="8500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ঘ।</a:t>
            </a:r>
            <a:r>
              <a:rPr lang="bn-IN" sz="3200" dirty="0" smtClean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আবু বকর (রা) এর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525" y="2615821"/>
            <a:ext cx="2729615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 গ</a:t>
            </a:r>
            <a:r>
              <a:rPr lang="bn-BD" sz="4800" dirty="0" smtClean="0">
                <a:solidFill>
                  <a:schemeClr val="tx1"/>
                </a:solidFill>
              </a:rPr>
              <a:t>।</a:t>
            </a:r>
            <a:r>
              <a:rPr lang="bn-BD" sz="4800" dirty="0">
                <a:solidFill>
                  <a:schemeClr val="tx1"/>
                </a:solidFill>
              </a:rPr>
              <a:t> </a:t>
            </a:r>
            <a:r>
              <a:rPr lang="bn-BD" sz="4800" dirty="0" smtClean="0">
                <a:solidFill>
                  <a:schemeClr val="tx1"/>
                </a:solidFill>
              </a:rPr>
              <a:t>বাংলা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100" y="1913407"/>
            <a:ext cx="2717399" cy="615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ক</a:t>
            </a:r>
            <a:r>
              <a:rPr lang="bn-BD" sz="4800" dirty="0" smtClean="0">
                <a:solidFill>
                  <a:schemeClr val="tx1"/>
                </a:solidFill>
              </a:rPr>
              <a:t>। ফারসি 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7159" y="4223150"/>
            <a:ext cx="361403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</a:rPr>
              <a:t>ক</a:t>
            </a:r>
            <a:r>
              <a:rPr lang="bn-BD" sz="4000" dirty="0" smtClean="0">
                <a:solidFill>
                  <a:schemeClr val="tx1"/>
                </a:solidFill>
              </a:rPr>
              <a:t>। আল্লাহর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1222" y="1885451"/>
            <a:ext cx="2387790" cy="548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</a:rPr>
              <a:t>খ। আরবি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4388" y="5098340"/>
            <a:ext cx="3616801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3600" dirty="0">
                <a:solidFill>
                  <a:schemeClr val="tx1"/>
                </a:solidFill>
              </a:rPr>
              <a:t>গ</a:t>
            </a:r>
            <a:r>
              <a:rPr lang="bn-BD" sz="3600" dirty="0" smtClean="0">
                <a:solidFill>
                  <a:schemeClr val="tx1"/>
                </a:solidFill>
              </a:rPr>
              <a:t>। মহানবী (স.) এর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537" y="1004887"/>
            <a:ext cx="603408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 smtClean="0">
                <a:latin typeface="Saroda" pitchFamily="2" charset="0"/>
              </a:rPr>
              <a:t>আখলাক কোন ভাষার শব্দ</a:t>
            </a:r>
            <a:r>
              <a:rPr lang="en-US" sz="4400" dirty="0" smtClean="0">
                <a:latin typeface="Saroda" pitchFamily="2" charset="0"/>
              </a:rPr>
              <a:t>?</a:t>
            </a:r>
            <a:endParaRPr lang="en-US" sz="4400" dirty="0"/>
          </a:p>
        </p:txBody>
      </p:sp>
      <p:sp>
        <p:nvSpPr>
          <p:cNvPr id="15" name="Rounded Rectangle 14"/>
          <p:cNvSpPr/>
          <p:nvPr/>
        </p:nvSpPr>
        <p:spPr>
          <a:xfrm>
            <a:off x="4525640" y="4210970"/>
            <a:ext cx="3173105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bn-BD" sz="3600" dirty="0" smtClean="0">
                <a:solidFill>
                  <a:schemeClr val="tx1"/>
                </a:solidFill>
              </a:rPr>
              <a:t>। আলী (রা) এর</a:t>
            </a:r>
            <a:endParaRPr lang="bn-BD" sz="36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95450" y="0"/>
            <a:ext cx="4696750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7" name="Picture 16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71600" y="-30480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49DA-E6F3-4869-9EF6-25812846DF83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6" grpId="2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0FF-44F8-467B-AE3B-22A632E27D42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08466" y="12485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 ক্লিক কর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224" y="809978"/>
            <a:ext cx="6662926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আখলাকে হামিদাহ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এর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উদাহরণ হলো-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252200" y="0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717257" y="0"/>
            <a:ext cx="5693194" cy="83343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267200" y="2824162"/>
            <a:ext cx="1881556" cy="590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24600" y="2790825"/>
            <a:ext cx="25379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634" y="2848533"/>
            <a:ext cx="197616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95834" y="2841028"/>
            <a:ext cx="1858174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6226" y="1381125"/>
            <a:ext cx="2838450" cy="60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শালীনতাবোধ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90875" y="1376363"/>
            <a:ext cx="2867025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ii)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ঈর্ষাপরায়ণতা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80483" y="1355623"/>
            <a:ext cx="2906355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iii)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সৃষ্টির সেবা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5750" y="2038350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5738812"/>
            <a:ext cx="1881556" cy="590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24600" y="5705475"/>
            <a:ext cx="25379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3634" y="5763183"/>
            <a:ext cx="197616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95834" y="5755678"/>
            <a:ext cx="1858174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6226" y="4295775"/>
            <a:ext cx="2838450" cy="60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চরিত্র মহান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90875" y="4291013"/>
            <a:ext cx="2867025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চরিত্র সুন্দরতম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80483" y="4270273"/>
            <a:ext cx="2906355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iii)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ধনসম্পদ বেশি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85750" y="4953000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9349" y="3496028"/>
            <a:ext cx="6662926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পূর্ণ মুমিন তাঁরাই, যাদের-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4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0FF-44F8-467B-AE3B-22A632E27D42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1"/>
          <p:cNvSpPr txBox="1"/>
          <p:nvPr/>
        </p:nvSpPr>
        <p:spPr>
          <a:xfrm>
            <a:off x="3276600" y="225755"/>
            <a:ext cx="2286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/>
              <a:t>মূল্যায়ন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266398" y="865751"/>
            <a:ext cx="8893368" cy="6582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“নিশ্চয়ই আপনি মহান চরিত্রের ধারক।”কোন সুরার অংশ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1950" y="1846851"/>
            <a:ext cx="367665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সূরা বাকারা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19600" y="1846851"/>
            <a:ext cx="38862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(খ)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সূরা আন-নিসা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850" y="2542887"/>
            <a:ext cx="3966292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(গ)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সূরা আল-কলম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2542887"/>
            <a:ext cx="421005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(ঘ)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সূরা মায়িদা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1948" y="3252972"/>
            <a:ext cx="8267701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আখলাকে হামিদাহর অন্তর্ভুক্ত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--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591300" y="225755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সঠিক</a:t>
            </a:r>
            <a:r>
              <a:rPr lang="en-US" dirty="0" smtClean="0"/>
              <a:t> </a:t>
            </a:r>
            <a:r>
              <a:rPr lang="en-US" dirty="0" err="1" smtClean="0"/>
              <a:t>উত্তরে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Half Frame 12"/>
          <p:cNvSpPr/>
          <p:nvPr/>
        </p:nvSpPr>
        <p:spPr>
          <a:xfrm rot="13138261">
            <a:off x="485881" y="2107102"/>
            <a:ext cx="572453" cy="900514"/>
          </a:xfrm>
          <a:prstGeom prst="halfFrame">
            <a:avLst>
              <a:gd name="adj1" fmla="val 25694"/>
              <a:gd name="adj2" fmla="val 32924"/>
            </a:avLst>
          </a:prstGeom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n>
                <a:solidFill>
                  <a:srgbClr val="FF000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11588" y="1614414"/>
            <a:ext cx="685800" cy="942945"/>
          </a:xfrm>
          <a:prstGeom prst="mathMultiply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23850" y="3862572"/>
            <a:ext cx="25527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romanLcPeriod"/>
            </a:pP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ওয়াদা পালন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21724" y="3905790"/>
            <a:ext cx="3532643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romanLcPeriod" startAt="2"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পরিস্কার-পরিচ্ছন্নতা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9491" y="4631879"/>
            <a:ext cx="413251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romanLcPeriod" startAt="3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বদনাম করা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6398" y="5241479"/>
            <a:ext cx="3539997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কোনটি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?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28657" y="6092112"/>
            <a:ext cx="1934585" cy="3865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37100" y="6076355"/>
            <a:ext cx="2137299" cy="3448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71750" y="6082875"/>
            <a:ext cx="1718392" cy="3619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9490" y="6112446"/>
            <a:ext cx="1706052" cy="3459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ame 28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3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4335030" y="1680178"/>
            <a:ext cx="685800" cy="942945"/>
          </a:xfrm>
          <a:prstGeom prst="mathMultiply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4370182" y="2376214"/>
            <a:ext cx="685800" cy="942945"/>
          </a:xfrm>
          <a:prstGeom prst="mathMultiply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Half Frame 31"/>
          <p:cNvSpPr/>
          <p:nvPr/>
        </p:nvSpPr>
        <p:spPr>
          <a:xfrm rot="13138261">
            <a:off x="548787" y="5526263"/>
            <a:ext cx="572453" cy="900514"/>
          </a:xfrm>
          <a:prstGeom prst="halfFrame">
            <a:avLst>
              <a:gd name="adj1" fmla="val 25694"/>
              <a:gd name="adj2" fmla="val 32924"/>
            </a:avLst>
          </a:prstGeom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n>
                <a:solidFill>
                  <a:srgbClr val="FF000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2477841" y="5777283"/>
            <a:ext cx="685800" cy="942945"/>
          </a:xfrm>
          <a:prstGeom prst="mathMultiply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4713082" y="5796688"/>
            <a:ext cx="685800" cy="942945"/>
          </a:xfrm>
          <a:prstGeom prst="mathMultiply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6673922" y="5777282"/>
            <a:ext cx="685800" cy="942945"/>
          </a:xfrm>
          <a:prstGeom prst="mathMultiply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620524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</a:rPr>
              <a:t>আগামীকাল এই প্রশ্নের উত্তর লিখে নিয়ে আসবে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98" y="1281111"/>
            <a:ext cx="6164402" cy="3462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599" y="4914901"/>
            <a:ext cx="8684952" cy="100584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2800" b="1" dirty="0" smtClean="0">
                <a:solidFill>
                  <a:schemeClr val="tx1"/>
                </a:solidFill>
              </a:rPr>
              <a:t>বাবা-মা ভাই-বোনদের সাথে চলাফেরা ও কথাবার্তায় তোমার যে আচরণ প্রকাশ পায়, তার মধ্যে আখলাকের পাঁচটি ভাল ও মন্দ দিক চিহ্নিত কর।</a:t>
            </a:r>
            <a:endParaRPr lang="en-US" sz="2800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AA58-9F8B-4DC4-831F-B8590158FA1E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427-2B98-4D54-944E-CD421C42AD1B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4" y="1524000"/>
            <a:ext cx="7246883" cy="42955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7766" y="228599"/>
            <a:ext cx="7162800" cy="1456448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>
                <a:ln w="7620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5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39" y="374270"/>
            <a:ext cx="831532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51" y="4989469"/>
            <a:ext cx="8429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চিত্র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দু’টি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তে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কোন </a:t>
            </a: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ধরণের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আখলাক/ চরিত্রের বহিঃপ্রকাশ ঘটেছে 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328739"/>
            <a:ext cx="4233862" cy="2886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1313736"/>
            <a:ext cx="4143375" cy="288202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E375-0A42-4B4D-8E1C-BAFEC04AAB2B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82" y="5029200"/>
            <a:ext cx="6989768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1" y="228600"/>
            <a:ext cx="8762999" cy="4951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5791200"/>
            <a:ext cx="40386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/>
              <a:t>পৃষ্ঠা নং- ১২৬ ও ১২৭ </a:t>
            </a:r>
            <a:endParaRPr lang="en-US" sz="32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F3C0-6FB4-4063-99DC-4426CA2AECA7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140" y="864358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140" y="1524000"/>
            <a:ext cx="8054587" cy="258532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আখলাক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হামিদাহ এর অর্থ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আখলাকে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হামিদা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বিষয়গুলো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আখলাকে হামিদা </a:t>
            </a:r>
            <a:r>
              <a:rPr lang="bn-IN" sz="36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গুরুত্ব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5C77-613E-4E34-B64E-F2AF6FED3056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0730" y="3696574"/>
            <a:ext cx="1119217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6959" y="3792387"/>
            <a:ext cx="120417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স্বভাব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3208" y="-55763"/>
            <a:ext cx="4711792" cy="972810"/>
            <a:chOff x="2514601" y="0"/>
            <a:chExt cx="4711792" cy="972810"/>
          </a:xfrm>
        </p:grpSpPr>
        <p:sp>
          <p:nvSpPr>
            <p:cNvPr id="7" name="Rectangle 6"/>
            <p:cNvSpPr/>
            <p:nvPr/>
          </p:nvSpPr>
          <p:spPr>
            <a:xfrm>
              <a:off x="5927640" y="0"/>
              <a:ext cx="1298753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অর্থ-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/>
            </a:p>
          </p:txBody>
        </p:sp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1" y="128588"/>
              <a:ext cx="3643312" cy="844222"/>
            </a:xfrm>
            <a:prstGeom prst="rect">
              <a:avLst/>
            </a:prstGeom>
          </p:spPr>
        </p:pic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E1F4-0975-416E-BDE6-BC7E98547A1B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r="3864"/>
          <a:stretch/>
        </p:blipFill>
        <p:spPr>
          <a:xfrm>
            <a:off x="472380" y="896047"/>
            <a:ext cx="4621310" cy="289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76997"/>
            <a:ext cx="3986213" cy="281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oup 18"/>
          <p:cNvGrpSpPr/>
          <p:nvPr/>
        </p:nvGrpSpPr>
        <p:grpSpPr>
          <a:xfrm>
            <a:off x="2483208" y="28605"/>
            <a:ext cx="3810000" cy="847220"/>
            <a:chOff x="3657600" y="142875"/>
            <a:chExt cx="3773280" cy="731520"/>
          </a:xfrm>
        </p:grpSpPr>
        <p:sp>
          <p:nvSpPr>
            <p:cNvPr id="20" name="Rectangle 19"/>
            <p:cNvSpPr/>
            <p:nvPr/>
          </p:nvSpPr>
          <p:spPr>
            <a:xfrm>
              <a:off x="5999078" y="142875"/>
              <a:ext cx="1431802" cy="731520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অর্থ-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/>
            </a:p>
          </p:txBody>
        </p:sp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0" t="21225" r="24285"/>
            <a:stretch/>
          </p:blipFill>
          <p:spPr>
            <a:xfrm>
              <a:off x="3657600" y="180022"/>
              <a:ext cx="2190750" cy="657225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1"/>
          <a:stretch/>
        </p:blipFill>
        <p:spPr>
          <a:xfrm>
            <a:off x="239882" y="1015663"/>
            <a:ext cx="4467260" cy="28230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19" y="1015663"/>
            <a:ext cx="4242356" cy="282309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81200" y="4021465"/>
            <a:ext cx="4771397" cy="9233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5400" dirty="0" smtClean="0"/>
              <a:t>প্রশংসনীয়</a:t>
            </a:r>
            <a:r>
              <a:rPr lang="bn-IN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2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2264" y="3901702"/>
            <a:ext cx="258917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প্রশংসনীয় আচরণ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9206" y="3798597"/>
            <a:ext cx="206819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 আচরণ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552" y="4490774"/>
            <a:ext cx="8516647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Saroda" pitchFamily="2" charset="0"/>
              </a:rPr>
              <a:t>মানুষের </a:t>
            </a:r>
            <a:r>
              <a:rPr lang="bn-BD" sz="3600" smtClean="0">
                <a:latin typeface="Saroda" pitchFamily="2" charset="0"/>
              </a:rPr>
              <a:t>দৈনন্দিন কাজকর্মের মাধ্যমে যেসব উত্তম আচার </a:t>
            </a:r>
            <a:r>
              <a:rPr lang="bn-BD" sz="3600" dirty="0" smtClean="0">
                <a:latin typeface="Saroda" pitchFamily="2" charset="0"/>
              </a:rPr>
              <a:t>আচরণ, ব্যবহার, চালচলন এবং স্বভাবের প্রকাশ পায়, সেসবের </a:t>
            </a:r>
            <a:r>
              <a:rPr lang="bn-BD" sz="3600" smtClean="0">
                <a:latin typeface="Saroda" pitchFamily="2" charset="0"/>
              </a:rPr>
              <a:t>সমষ্টিকে আখলাকে হামিদাহ </a:t>
            </a:r>
            <a:r>
              <a:rPr lang="bn-BD" sz="3600" dirty="0" smtClean="0">
                <a:latin typeface="Saroda" pitchFamily="2" charset="0"/>
              </a:rPr>
              <a:t>বলে।  </a:t>
            </a:r>
            <a:endParaRPr lang="en-US" sz="3600" dirty="0" err="1" smtClean="0">
              <a:latin typeface="Saroda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1880" y="142875"/>
            <a:ext cx="5969000" cy="731520"/>
            <a:chOff x="1461880" y="142875"/>
            <a:chExt cx="5969000" cy="731520"/>
          </a:xfrm>
        </p:grpSpPr>
        <p:sp>
          <p:nvSpPr>
            <p:cNvPr id="7" name="Rectangle 6"/>
            <p:cNvSpPr/>
            <p:nvPr/>
          </p:nvSpPr>
          <p:spPr>
            <a:xfrm>
              <a:off x="5999078" y="142875"/>
              <a:ext cx="1431802" cy="731520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অর্থ-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/>
            </a:p>
          </p:txBody>
        </p:sp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5"/>
            <a:stretch/>
          </p:blipFill>
          <p:spPr>
            <a:xfrm>
              <a:off x="1461880" y="142875"/>
              <a:ext cx="4699713" cy="65722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24" y="874395"/>
            <a:ext cx="4220875" cy="291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8" y="874395"/>
            <a:ext cx="4154447" cy="292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F465-1505-4EE9-9ABC-C5B7F614D776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53" y="3801449"/>
            <a:ext cx="835004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Saroda" pitchFamily="2" charset="0"/>
              </a:rPr>
              <a:t>ইসলামি পরিভাষায়, যেসব স্বভাব বা চরিত্র সমাজে প্রশংসনীয়  ও সমাদৃত, আল্লাহ ও তাঁর রাসুল (স.)-এর নিকট প্রিয় সে স্বভাব বা চরিত্রকে </a:t>
            </a:r>
            <a:r>
              <a:rPr lang="bn-BD" sz="3600" dirty="0" smtClean="0">
                <a:latin typeface="Saroda" pitchFamily="2" charset="0"/>
              </a:rPr>
              <a:t>আখলাকে হামিদাহ বলে।  </a:t>
            </a:r>
            <a:endParaRPr lang="en-US" sz="3600" dirty="0" err="1" smtClean="0">
              <a:latin typeface="Saro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0FF-44F8-467B-AE3B-22A632E27D42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47536"/>
            <a:ext cx="8610600" cy="1124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হামিদাহকে “আখলাকে হাসানাহ” বা “ হুসনুল খুলুক” বলা হয় ।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8" y="1524000"/>
            <a:ext cx="3912461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4221808" y="1543057"/>
            <a:ext cx="4541192" cy="25717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9348" y="4267200"/>
            <a:ext cx="835004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Saroda" pitchFamily="2" charset="0"/>
              </a:rPr>
              <a:t>মানব চরিত্রের উত্তম ও নৈতিক গুণাবলি </a:t>
            </a:r>
            <a:r>
              <a:rPr lang="bn-BD" sz="3600" dirty="0" smtClean="0">
                <a:latin typeface="Saroda" pitchFamily="2" charset="0"/>
              </a:rPr>
              <a:t>আখলাকে হামিদাহ </a:t>
            </a:r>
            <a:r>
              <a:rPr lang="bn-IN" sz="3600" dirty="0" smtClean="0">
                <a:latin typeface="Saroda" pitchFamily="2" charset="0"/>
              </a:rPr>
              <a:t>এর অন্তর্ভুক্ত । </a:t>
            </a:r>
            <a:r>
              <a:rPr lang="bn-BD" sz="3600" dirty="0" smtClean="0">
                <a:latin typeface="Saroda" pitchFamily="2" charset="0"/>
              </a:rPr>
              <a:t>  </a:t>
            </a:r>
            <a:endParaRPr lang="en-US" sz="3600" dirty="0" err="1" smtClean="0">
              <a:latin typeface="Saro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6" y="0"/>
            <a:ext cx="9144000" cy="6858000"/>
          </a:xfrm>
          <a:prstGeom prst="frame">
            <a:avLst>
              <a:gd name="adj1" fmla="val 1466"/>
            </a:avLst>
          </a:prstGeom>
          <a:blipFill>
            <a:blip r:embed="rId2"/>
            <a:tile tx="0" ty="0" sx="100000" sy="100000" flip="none" algn="tl"/>
          </a:blipFill>
          <a:ln w="28575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57426" y="167271"/>
            <a:ext cx="4857749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 কর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47A4-B7DF-4DFE-BCBC-AD83DF7A2D4F}" type="datetime8">
              <a:rPr lang="en-US" smtClean="0"/>
              <a:t>10/16/2020 8:10 AM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সিনিয়র শিক্ষক (ইসলাম শিক্ষা )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878092"/>
            <a:ext cx="3611829" cy="224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9891"/>
            <a:ext cx="3836681" cy="219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71276" y="2914426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সততা 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39417" y="2856423"/>
            <a:ext cx="210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সত্যবাদিতা  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58571"/>
            <a:ext cx="3148014" cy="224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50" y="3440373"/>
            <a:ext cx="3265028" cy="2261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914400" y="5515525"/>
            <a:ext cx="210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ওয়াদা পালন   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773197" y="5486400"/>
            <a:ext cx="143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ক্ষমা   </a:t>
            </a:r>
            <a:endParaRPr lang="en-US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6" y="983449"/>
            <a:ext cx="3178842" cy="21407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18" y="1044409"/>
            <a:ext cx="3203740" cy="21383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18" y="3314700"/>
            <a:ext cx="3265714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5" y="3124200"/>
            <a:ext cx="3332813" cy="2209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24200" y="5295668"/>
            <a:ext cx="255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মানব সেবা </a:t>
            </a:r>
            <a:endParaRPr lang="en-US" sz="3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7" y="1143000"/>
            <a:ext cx="4030840" cy="298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r="11398"/>
          <a:stretch/>
        </p:blipFill>
        <p:spPr>
          <a:xfrm>
            <a:off x="4437294" y="1104899"/>
            <a:ext cx="4249506" cy="301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2286000" y="41410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পরিস্কার-পরিচ্ছন্নতা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23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24" grpId="0"/>
      <p:bldP spid="24" grpId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utonnyOMJ"/>
        <a:ea typeface=""/>
        <a:cs typeface="SutonnyOMJ"/>
      </a:majorFont>
      <a:minorFont>
        <a:latin typeface="SutonnyOMJ"/>
        <a:ea typeface=""/>
        <a:cs typeface="SutonnyOM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1233</Words>
  <Application>Microsoft Office PowerPoint</Application>
  <PresentationFormat>On-screen Show (4:3)</PresentationFormat>
  <Paragraphs>224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</cp:revision>
  <dcterms:created xsi:type="dcterms:W3CDTF">2006-08-16T00:00:00Z</dcterms:created>
  <dcterms:modified xsi:type="dcterms:W3CDTF">2020-10-16T02:34:48Z</dcterms:modified>
</cp:coreProperties>
</file>