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4451-2AC4-4B5B-BD68-0942A8EEEF8E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2B19-0972-41AD-8DCA-B2EDB0ACF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1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82B19-0972-41AD-8DCA-B2EDB0ACFE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06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57400"/>
            <a:ext cx="6629400" cy="4495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457200"/>
            <a:ext cx="6705600" cy="137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25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798" y="789057"/>
            <a:ext cx="8133801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bn-BD" sz="4000" b="1" u="sng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বছরে একাধিকবার 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 হলে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মান হবে- 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852" y="1752600"/>
            <a:ext cx="7772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 মাসে চক্রবৃদ্ধি হলে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 = 12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799" y="2590800"/>
            <a:ext cx="77430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দিন  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 হলে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৩৬৫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852" y="3335184"/>
            <a:ext cx="77724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সপ্তাহে চক্রবৃদ্ধি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m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৫২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812732" y="4114800"/>
            <a:ext cx="781373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দুই মাস অন্তর অন্তর চক্রবৃদ্ধি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m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 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86511" y="5715000"/>
            <a:ext cx="777239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  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মাস অন্তর অন্তর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চক্রবৃদ্ধি 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 =</a:t>
            </a:r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732" y="4876800"/>
            <a:ext cx="781373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 মাস 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অন্তর অন্তর চক্রবৃদ্ধি হলে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76911" y="851728"/>
            <a:ext cx="609600" cy="582544"/>
          </a:xfrm>
          <a:prstGeom prst="star7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40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38" y="152401"/>
            <a:ext cx="3888533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740" y="3904562"/>
            <a:ext cx="3893259" cy="2039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8382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21" y="3027398"/>
            <a:ext cx="399463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বিনিয়োগ করে ভবিষ্যতে পাব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8970" y="2980350"/>
            <a:ext cx="42326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 কত টাকা বিনিয়োগ করব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740" y="6096000"/>
            <a:ext cx="389326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 টাকা বিনিয়োগ করব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66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71282" y="787283"/>
            <a:ext cx="8063118" cy="5461117"/>
            <a:chOff x="471282" y="787283"/>
            <a:chExt cx="6454369" cy="4386893"/>
          </a:xfrm>
        </p:grpSpPr>
        <p:sp>
          <p:nvSpPr>
            <p:cNvPr id="2" name="TextBox 1"/>
            <p:cNvSpPr txBox="1"/>
            <p:nvPr/>
          </p:nvSpPr>
          <p:spPr>
            <a:xfrm>
              <a:off x="1374959" y="787283"/>
              <a:ext cx="5550692" cy="5686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000" b="1" u="sng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অর্থের বর্তমান মূল্য(বাট্টাকরন)-</a:t>
              </a:r>
              <a:endParaRPr lang="en-US" sz="40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72951" y="1961803"/>
              <a:ext cx="5074097" cy="1147292"/>
              <a:chOff x="1272951" y="1936520"/>
              <a:chExt cx="5074097" cy="114729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272951" y="2158425"/>
                <a:ext cx="50740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সূত্রঃ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PV=       </a:t>
                </a:r>
                <a:r>
                  <a:rPr lang="bn-BD" b="1" baseline="30000" dirty="0" smtClean="0">
                    <a:solidFill>
                      <a:srgbClr val="002060"/>
                    </a:solidFill>
                  </a:rPr>
                  <a:t> </a:t>
                </a:r>
                <a:endParaRPr lang="en-US" b="1" baseline="30000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895944" y="1936520"/>
                <a:ext cx="2219325" cy="1147292"/>
                <a:chOff x="2895944" y="1936520"/>
                <a:chExt cx="2219325" cy="1147292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2895944" y="2450812"/>
                  <a:ext cx="2219325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Rectangle 6"/>
                <p:cNvSpPr/>
                <p:nvPr/>
              </p:nvSpPr>
              <p:spPr>
                <a:xfrm>
                  <a:off x="3401114" y="2499037"/>
                  <a:ext cx="120898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(</a:t>
                  </a:r>
                  <a:r>
                    <a:rPr lang="bn-BD" sz="3200" dirty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১+</a:t>
                  </a:r>
                  <a:r>
                    <a:rPr lang="en-US" sz="32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i)</a:t>
                  </a:r>
                  <a:r>
                    <a:rPr lang="en-US" sz="3200" baseline="300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n</a:t>
                  </a:r>
                  <a:r>
                    <a:rPr lang="bn-BD" sz="3200" baseline="300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018699" y="193652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FV</a:t>
                  </a:r>
                  <a:endPara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1553749" y="3250507"/>
              <a:ext cx="5260368" cy="51919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bn-BD" sz="3600" b="1" u="sng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বছরে একাধিকবার </a:t>
              </a:r>
              <a:r>
                <a:rPr lang="bn-BD" sz="3600" b="1" u="sng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বাট্টাকরন  </a:t>
              </a:r>
              <a:r>
                <a:rPr lang="bn-BD" sz="3600" b="1" u="sng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হলে- </a:t>
              </a:r>
              <a:endParaRPr lang="en-US" sz="36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40020" y="3979317"/>
              <a:ext cx="5074097" cy="1194859"/>
              <a:chOff x="1740020" y="3954034"/>
              <a:chExt cx="5074097" cy="119485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740020" y="4241926"/>
                <a:ext cx="5074097" cy="787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সূত্রঃ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PV=       </a:t>
                </a:r>
                <a:r>
                  <a:rPr lang="bn-BD" baseline="30000" dirty="0" smtClean="0"/>
                  <a:t> </a:t>
                </a:r>
                <a:endParaRPr lang="en-US" baseline="300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47866" y="4564118"/>
                <a:ext cx="24048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১+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i/m) </a:t>
                </a:r>
                <a:r>
                  <a:rPr lang="en-US" sz="3200" baseline="300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baseline="30000" dirty="0" err="1">
                    <a:latin typeface="NikoshBAN" pitchFamily="2" charset="0"/>
                    <a:cs typeface="NikoshBAN" pitchFamily="2" charset="0"/>
                  </a:rPr>
                  <a:t>n×m</a:t>
                </a:r>
                <a:r>
                  <a:rPr lang="en-US" sz="3200" baseline="300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BD" sz="3200" baseline="30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167407" y="3954034"/>
                <a:ext cx="2219325" cy="787734"/>
                <a:chOff x="3167407" y="3886200"/>
                <a:chExt cx="2219325" cy="78773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167407" y="4465143"/>
                  <a:ext cx="221932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3438869" y="3886200"/>
                  <a:ext cx="1676400" cy="7877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FV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16" name="7-Point Star 15"/>
            <p:cNvSpPr/>
            <p:nvPr/>
          </p:nvSpPr>
          <p:spPr>
            <a:xfrm>
              <a:off x="471284" y="912626"/>
              <a:ext cx="663351" cy="457200"/>
            </a:xfrm>
            <a:prstGeom prst="star7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7-Point Star 16"/>
            <p:cNvSpPr/>
            <p:nvPr/>
          </p:nvSpPr>
          <p:spPr>
            <a:xfrm>
              <a:off x="471282" y="3302775"/>
              <a:ext cx="663351" cy="457200"/>
            </a:xfrm>
            <a:prstGeom prst="star7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625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74137"/>
            <a:ext cx="7848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 বার্ষিক সুদের হার/কার্যকরি সুদের হার নির্ণয়ঃ </a:t>
            </a:r>
            <a:endParaRPr lang="en-US" sz="36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7696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সূত্রঃ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EAR=(1+i/m)</a:t>
            </a:r>
            <a:r>
              <a:rPr lang="en-US" sz="4000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-1 </a:t>
            </a:r>
            <a:r>
              <a:rPr lang="en-US" sz="4000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aseline="30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696845"/>
            <a:ext cx="1371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518630"/>
            <a:ext cx="3048000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E=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প্রকৃত/কার্যকরি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বার্ষিক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R=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হার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04800" y="796223"/>
            <a:ext cx="762000" cy="6858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00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1534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শতকরা ১৩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৫% হারে মাসিক চক্রবৃদ্ধিতে ৫০০০০ টাকা ব্যাংকে এখন জমা রাখলে ১০ বছর পরে কত টাকা পাওয়া যাবে?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8153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ভবিষ্যৎ মূল্য নির্ণয় কর।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8153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কার্যকরি /প্রকৃত সুদের হার নির্ণয় কর।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5867400"/>
            <a:ext cx="36576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78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7" y="2209800"/>
            <a:ext cx="630381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অর্থের সময়মূল্য কি?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982" y="3124200"/>
            <a:ext cx="6400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ভবিষ্যৎ মূল্যের সূত্রটি বল?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618" y="3886200"/>
            <a:ext cx="64125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 মাস অন্তর অন্তর চক্রবৃদ্ধি হলে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269" y="4800600"/>
            <a:ext cx="640079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কার্যকরি সুদের সূত্রটি বল?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1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199" y="3324631"/>
            <a:ext cx="49530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445" y="4495800"/>
            <a:ext cx="82296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বাবা তোমার উচ্চ শিক্ষার জন্য ভবিষ্যতে ৫০০০০০ টাকা পেতে চায়। ব্যাংক শতকরা ১২% হারে ৫ বছর পর এই পরিমান টাকা দিতে সম্মত হয়েছে। তোমার বাবা বর্তমানে কত টাকা ব্যাংকে জমা রাখবে?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04800"/>
            <a:ext cx="4953000" cy="2819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04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403" y="381000"/>
            <a:ext cx="66294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403" y="2133600"/>
            <a:ext cx="6629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93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6115"/>
            <a:ext cx="8944687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741" y="255974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41" y="255973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3029" y="2989944"/>
            <a:ext cx="416307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529" y="564384"/>
            <a:ext cx="31093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057" y="1988458"/>
            <a:ext cx="65315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05300" y="3218932"/>
            <a:ext cx="8165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2824" y="3218932"/>
            <a:ext cx="17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2" y="370594"/>
            <a:ext cx="2090057" cy="2447563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৯ম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৩য়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সময়:৪৫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১৬/০৬/২০১৯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38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3810000" cy="1828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62945" y="838200"/>
            <a:ext cx="3886200" cy="1828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745" y="2895600"/>
            <a:ext cx="3810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২০০০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945" y="2895600"/>
            <a:ext cx="38862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২০১৪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964" y="3657600"/>
            <a:ext cx="3810000" cy="1905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প্রতি ভরি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স্বর্ণের মূল্য ছিল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25</a:t>
            </a:r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০০০ টাকা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2945" y="3733800"/>
            <a:ext cx="3962400" cy="1828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বর্তমানে প্রতি ভরি স্বর্ণের বাজার  মূল্য ৪৪০০০ টাকা</a:t>
            </a:r>
            <a:endParaRPr lang="en-US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964" y="5791200"/>
            <a:ext cx="8340436" cy="8382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 সাথে সাথে অর্থের মূল্য মানের পরিবর্তন হচ্ছে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76200"/>
            <a:ext cx="8139545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09800"/>
            <a:ext cx="5867400" cy="3429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8674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সময়মূল্য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99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457200"/>
            <a:ext cx="8409709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অধ্যায় শেষে 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409709" cy="4114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মূল্য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ভবিষ্যৎ মূল্য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চক্রবৃদ্ধিকরন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ও বর্তমান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বাট্টাকরন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 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সুদের হার নির্ণয় করতে পারবে।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37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971800" cy="2133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4564" y="152400"/>
            <a:ext cx="3810000" cy="2209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26327" y="3352800"/>
            <a:ext cx="2971800" cy="2209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0945" y="2556164"/>
            <a:ext cx="2971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আসল/বর্তমান মূল্য 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556164"/>
            <a:ext cx="327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সুদাসল/ভবিষ্যৎ মূল্য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2438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সুদ/মুনাফা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9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09" y="152400"/>
            <a:ext cx="3505200" cy="2362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152401"/>
            <a:ext cx="3962400" cy="2362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28455" y="3276601"/>
            <a:ext cx="3352800" cy="23622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743200"/>
            <a:ext cx="1676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2647950"/>
            <a:ext cx="2306782" cy="7810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মুনাফাসহ বিনিয়োগ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18" y="5915891"/>
            <a:ext cx="3048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3351589" y="966356"/>
            <a:ext cx="1706532" cy="13716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5029201" y="2152648"/>
            <a:ext cx="1186642" cy="2247901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51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82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6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ভবিষ্যৎ মূল্য(চক্রবৃদ্ধিকরন)</a:t>
            </a:r>
            <a:r>
              <a:rPr lang="en-US" sz="6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382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সূত্র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FV = PV (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১ +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i )</a:t>
            </a:r>
            <a:r>
              <a:rPr lang="en-US" sz="4800" baseline="300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757055"/>
            <a:ext cx="1066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6096000"/>
            <a:ext cx="2971798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n =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সময়/বছর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3574473"/>
            <a:ext cx="2971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FV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ভবিষ্যৎ মূল্য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4326" y="4419600"/>
            <a:ext cx="2964873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PV=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বর্তমান মূল্য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327" y="5299364"/>
            <a:ext cx="2964872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i =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সুদের হার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22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93340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বছরে একাধিকবার চক্রবৃদ্ধি  হলে- </a:t>
            </a:r>
            <a:endParaRPr lang="en-US" sz="54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17376"/>
            <a:ext cx="80010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সুত্রঃ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FV = PV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১+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i/m)</a:t>
            </a:r>
            <a:r>
              <a:rPr lang="en-US" sz="4000" baseline="30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aseline="30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n×m</a:t>
            </a:r>
            <a:r>
              <a:rPr lang="en-US" sz="4000" baseline="300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0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7803" y="2590800"/>
            <a:ext cx="159159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এখানে,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6753" y="3219363"/>
            <a:ext cx="3436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FV 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ভবিষ্যৎ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753" y="3875792"/>
            <a:ext cx="340105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PV=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বর্তমান মূল্য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6753" y="4520625"/>
            <a:ext cx="340104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সুদের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6753" y="5105400"/>
            <a:ext cx="3436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n =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সময়/বছর সংখ্যা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6753" y="5800182"/>
            <a:ext cx="3436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 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বছরে চক্রবৃদ্ধির সংখ্যা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04253" y="699102"/>
            <a:ext cx="619724" cy="727502"/>
          </a:xfrm>
          <a:prstGeom prst="star6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80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423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Computer</dc:creator>
  <cp:lastModifiedBy>Md. Hoshain</cp:lastModifiedBy>
  <cp:revision>66</cp:revision>
  <dcterms:created xsi:type="dcterms:W3CDTF">2006-08-16T00:00:00Z</dcterms:created>
  <dcterms:modified xsi:type="dcterms:W3CDTF">2020-10-16T17:19:06Z</dcterms:modified>
</cp:coreProperties>
</file>