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7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6A7F9-53B7-4093-83EE-2F9FCC9F25A4}"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06BB8-9503-4904-995D-AE17533928CB}" type="slidenum">
              <a:rPr lang="en-US" smtClean="0"/>
              <a:t>‹#›</a:t>
            </a:fld>
            <a:endParaRPr lang="en-US"/>
          </a:p>
        </p:txBody>
      </p:sp>
    </p:spTree>
    <p:extLst>
      <p:ext uri="{BB962C8B-B14F-4D97-AF65-F5344CB8AC3E}">
        <p14:creationId xmlns:p14="http://schemas.microsoft.com/office/powerpoint/2010/main" val="383687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06BB8-9503-4904-995D-AE17533928CB}" type="slidenum">
              <a:rPr lang="en-US" smtClean="0"/>
              <a:t>4</a:t>
            </a:fld>
            <a:endParaRPr lang="en-US"/>
          </a:p>
        </p:txBody>
      </p:sp>
    </p:spTree>
    <p:extLst>
      <p:ext uri="{BB962C8B-B14F-4D97-AF65-F5344CB8AC3E}">
        <p14:creationId xmlns:p14="http://schemas.microsoft.com/office/powerpoint/2010/main" val="200497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06BB8-9503-4904-995D-AE17533928CB}" type="slidenum">
              <a:rPr lang="en-US" smtClean="0"/>
              <a:t>22</a:t>
            </a:fld>
            <a:endParaRPr lang="en-US"/>
          </a:p>
        </p:txBody>
      </p:sp>
    </p:spTree>
    <p:extLst>
      <p:ext uri="{BB962C8B-B14F-4D97-AF65-F5344CB8AC3E}">
        <p14:creationId xmlns:p14="http://schemas.microsoft.com/office/powerpoint/2010/main" val="83728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5E0BB3-9D1D-4C46-9F33-CFEC7A585DC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90046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E0BB3-9D1D-4C46-9F33-CFEC7A585DC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155250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E0BB3-9D1D-4C46-9F33-CFEC7A585DC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260664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E0BB3-9D1D-4C46-9F33-CFEC7A585DC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190789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E0BB3-9D1D-4C46-9F33-CFEC7A585DCA}"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244874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E0BB3-9D1D-4C46-9F33-CFEC7A585DC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33628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E0BB3-9D1D-4C46-9F33-CFEC7A585DCA}"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203687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E0BB3-9D1D-4C46-9F33-CFEC7A585DCA}"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401957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E0BB3-9D1D-4C46-9F33-CFEC7A585DCA}"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60525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E0BB3-9D1D-4C46-9F33-CFEC7A585DC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116028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E0BB3-9D1D-4C46-9F33-CFEC7A585DCA}"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54091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E0BB3-9D1D-4C46-9F33-CFEC7A585DCA}" type="datetimeFigureOut">
              <a:rPr lang="en-US" smtClean="0"/>
              <a:t>10/12/2020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A122B-2832-4F7A-9EE0-D535D4602BF8}" type="slidenum">
              <a:rPr lang="en-US" smtClean="0"/>
              <a:t>‹#›</a:t>
            </a:fld>
            <a:endParaRPr lang="en-US"/>
          </a:p>
        </p:txBody>
      </p:sp>
    </p:spTree>
    <p:extLst>
      <p:ext uri="{BB962C8B-B14F-4D97-AF65-F5344CB8AC3E}">
        <p14:creationId xmlns:p14="http://schemas.microsoft.com/office/powerpoint/2010/main" val="304030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audio" Target="../media/audio2.wav"/><Relationship Id="rId7" Type="http://schemas.openxmlformats.org/officeDocument/2006/relationships/image" Target="../media/image17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image" Target="../media/image150.png"/><Relationship Id="rId10" Type="http://schemas.openxmlformats.org/officeDocument/2006/relationships/image" Target="../media/image200.png"/><Relationship Id="rId4" Type="http://schemas.openxmlformats.org/officeDocument/2006/relationships/image" Target="../media/image140.png"/><Relationship Id="rId9" Type="http://schemas.openxmlformats.org/officeDocument/2006/relationships/image" Target="../media/image19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6.pn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546" y="304911"/>
            <a:ext cx="11532898" cy="6218719"/>
          </a:xfrm>
          <a:prstGeom prst="rect">
            <a:avLst/>
          </a:prstGeom>
        </p:spPr>
      </p:pic>
      <p:sp>
        <p:nvSpPr>
          <p:cNvPr id="2" name="TextBox 1"/>
          <p:cNvSpPr txBox="1"/>
          <p:nvPr/>
        </p:nvSpPr>
        <p:spPr>
          <a:xfrm>
            <a:off x="661395" y="40939"/>
            <a:ext cx="11009943" cy="3382825"/>
          </a:xfrm>
          <a:prstGeom prst="rect">
            <a:avLst/>
          </a:prstGeom>
          <a:noFill/>
        </p:spPr>
        <p:txBody>
          <a:bodyPr wrap="square" rtlCol="0">
            <a:prstTxWarp prst="textWave1">
              <a:avLst/>
            </a:prstTxWarp>
            <a:spAutoFit/>
            <a:scene3d>
              <a:camera prst="obliqueBottomLeft"/>
              <a:lightRig rig="threePt" dir="t"/>
            </a:scene3d>
          </a:bodyPr>
          <a:lstStyle/>
          <a:p>
            <a:r>
              <a:rPr lang="en-US" dirty="0" smtClean="0">
                <a:ln w="38100">
                  <a:solidFill>
                    <a:srgbClr val="00B0F0"/>
                  </a:solidFill>
                </a:ln>
                <a:solidFill>
                  <a:schemeClr val="bg1"/>
                </a:solidFill>
                <a:effectLst>
                  <a:outerShdw blurRad="50800" dist="38100" dir="10800000" algn="r" rotWithShape="0">
                    <a:prstClr val="black">
                      <a:alpha val="40000"/>
                    </a:prstClr>
                  </a:outerShdw>
                </a:effectLst>
              </a:rPr>
              <a:t>Welcome </a:t>
            </a:r>
            <a:endParaRPr lang="en-US" dirty="0">
              <a:ln w="38100">
                <a:solidFill>
                  <a:srgbClr val="00B0F0"/>
                </a:solidFill>
              </a:ln>
              <a:solidFill>
                <a:schemeClr val="bg1"/>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45942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9667" y="149266"/>
            <a:ext cx="2385341" cy="3078179"/>
          </a:xfrm>
          <a:prstGeom prst="rect">
            <a:avLst/>
          </a:prstGeom>
          <a:ln>
            <a:noFill/>
          </a:ln>
          <a:effectLst>
            <a:softEdge rad="112500"/>
          </a:effectLst>
        </p:spPr>
      </p:pic>
      <p:sp>
        <p:nvSpPr>
          <p:cNvPr id="3" name="TextBox 2"/>
          <p:cNvSpPr txBox="1"/>
          <p:nvPr/>
        </p:nvSpPr>
        <p:spPr>
          <a:xfrm>
            <a:off x="375542" y="345206"/>
            <a:ext cx="7041944" cy="523220"/>
          </a:xfrm>
          <a:prstGeom prst="rect">
            <a:avLst/>
          </a:prstGeom>
          <a:noFill/>
        </p:spPr>
        <p:txBody>
          <a:bodyPr wrap="square" rtlCol="0">
            <a:prstTxWarp prst="textPlain">
              <a:avLst/>
            </a:prstTxWarp>
            <a:spAutoFit/>
          </a:bodyPr>
          <a:lstStyle/>
          <a:p>
            <a:r>
              <a:rPr lang="en-US" sz="2800" dirty="0" smtClean="0">
                <a:ln w="0"/>
                <a:effectLst>
                  <a:outerShdw blurRad="38100" dist="19050" dir="2700000" algn="tl" rotWithShape="0">
                    <a:schemeClr val="dk1">
                      <a:alpha val="40000"/>
                    </a:schemeClr>
                  </a:outerShdw>
                </a:effectLst>
              </a:rPr>
              <a:t>Open at page 33 and read text carefully.</a:t>
            </a:r>
            <a:endParaRPr lang="en-US" sz="2800" dirty="0">
              <a:ln w="0"/>
              <a:effectLst>
                <a:outerShdw blurRad="38100" dist="19050" dir="2700000" algn="tl" rotWithShape="0">
                  <a:schemeClr val="dk1">
                    <a:alpha val="40000"/>
                  </a:schemeClr>
                </a:outerShdw>
              </a:effectLst>
            </a:endParaRPr>
          </a:p>
        </p:txBody>
      </p:sp>
      <p:sp>
        <p:nvSpPr>
          <p:cNvPr id="4" name="TextBox 3"/>
          <p:cNvSpPr txBox="1"/>
          <p:nvPr/>
        </p:nvSpPr>
        <p:spPr>
          <a:xfrm>
            <a:off x="252712" y="992656"/>
            <a:ext cx="8980226" cy="1200329"/>
          </a:xfrm>
          <a:prstGeom prst="rect">
            <a:avLst/>
          </a:prstGeom>
          <a:noFill/>
        </p:spPr>
        <p:txBody>
          <a:bodyPr wrap="square" rtlCol="0">
            <a:prstTxWarp prst="textPlain">
              <a:avLst/>
            </a:prstTxWarp>
            <a:spAutoFit/>
          </a:bodyPr>
          <a:lstStyle/>
          <a:p>
            <a:pPr algn="just"/>
            <a:r>
              <a:rPr lang="en-US" sz="2400" dirty="0" smtClean="0"/>
              <a:t>21 February is a memorable day in our national history. We observe the day every year as International Mother Language Day. The day is a national holiday.  </a:t>
            </a:r>
            <a:endParaRPr lang="en-US" sz="2400" dirty="0"/>
          </a:p>
        </p:txBody>
      </p:sp>
      <p:sp>
        <p:nvSpPr>
          <p:cNvPr id="6" name="TextBox 5"/>
          <p:cNvSpPr txBox="1"/>
          <p:nvPr/>
        </p:nvSpPr>
        <p:spPr>
          <a:xfrm>
            <a:off x="252712" y="2438474"/>
            <a:ext cx="8980226" cy="1569660"/>
          </a:xfrm>
          <a:prstGeom prst="rect">
            <a:avLst/>
          </a:prstGeom>
          <a:noFill/>
        </p:spPr>
        <p:txBody>
          <a:bodyPr wrap="square" rtlCol="0">
            <a:prstTxWarp prst="textPlain">
              <a:avLst/>
            </a:prstTxWarp>
            <a:spAutoFit/>
          </a:bodyPr>
          <a:lstStyle/>
          <a:p>
            <a:pPr algn="just"/>
            <a:r>
              <a:rPr lang="en-US" sz="2400" dirty="0" smtClean="0"/>
              <a:t>On this day, we pay tribute to the martyr who laid down their lives to establish Bangla as a state language in undivided Pakistan in 1952. The struggle to achieve our language rights as known as the Language Movement. </a:t>
            </a:r>
            <a:endParaRPr lang="en-US" sz="2400" dirty="0"/>
          </a:p>
        </p:txBody>
      </p:sp>
      <p:sp>
        <p:nvSpPr>
          <p:cNvPr id="7" name="TextBox 6"/>
          <p:cNvSpPr txBox="1"/>
          <p:nvPr/>
        </p:nvSpPr>
        <p:spPr>
          <a:xfrm>
            <a:off x="239065" y="4240150"/>
            <a:ext cx="11655943" cy="2308324"/>
          </a:xfrm>
          <a:prstGeom prst="rect">
            <a:avLst/>
          </a:prstGeom>
          <a:noFill/>
        </p:spPr>
        <p:txBody>
          <a:bodyPr wrap="square" rtlCol="0">
            <a:prstTxWarp prst="textPlain">
              <a:avLst/>
            </a:prstTxWarp>
            <a:spAutoFit/>
          </a:bodyPr>
          <a:lstStyle/>
          <a:p>
            <a:pPr algn="just"/>
            <a:r>
              <a:rPr lang="en-US" sz="2400" dirty="0" smtClean="0"/>
              <a:t>The seed of language movement was sown on 21 march 1948when Mohammad Ali </a:t>
            </a:r>
            <a:r>
              <a:rPr lang="en-US" sz="2400" dirty="0" err="1" smtClean="0"/>
              <a:t>Zinnah</a:t>
            </a:r>
            <a:r>
              <a:rPr lang="en-US" sz="2400" dirty="0" smtClean="0"/>
              <a:t>, the Governor General of Pakistan, declared in a public meeting in Dhaka that Urdu would be the only state language of Pakistan. The declaration raised a storm of protest in the eastern part of the country. The protest continued non-stop, gathering momentum day by day. It turned into a movement and reached its climax in 1952. the government outlawed all sorts of public meetings and rallies to stop it. </a:t>
            </a:r>
            <a:endParaRPr lang="en-US" sz="2400" dirty="0"/>
          </a:p>
        </p:txBody>
      </p:sp>
    </p:spTree>
    <p:extLst>
      <p:ext uri="{BB962C8B-B14F-4D97-AF65-F5344CB8AC3E}">
        <p14:creationId xmlns:p14="http://schemas.microsoft.com/office/powerpoint/2010/main" val="196772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2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711" y="641445"/>
            <a:ext cx="11320589" cy="5416552"/>
          </a:xfrm>
          <a:prstGeom prst="rect">
            <a:avLst/>
          </a:prstGeom>
          <a:noFill/>
        </p:spPr>
        <p:txBody>
          <a:bodyPr wrap="square" rtlCol="0">
            <a:prstTxWarp prst="textPlain">
              <a:avLst/>
            </a:prstTxWarp>
            <a:spAutoFit/>
          </a:bodyPr>
          <a:lstStyle/>
          <a:p>
            <a:pPr algn="just"/>
            <a:r>
              <a:rPr lang="en-US" sz="2800" dirty="0" smtClean="0">
                <a:effectLst>
                  <a:outerShdw blurRad="50800" dist="38100" dir="8100000" algn="tr" rotWithShape="0">
                    <a:prstClr val="black">
                      <a:alpha val="40000"/>
                    </a:prstClr>
                  </a:outerShdw>
                </a:effectLst>
              </a:rPr>
              <a:t>The students of Dhaka University defied the law and brought out a peaceful protest procession on 21 February 1952. when the procession reached near Dhaka Medical College, the police opened fire on the students, killing Salam, </a:t>
            </a:r>
            <a:r>
              <a:rPr lang="en-US" sz="2800" dirty="0" err="1" smtClean="0">
                <a:effectLst>
                  <a:outerShdw blurRad="50800" dist="38100" dir="8100000" algn="tr" rotWithShape="0">
                    <a:prstClr val="black">
                      <a:alpha val="40000"/>
                    </a:prstClr>
                  </a:outerShdw>
                </a:effectLst>
              </a:rPr>
              <a:t>Rafiq</a:t>
            </a:r>
            <a:r>
              <a:rPr lang="en-US" sz="2800" dirty="0" smtClean="0">
                <a:effectLst>
                  <a:outerShdw blurRad="50800" dist="38100" dir="8100000" algn="tr" rotWithShape="0">
                    <a:prstClr val="black">
                      <a:alpha val="40000"/>
                    </a:prstClr>
                  </a:outerShdw>
                </a:effectLst>
              </a:rPr>
              <a:t>, </a:t>
            </a:r>
            <a:r>
              <a:rPr lang="en-US" sz="2800" dirty="0" err="1" smtClean="0">
                <a:effectLst>
                  <a:outerShdw blurRad="50800" dist="38100" dir="8100000" algn="tr" rotWithShape="0">
                    <a:prstClr val="black">
                      <a:alpha val="40000"/>
                    </a:prstClr>
                  </a:outerShdw>
                </a:effectLst>
              </a:rPr>
              <a:t>Barkat</a:t>
            </a:r>
            <a:r>
              <a:rPr lang="en-US" sz="2800" dirty="0" smtClean="0">
                <a:effectLst>
                  <a:outerShdw blurRad="50800" dist="38100" dir="8100000" algn="tr" rotWithShape="0">
                    <a:prstClr val="black">
                      <a:alpha val="40000"/>
                    </a:prstClr>
                  </a:outerShdw>
                </a:effectLst>
              </a:rPr>
              <a:t>, </a:t>
            </a:r>
            <a:r>
              <a:rPr lang="en-US" sz="2800" dirty="0" err="1" smtClean="0">
                <a:effectLst>
                  <a:outerShdw blurRad="50800" dist="38100" dir="8100000" algn="tr" rotWithShape="0">
                    <a:prstClr val="black">
                      <a:alpha val="40000"/>
                    </a:prstClr>
                  </a:outerShdw>
                </a:effectLst>
              </a:rPr>
              <a:t>Safiur</a:t>
            </a:r>
            <a:r>
              <a:rPr lang="en-US" sz="2800" dirty="0" smtClean="0">
                <a:effectLst>
                  <a:outerShdw blurRad="50800" dist="38100" dir="8100000" algn="tr" rotWithShape="0">
                    <a:prstClr val="black">
                      <a:alpha val="40000"/>
                    </a:prstClr>
                  </a:outerShdw>
                </a:effectLst>
              </a:rPr>
              <a:t> and </a:t>
            </a:r>
            <a:r>
              <a:rPr lang="en-US" sz="2800" dirty="0" err="1" smtClean="0">
                <a:effectLst>
                  <a:outerShdw blurRad="50800" dist="38100" dir="8100000" algn="tr" rotWithShape="0">
                    <a:prstClr val="black">
                      <a:alpha val="40000"/>
                    </a:prstClr>
                  </a:outerShdw>
                </a:effectLst>
              </a:rPr>
              <a:t>Jabbar</a:t>
            </a:r>
            <a:r>
              <a:rPr lang="en-US" sz="2800" dirty="0" smtClean="0">
                <a:effectLst>
                  <a:outerShdw blurRad="50800" dist="38100" dir="8100000" algn="tr" rotWithShape="0">
                    <a:prstClr val="black">
                      <a:alpha val="40000"/>
                    </a:prstClr>
                  </a:outerShdw>
                </a:effectLst>
              </a:rPr>
              <a:t>. As a result, there were mass protests all over the country and the government had to declare Bangla as a state language. This kindled the sparks of independence movement of Bangladesh. </a:t>
            </a:r>
            <a:endParaRPr lang="en-US" sz="28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1301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1412" y="3053854"/>
            <a:ext cx="4012441" cy="523220"/>
          </a:xfrm>
          <a:prstGeom prst="rect">
            <a:avLst/>
          </a:prstGeom>
          <a:noFill/>
        </p:spPr>
        <p:txBody>
          <a:bodyPr wrap="square" rtlCol="0">
            <a:prstTxWarp prst="textPlain">
              <a:avLst/>
            </a:prstTxWarp>
            <a:spAutoFit/>
          </a:bodyPr>
          <a:lstStyle/>
          <a:p>
            <a:r>
              <a:rPr lang="en-US" sz="2800" dirty="0" smtClean="0"/>
              <a:t>Now complete the chart.</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805346623"/>
              </p:ext>
            </p:extLst>
          </p:nvPr>
        </p:nvGraphicFramePr>
        <p:xfrm>
          <a:off x="330780" y="4365239"/>
          <a:ext cx="11655188" cy="2072640"/>
        </p:xfrm>
        <a:graphic>
          <a:graphicData uri="http://schemas.openxmlformats.org/drawingml/2006/table">
            <a:tbl>
              <a:tblPr firstRow="1" bandRow="1">
                <a:tableStyleId>{5C22544A-7EE6-4342-B048-85BDC9FD1C3A}</a:tableStyleId>
              </a:tblPr>
              <a:tblGrid>
                <a:gridCol w="1078173"/>
                <a:gridCol w="10577015"/>
              </a:tblGrid>
              <a:tr h="370840">
                <a:tc>
                  <a:txBody>
                    <a:bodyPr/>
                    <a:lstStyle/>
                    <a:p>
                      <a:r>
                        <a:rPr lang="en-US" sz="2800" dirty="0" smtClean="0"/>
                        <a:t>Time </a:t>
                      </a:r>
                      <a:endParaRPr lang="en-US" sz="2800" dirty="0"/>
                    </a:p>
                  </a:txBody>
                  <a:tcPr/>
                </a:tc>
                <a:tc>
                  <a:txBody>
                    <a:bodyPr/>
                    <a:lstStyle/>
                    <a:p>
                      <a:pPr algn="ctr"/>
                      <a:r>
                        <a:rPr lang="en-US" sz="2800" dirty="0" smtClean="0"/>
                        <a:t>What</a:t>
                      </a:r>
                      <a:r>
                        <a:rPr lang="en-US" sz="2800" baseline="0" dirty="0" smtClean="0"/>
                        <a:t> happened.</a:t>
                      </a:r>
                      <a:endParaRPr lang="en-US" sz="2800" dirty="0"/>
                    </a:p>
                  </a:txBody>
                  <a:tcPr/>
                </a:tc>
              </a:tr>
              <a:tr h="370840">
                <a:tc>
                  <a:txBody>
                    <a:bodyPr/>
                    <a:lstStyle/>
                    <a:p>
                      <a:r>
                        <a:rPr lang="en-US" sz="2800" dirty="0" smtClean="0"/>
                        <a:t>1947</a:t>
                      </a:r>
                      <a:endParaRPr lang="en-US" sz="2800" dirty="0"/>
                    </a:p>
                  </a:txBody>
                  <a:tcPr/>
                </a:tc>
                <a:tc>
                  <a:txBody>
                    <a:bodyPr/>
                    <a:lstStyle/>
                    <a:p>
                      <a:endParaRPr lang="en-US" sz="2800" dirty="0"/>
                    </a:p>
                  </a:txBody>
                  <a:tcPr/>
                </a:tc>
              </a:tr>
              <a:tr h="370840">
                <a:tc>
                  <a:txBody>
                    <a:bodyPr/>
                    <a:lstStyle/>
                    <a:p>
                      <a:r>
                        <a:rPr lang="en-US" sz="2800" dirty="0" smtClean="0"/>
                        <a:t>1948</a:t>
                      </a:r>
                      <a:endParaRPr lang="en-US" sz="2800" dirty="0"/>
                    </a:p>
                  </a:txBody>
                  <a:tcPr/>
                </a:tc>
                <a:tc>
                  <a:txBody>
                    <a:bodyPr/>
                    <a:lstStyle/>
                    <a:p>
                      <a:endParaRPr lang="en-US" sz="2800" dirty="0"/>
                    </a:p>
                  </a:txBody>
                  <a:tcPr/>
                </a:tc>
              </a:tr>
              <a:tr h="370840">
                <a:tc>
                  <a:txBody>
                    <a:bodyPr/>
                    <a:lstStyle/>
                    <a:p>
                      <a:r>
                        <a:rPr lang="en-US" sz="2800" dirty="0" smtClean="0"/>
                        <a:t>1952</a:t>
                      </a:r>
                      <a:endParaRPr lang="en-US" sz="2800" dirty="0"/>
                    </a:p>
                  </a:txBody>
                  <a:tcPr/>
                </a:tc>
                <a:tc>
                  <a:txBody>
                    <a:bodyPr/>
                    <a:lstStyle/>
                    <a:p>
                      <a:endParaRPr lang="en-US" sz="2800" dirty="0"/>
                    </a:p>
                  </a:txBody>
                  <a:tcPr/>
                </a:tc>
              </a:tr>
            </a:tbl>
          </a:graphicData>
        </a:graphic>
      </p:graphicFrame>
      <p:sp>
        <p:nvSpPr>
          <p:cNvPr id="4" name="TextBox 3"/>
          <p:cNvSpPr txBox="1"/>
          <p:nvPr/>
        </p:nvSpPr>
        <p:spPr>
          <a:xfrm>
            <a:off x="1583146" y="4878339"/>
            <a:ext cx="5841240" cy="523220"/>
          </a:xfrm>
          <a:prstGeom prst="rect">
            <a:avLst/>
          </a:prstGeom>
          <a:noFill/>
        </p:spPr>
        <p:txBody>
          <a:bodyPr wrap="square" rtlCol="0">
            <a:prstTxWarp prst="textPlain">
              <a:avLst/>
            </a:prstTxWarp>
            <a:spAutoFit/>
          </a:bodyPr>
          <a:lstStyle/>
          <a:p>
            <a:r>
              <a:rPr lang="en-US" sz="2800" dirty="0" smtClean="0"/>
              <a:t>Pakistan &amp; India became independent.</a:t>
            </a:r>
            <a:endParaRPr lang="en-US" sz="2800" dirty="0"/>
          </a:p>
        </p:txBody>
      </p:sp>
      <p:sp>
        <p:nvSpPr>
          <p:cNvPr id="5" name="TextBox 4"/>
          <p:cNvSpPr txBox="1"/>
          <p:nvPr/>
        </p:nvSpPr>
        <p:spPr>
          <a:xfrm>
            <a:off x="1606759" y="5465017"/>
            <a:ext cx="9376190" cy="400110"/>
          </a:xfrm>
          <a:prstGeom prst="rect">
            <a:avLst/>
          </a:prstGeom>
          <a:noFill/>
        </p:spPr>
        <p:txBody>
          <a:bodyPr wrap="square" rtlCol="0">
            <a:prstTxWarp prst="textPlain">
              <a:avLst/>
            </a:prstTxWarp>
            <a:spAutoFit/>
          </a:bodyPr>
          <a:lstStyle/>
          <a:p>
            <a:r>
              <a:rPr lang="en-US" sz="2000" dirty="0" err="1" smtClean="0"/>
              <a:t>Mohammda</a:t>
            </a:r>
            <a:r>
              <a:rPr lang="en-US" sz="2000" dirty="0" smtClean="0"/>
              <a:t> Ali </a:t>
            </a:r>
            <a:r>
              <a:rPr lang="en-US" sz="2000" dirty="0" err="1" smtClean="0"/>
              <a:t>Zinnah</a:t>
            </a:r>
            <a:r>
              <a:rPr lang="en-US" sz="2000" dirty="0" smtClean="0"/>
              <a:t> declared that Urdu would be the only state language of Pakistan. </a:t>
            </a:r>
            <a:endParaRPr lang="en-US" sz="2000" dirty="0"/>
          </a:p>
        </p:txBody>
      </p:sp>
      <p:sp>
        <p:nvSpPr>
          <p:cNvPr id="6" name="TextBox 5"/>
          <p:cNvSpPr txBox="1"/>
          <p:nvPr/>
        </p:nvSpPr>
        <p:spPr>
          <a:xfrm>
            <a:off x="1593110" y="6004461"/>
            <a:ext cx="9679942" cy="461665"/>
          </a:xfrm>
          <a:prstGeom prst="rect">
            <a:avLst/>
          </a:prstGeom>
          <a:noFill/>
        </p:spPr>
        <p:txBody>
          <a:bodyPr wrap="square" rtlCol="0">
            <a:prstTxWarp prst="textPlain">
              <a:avLst/>
            </a:prstTxWarp>
            <a:spAutoFit/>
          </a:bodyPr>
          <a:lstStyle/>
          <a:p>
            <a:r>
              <a:rPr lang="en-US" sz="2400" dirty="0" smtClean="0"/>
              <a:t>The students of Dhaka University brought out a procession on 21 February.  </a:t>
            </a:r>
            <a:endParaRPr lang="en-US" sz="2400" dirty="0"/>
          </a:p>
        </p:txBody>
      </p:sp>
      <p:sp>
        <p:nvSpPr>
          <p:cNvPr id="7" name="Right Arrow 37">
            <a:extLst>
              <a:ext uri="{FF2B5EF4-FFF2-40B4-BE49-F238E27FC236}">
                <a16:creationId xmlns="" xmlns:a16="http://schemas.microsoft.com/office/drawing/2014/main" id="{3CD5FC08-04F9-49AD-A6F8-B5AE7FCDC894}"/>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a:t>
            </a:r>
            <a:r>
              <a:rPr lang="en-US" sz="2400" dirty="0" smtClean="0">
                <a:solidFill>
                  <a:schemeClr val="tx1"/>
                </a:solidFill>
                <a:effectLst>
                  <a:outerShdw blurRad="38100" dist="38100" dir="2700000" algn="tl">
                    <a:srgbClr val="000000">
                      <a:alpha val="43137"/>
                    </a:srgbClr>
                  </a:outerShdw>
                </a:effectLst>
                <a:latin typeface="+mj-lt"/>
                <a:cs typeface="NikoshBAN" panose="02000000000000000000" pitchFamily="2" charset="0"/>
              </a:rPr>
              <a:t>5mins</a:t>
            </a:r>
            <a:endPar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endParaRPr>
          </a:p>
        </p:txBody>
      </p:sp>
      <p:sp>
        <p:nvSpPr>
          <p:cNvPr id="8" name="TextBox 7">
            <a:extLst>
              <a:ext uri="{FF2B5EF4-FFF2-40B4-BE49-F238E27FC236}">
                <a16:creationId xmlns="" xmlns:a16="http://schemas.microsoft.com/office/drawing/2014/main" id="{F6997654-6C2D-42ED-84E3-3045880E8C19}"/>
              </a:ext>
            </a:extLst>
          </p:cNvPr>
          <p:cNvSpPr txBox="1"/>
          <p:nvPr/>
        </p:nvSpPr>
        <p:spPr>
          <a:xfrm>
            <a:off x="2595586" y="1130981"/>
            <a:ext cx="2322489" cy="461665"/>
          </a:xfrm>
          <a:prstGeom prst="rect">
            <a:avLst/>
          </a:prstGeom>
          <a:noFill/>
          <a:ln>
            <a:noFill/>
          </a:ln>
          <a:effectLst/>
        </p:spPr>
        <p:txBody>
          <a:bodyPr wrap="square" rtlCol="0">
            <a:spAutoFit/>
          </a:bodyPr>
          <a:lstStyle/>
          <a:p>
            <a:r>
              <a:rPr lang="en-US" sz="2400" dirty="0">
                <a:effectLst>
                  <a:outerShdw blurRad="50800" dist="38100" dir="8100000" algn="tr" rotWithShape="0">
                    <a:prstClr val="black">
                      <a:alpha val="40000"/>
                    </a:prstClr>
                  </a:outerShdw>
                </a:effectLst>
              </a:rPr>
              <a:t>Individual works</a:t>
            </a:r>
            <a:endParaRPr lang="en-US" sz="24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descr="Baby_Boy_Girl4.png">
            <a:extLst>
              <a:ext uri="{FF2B5EF4-FFF2-40B4-BE49-F238E27FC236}">
                <a16:creationId xmlns="" xmlns:a16="http://schemas.microsoft.com/office/drawing/2014/main" id="{DEC7200B-BA16-4DF7-BD69-4FDC2C100D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222604" y="256318"/>
            <a:ext cx="1170864" cy="2201740"/>
          </a:xfrm>
          <a:prstGeom prst="rect">
            <a:avLst/>
          </a:prstGeom>
        </p:spPr>
      </p:pic>
      <p:pic>
        <p:nvPicPr>
          <p:cNvPr id="10" name="Picture 9" descr="Baby_Boy_Girl4.png">
            <a:extLst>
              <a:ext uri="{FF2B5EF4-FFF2-40B4-BE49-F238E27FC236}">
                <a16:creationId xmlns="" xmlns:a16="http://schemas.microsoft.com/office/drawing/2014/main" id="{02066F05-C4DD-48E2-BDD8-F54310B70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8654" y="264296"/>
            <a:ext cx="1108808" cy="2201740"/>
          </a:xfrm>
          <a:prstGeom prst="rect">
            <a:avLst/>
          </a:prstGeom>
        </p:spPr>
      </p:pic>
      <p:grpSp>
        <p:nvGrpSpPr>
          <p:cNvPr id="11" name="Group 10">
            <a:extLst>
              <a:ext uri="{FF2B5EF4-FFF2-40B4-BE49-F238E27FC236}">
                <a16:creationId xmlns="" xmlns:a16="http://schemas.microsoft.com/office/drawing/2014/main" id="{F6024959-9246-4BE2-BA8B-ED25D7799C9D}"/>
              </a:ext>
            </a:extLst>
          </p:cNvPr>
          <p:cNvGrpSpPr/>
          <p:nvPr/>
        </p:nvGrpSpPr>
        <p:grpSpPr>
          <a:xfrm>
            <a:off x="9872868" y="173864"/>
            <a:ext cx="2137050" cy="2039250"/>
            <a:chOff x="8836796" y="1019658"/>
            <a:chExt cx="2502142" cy="2375344"/>
          </a:xfrm>
        </p:grpSpPr>
        <p:sp>
          <p:nvSpPr>
            <p:cNvPr id="12" name="Oval 11">
              <a:extLst>
                <a:ext uri="{FF2B5EF4-FFF2-40B4-BE49-F238E27FC236}">
                  <a16:creationId xmlns="" xmlns:a16="http://schemas.microsoft.com/office/drawing/2014/main" id="{7B8C2548-0F29-43EB-95F3-AC8C1DEBA2E0}"/>
                </a:ext>
              </a:extLst>
            </p:cNvPr>
            <p:cNvSpPr/>
            <p:nvPr/>
          </p:nvSpPr>
          <p:spPr>
            <a:xfrm>
              <a:off x="8836796" y="1019658"/>
              <a:ext cx="2502142" cy="237534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3" name="4-Point Star 12">
              <a:extLst>
                <a:ext uri="{FF2B5EF4-FFF2-40B4-BE49-F238E27FC236}">
                  <a16:creationId xmlns="" xmlns:a16="http://schemas.microsoft.com/office/drawing/2014/main" id="{DC7AFE3B-5B38-44F0-A821-5715F58AFEB6}"/>
                </a:ext>
              </a:extLst>
            </p:cNvPr>
            <p:cNvSpPr/>
            <p:nvPr/>
          </p:nvSpPr>
          <p:spPr>
            <a:xfrm>
              <a:off x="10051484" y="2208610"/>
              <a:ext cx="165498" cy="214421"/>
            </a:xfrm>
            <a:prstGeom prst="star4">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 xmlns:a16="http://schemas.microsoft.com/office/drawing/2014/main" id="{33045480-50C1-4A51-BD5E-F053EDA649D4}"/>
              </a:ext>
            </a:extLst>
          </p:cNvPr>
          <p:cNvGrpSpPr/>
          <p:nvPr/>
        </p:nvGrpSpPr>
        <p:grpSpPr>
          <a:xfrm>
            <a:off x="10886845" y="602780"/>
            <a:ext cx="228860" cy="1399205"/>
            <a:chOff x="3810000" y="3124200"/>
            <a:chExt cx="414996" cy="3200400"/>
          </a:xfrm>
        </p:grpSpPr>
        <p:grpSp>
          <p:nvGrpSpPr>
            <p:cNvPr id="15" name="Group 38">
              <a:extLst>
                <a:ext uri="{FF2B5EF4-FFF2-40B4-BE49-F238E27FC236}">
                  <a16:creationId xmlns="" xmlns:a16="http://schemas.microsoft.com/office/drawing/2014/main" id="{85250B62-2EB4-4100-A950-142E01685D63}"/>
                </a:ext>
              </a:extLst>
            </p:cNvPr>
            <p:cNvGrpSpPr/>
            <p:nvPr/>
          </p:nvGrpSpPr>
          <p:grpSpPr>
            <a:xfrm>
              <a:off x="3810000" y="3124200"/>
              <a:ext cx="414996" cy="3200400"/>
              <a:chOff x="3914336" y="2362200"/>
              <a:chExt cx="310660" cy="3962400"/>
            </a:xfrm>
          </p:grpSpPr>
          <p:sp>
            <p:nvSpPr>
              <p:cNvPr id="17" name="Isosceles Triangle 16">
                <a:extLst>
                  <a:ext uri="{FF2B5EF4-FFF2-40B4-BE49-F238E27FC236}">
                    <a16:creationId xmlns="" xmlns:a16="http://schemas.microsoft.com/office/drawing/2014/main" id="{E9B1A667-8A33-47D4-B87A-C2FB1A827EDB}"/>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sosceles Triangle 17">
                <a:extLst>
                  <a:ext uri="{FF2B5EF4-FFF2-40B4-BE49-F238E27FC236}">
                    <a16:creationId xmlns="" xmlns:a16="http://schemas.microsoft.com/office/drawing/2014/main" id="{1FD07C6F-FD20-4834-BEC1-50DD53930694}"/>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Oval 15">
              <a:extLst>
                <a:ext uri="{FF2B5EF4-FFF2-40B4-BE49-F238E27FC236}">
                  <a16:creationId xmlns="" xmlns:a16="http://schemas.microsoft.com/office/drawing/2014/main" id="{DFC78D0D-6F7A-4242-A40C-D10BE490F21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 xmlns:a16="http://schemas.microsoft.com/office/drawing/2014/main" id="{39405735-3399-4846-8A1B-63D825B632F9}"/>
              </a:ext>
            </a:extLst>
          </p:cNvPr>
          <p:cNvGrpSpPr/>
          <p:nvPr/>
        </p:nvGrpSpPr>
        <p:grpSpPr>
          <a:xfrm>
            <a:off x="10819505" y="477078"/>
            <a:ext cx="337541" cy="1470992"/>
            <a:chOff x="4224186" y="236408"/>
            <a:chExt cx="167510" cy="2252434"/>
          </a:xfrm>
        </p:grpSpPr>
        <p:grpSp>
          <p:nvGrpSpPr>
            <p:cNvPr id="20" name="Group 19">
              <a:extLst>
                <a:ext uri="{FF2B5EF4-FFF2-40B4-BE49-F238E27FC236}">
                  <a16:creationId xmlns="" xmlns:a16="http://schemas.microsoft.com/office/drawing/2014/main" id="{69888732-1F24-4F9E-8121-5543167A3281}"/>
                </a:ext>
              </a:extLst>
            </p:cNvPr>
            <p:cNvGrpSpPr/>
            <p:nvPr/>
          </p:nvGrpSpPr>
          <p:grpSpPr>
            <a:xfrm rot="10800000">
              <a:off x="4267200" y="236408"/>
              <a:ext cx="86528" cy="2252434"/>
              <a:chOff x="6117158" y="554330"/>
              <a:chExt cx="325626" cy="2411665"/>
            </a:xfrm>
          </p:grpSpPr>
          <p:sp>
            <p:nvSpPr>
              <p:cNvPr id="22" name="Isosceles Triangle 21">
                <a:extLst>
                  <a:ext uri="{FF2B5EF4-FFF2-40B4-BE49-F238E27FC236}">
                    <a16:creationId xmlns="" xmlns:a16="http://schemas.microsoft.com/office/drawing/2014/main" id="{AD4B1504-E8BD-4CE8-BF13-D2C26B47CBE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 xmlns:a16="http://schemas.microsoft.com/office/drawing/2014/main" id="{91AD85D2-E356-4276-A508-A8CD1AB3EF12}"/>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 xmlns:a16="http://schemas.microsoft.com/office/drawing/2014/main" id="{360CD2FD-B494-45AC-AAFB-1CB0174E089C}"/>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 xmlns:a16="http://schemas.microsoft.com/office/drawing/2014/main" id="{F3C77DB3-12F2-4EC1-A106-52F9CDBC6CAA}"/>
              </a:ext>
            </a:extLst>
          </p:cNvPr>
          <p:cNvSpPr/>
          <p:nvPr/>
        </p:nvSpPr>
        <p:spPr>
          <a:xfrm>
            <a:off x="9939130" y="214502"/>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 xmlns:a16="http://schemas.microsoft.com/office/drawing/2014/main" id="{AAFAA537-0A93-408A-8691-225B0783ADB9}"/>
              </a:ext>
            </a:extLst>
          </p:cNvPr>
          <p:cNvGrpSpPr/>
          <p:nvPr/>
        </p:nvGrpSpPr>
        <p:grpSpPr>
          <a:xfrm>
            <a:off x="9846364" y="172278"/>
            <a:ext cx="2144542" cy="2141684"/>
            <a:chOff x="2576739" y="3078455"/>
            <a:chExt cx="2647036" cy="2560520"/>
          </a:xfrm>
        </p:grpSpPr>
        <p:sp>
          <p:nvSpPr>
            <p:cNvPr id="26" name="TextBox 25">
              <a:extLst>
                <a:ext uri="{FF2B5EF4-FFF2-40B4-BE49-F238E27FC236}">
                  <a16:creationId xmlns="" xmlns:a16="http://schemas.microsoft.com/office/drawing/2014/main" id="{948097BE-15F2-4448-ABE5-B0A3FAFAA306}"/>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7" name="TextBox 26">
              <a:extLst>
                <a:ext uri="{FF2B5EF4-FFF2-40B4-BE49-F238E27FC236}">
                  <a16:creationId xmlns="" xmlns:a16="http://schemas.microsoft.com/office/drawing/2014/main" id="{6C972555-84C2-4C0E-B812-82CD62D6EFD6}"/>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8" name="TextBox 27">
              <a:extLst>
                <a:ext uri="{FF2B5EF4-FFF2-40B4-BE49-F238E27FC236}">
                  <a16:creationId xmlns="" xmlns:a16="http://schemas.microsoft.com/office/drawing/2014/main" id="{F90B79D3-3161-4777-AF77-1FD245AEF81E}"/>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9" name="TextBox 28">
              <a:extLst>
                <a:ext uri="{FF2B5EF4-FFF2-40B4-BE49-F238E27FC236}">
                  <a16:creationId xmlns="" xmlns:a16="http://schemas.microsoft.com/office/drawing/2014/main" id="{1166626B-6058-4A0D-A6A7-951882A464B1}"/>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30" name="TextBox 29">
              <a:extLst>
                <a:ext uri="{FF2B5EF4-FFF2-40B4-BE49-F238E27FC236}">
                  <a16:creationId xmlns="" xmlns:a16="http://schemas.microsoft.com/office/drawing/2014/main" id="{B988A33A-A8CC-40FB-904E-0BB7B0580331}"/>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31" name="TextBox 30">
              <a:extLst>
                <a:ext uri="{FF2B5EF4-FFF2-40B4-BE49-F238E27FC236}">
                  <a16:creationId xmlns="" xmlns:a16="http://schemas.microsoft.com/office/drawing/2014/main" id="{CAD24B56-C756-43B4-AEB0-58A7C2C85DF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32" name="TextBox 31">
              <a:extLst>
                <a:ext uri="{FF2B5EF4-FFF2-40B4-BE49-F238E27FC236}">
                  <a16:creationId xmlns="" xmlns:a16="http://schemas.microsoft.com/office/drawing/2014/main" id="{6E97B2B3-F68B-4282-8F57-8CBFAFB5AA4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3" name="TextBox 32">
              <a:extLst>
                <a:ext uri="{FF2B5EF4-FFF2-40B4-BE49-F238E27FC236}">
                  <a16:creationId xmlns="" xmlns:a16="http://schemas.microsoft.com/office/drawing/2014/main" id="{2E5C9B70-7E76-48D1-A052-FA449BA899D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4" name="TextBox 33">
              <a:extLst>
                <a:ext uri="{FF2B5EF4-FFF2-40B4-BE49-F238E27FC236}">
                  <a16:creationId xmlns="" xmlns:a16="http://schemas.microsoft.com/office/drawing/2014/main" id="{6E9A0C41-12B8-49E2-AAFB-73EE8B79A1D4}"/>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5" name="TextBox 34">
              <a:extLst>
                <a:ext uri="{FF2B5EF4-FFF2-40B4-BE49-F238E27FC236}">
                  <a16:creationId xmlns="" xmlns:a16="http://schemas.microsoft.com/office/drawing/2014/main" id="{B6DAB101-CE77-403A-92C4-B8FA381C348E}"/>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6" name="TextBox 35">
              <a:extLst>
                <a:ext uri="{FF2B5EF4-FFF2-40B4-BE49-F238E27FC236}">
                  <a16:creationId xmlns="" xmlns:a16="http://schemas.microsoft.com/office/drawing/2014/main" id="{07C31162-E70A-41B5-B2B1-1B6C0380DDC7}"/>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7" name="TextBox 36">
              <a:extLst>
                <a:ext uri="{FF2B5EF4-FFF2-40B4-BE49-F238E27FC236}">
                  <a16:creationId xmlns="" xmlns:a16="http://schemas.microsoft.com/office/drawing/2014/main" id="{3BD9CDE3-A27B-4E0C-8C34-2DB15D7E2019}"/>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8" name="TextBox 37"/>
          <p:cNvSpPr txBox="1"/>
          <p:nvPr/>
        </p:nvSpPr>
        <p:spPr>
          <a:xfrm>
            <a:off x="4027180" y="3710540"/>
            <a:ext cx="3206140" cy="523220"/>
          </a:xfrm>
          <a:prstGeom prst="rect">
            <a:avLst/>
          </a:prstGeom>
          <a:noFill/>
        </p:spPr>
        <p:txBody>
          <a:bodyPr wrap="square" rtlCol="0">
            <a:prstTxWarp prst="textPlain">
              <a:avLst/>
            </a:prstTxWarp>
            <a:spAutoFit/>
          </a:bodyPr>
          <a:lstStyle/>
          <a:p>
            <a:r>
              <a:rPr lang="en-US" sz="2800" dirty="0" smtClean="0">
                <a:solidFill>
                  <a:srgbClr val="E44CAE"/>
                </a:solidFill>
              </a:rPr>
              <a:t>Match your answers</a:t>
            </a:r>
            <a:endParaRPr lang="en-US" sz="2800" dirty="0">
              <a:solidFill>
                <a:srgbClr val="E44CAE"/>
              </a:solidFill>
            </a:endParaRPr>
          </a:p>
        </p:txBody>
      </p:sp>
    </p:spTree>
    <p:extLst>
      <p:ext uri="{BB962C8B-B14F-4D97-AF65-F5344CB8AC3E}">
        <p14:creationId xmlns:p14="http://schemas.microsoft.com/office/powerpoint/2010/main" val="151342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2.08333E-6 4.81481E-6 L 0.12005 -0.0007 " pathEditMode="relative" rAng="0" ptsTypes="AA">
                                      <p:cBhvr>
                                        <p:cTn id="15" dur="500" fill="hold"/>
                                        <p:tgtEl>
                                          <p:spTgt spid="9"/>
                                        </p:tgtEl>
                                        <p:attrNameLst>
                                          <p:attrName>ppt_x</p:attrName>
                                          <p:attrName>ppt_y</p:attrName>
                                        </p:attrNameLst>
                                      </p:cBhvr>
                                      <p:rCtr x="6003" y="-46"/>
                                    </p:animMotion>
                                  </p:childTnLst>
                                </p:cTn>
                              </p:par>
                              <p:par>
                                <p:cTn id="16" presetID="35" presetClass="path" presetSubtype="0" accel="50000" decel="50000" fill="hold" nodeType="withEffect">
                                  <p:stCondLst>
                                    <p:cond delay="0"/>
                                  </p:stCondLst>
                                  <p:childTnLst>
                                    <p:animMotion origin="layout" path="M -4.58333E-6 -2.59259E-6 L -0.29518 0.00232 " pathEditMode="relative" rAng="0" ptsTypes="AA">
                                      <p:cBhvr>
                                        <p:cTn id="17" dur="500" fill="hold"/>
                                        <p:tgtEl>
                                          <p:spTgt spid="10"/>
                                        </p:tgtEl>
                                        <p:attrNameLst>
                                          <p:attrName>ppt_x</p:attrName>
                                          <p:attrName>ppt_y</p:attrName>
                                        </p:attrNameLst>
                                      </p:cBhvr>
                                      <p:rCtr x="-14766" y="116"/>
                                    </p:animMotion>
                                  </p:childTnLst>
                                </p:cTn>
                              </p:par>
                              <p:par>
                                <p:cTn id="18" presetID="2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 presetClass="entr" presetSubtype="8" decel="68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8" presetClass="emph" presetSubtype="0" repeatCount="3000" fill="hold" nodeType="afterEffect">
                                  <p:stCondLst>
                                    <p:cond delay="0"/>
                                  </p:stCondLst>
                                  <p:childTnLst>
                                    <p:animRot by="21600000">
                                      <p:cBhvr>
                                        <p:cTn id="54" dur="60000" fill="hold"/>
                                        <p:tgtEl>
                                          <p:spTgt spid="19"/>
                                        </p:tgtEl>
                                        <p:attrNameLst>
                                          <p:attrName>r</p:attrName>
                                        </p:attrNameLst>
                                      </p:cBhvr>
                                    </p:animRot>
                                  </p:childTnLst>
                                </p:cTn>
                              </p:par>
                              <p:par>
                                <p:cTn id="55" presetID="8" presetClass="emph" presetSubtype="0" fill="hold" nodeType="withEffect">
                                  <p:stCondLst>
                                    <p:cond delay="0"/>
                                  </p:stCondLst>
                                  <p:childTnLst>
                                    <p:animRot by="5400000">
                                      <p:cBhvr>
                                        <p:cTn id="56" dur="180000" fill="hold"/>
                                        <p:tgtEl>
                                          <p:spTgt spid="14"/>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24"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5268" y="1883694"/>
            <a:ext cx="5020476" cy="461665"/>
          </a:xfrm>
          <a:prstGeom prst="rect">
            <a:avLst/>
          </a:prstGeom>
          <a:noFill/>
        </p:spPr>
        <p:txBody>
          <a:bodyPr wrap="square" rtlCol="0">
            <a:prstTxWarp prst="textPlain">
              <a:avLst/>
            </a:prstTxWarp>
            <a:spAutoFit/>
          </a:bodyPr>
          <a:lstStyle/>
          <a:p>
            <a:r>
              <a:rPr lang="en-US" sz="2400" dirty="0" smtClean="0">
                <a:solidFill>
                  <a:srgbClr val="E44CAE"/>
                </a:solidFill>
              </a:rPr>
              <a:t>Match the words with their meanings.</a:t>
            </a:r>
            <a:endParaRPr lang="en-US" sz="2400" dirty="0">
              <a:solidFill>
                <a:srgbClr val="E44CA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26308685"/>
              </p:ext>
            </p:extLst>
          </p:nvPr>
        </p:nvGraphicFramePr>
        <p:xfrm>
          <a:off x="1660104" y="2557913"/>
          <a:ext cx="9103056" cy="4155264"/>
        </p:xfrm>
        <a:graphic>
          <a:graphicData uri="http://schemas.openxmlformats.org/drawingml/2006/table">
            <a:tbl>
              <a:tblPr firstRow="1" bandRow="1">
                <a:tableStyleId>{5C22544A-7EE6-4342-B048-85BDC9FD1C3A}</a:tableStyleId>
              </a:tblPr>
              <a:tblGrid>
                <a:gridCol w="1978924"/>
                <a:gridCol w="7124132"/>
              </a:tblGrid>
              <a:tr h="519408">
                <a:tc>
                  <a:txBody>
                    <a:bodyPr/>
                    <a:lstStyle/>
                    <a:p>
                      <a:r>
                        <a:rPr lang="en-US" sz="2800" dirty="0" smtClean="0"/>
                        <a:t>Words</a:t>
                      </a:r>
                      <a:endParaRPr lang="en-US" sz="2800" dirty="0"/>
                    </a:p>
                  </a:txBody>
                  <a:tcPr/>
                </a:tc>
                <a:tc>
                  <a:txBody>
                    <a:bodyPr/>
                    <a:lstStyle/>
                    <a:p>
                      <a:pPr algn="ctr"/>
                      <a:r>
                        <a:rPr lang="en-US" sz="2800" dirty="0" smtClean="0"/>
                        <a:t>Meanings </a:t>
                      </a:r>
                      <a:endParaRPr lang="en-US" sz="2800" dirty="0"/>
                    </a:p>
                  </a:txBody>
                  <a:tcPr/>
                </a:tc>
              </a:tr>
              <a:tr h="519408">
                <a:tc>
                  <a:txBody>
                    <a:bodyPr/>
                    <a:lstStyle/>
                    <a:p>
                      <a:r>
                        <a:rPr lang="en-US" sz="2800" dirty="0" smtClean="0"/>
                        <a:t>tribute</a:t>
                      </a:r>
                      <a:endParaRPr lang="en-US" sz="2800" dirty="0"/>
                    </a:p>
                  </a:txBody>
                  <a:tcPr/>
                </a:tc>
                <a:tc>
                  <a:txBody>
                    <a:bodyPr/>
                    <a:lstStyle/>
                    <a:p>
                      <a:pPr marL="457200" indent="-457200">
                        <a:buFont typeface="Arial" panose="020B0604020202020204" pitchFamily="34" charset="0"/>
                        <a:buChar char="•"/>
                      </a:pPr>
                      <a:r>
                        <a:rPr lang="en-US" sz="2800" dirty="0" smtClean="0"/>
                        <a:t>to cause or to stimulate</a:t>
                      </a:r>
                      <a:endParaRPr lang="en-US" sz="2800" dirty="0"/>
                    </a:p>
                  </a:txBody>
                  <a:tcPr/>
                </a:tc>
              </a:tr>
              <a:tr h="519408">
                <a:tc>
                  <a:txBody>
                    <a:bodyPr/>
                    <a:lstStyle/>
                    <a:p>
                      <a:r>
                        <a:rPr lang="en-US" sz="2800" dirty="0" smtClean="0"/>
                        <a:t>climax</a:t>
                      </a:r>
                      <a:endParaRPr lang="en-US" sz="2800" dirty="0"/>
                    </a:p>
                  </a:txBody>
                  <a:tcPr/>
                </a:tc>
                <a:tc>
                  <a:txBody>
                    <a:bodyPr/>
                    <a:lstStyle/>
                    <a:p>
                      <a:pPr marL="457200" indent="-457200">
                        <a:buFont typeface="Arial" panose="020B0604020202020204" pitchFamily="34" charset="0"/>
                        <a:buChar char="•"/>
                      </a:pPr>
                      <a:r>
                        <a:rPr lang="en-US" sz="2800" dirty="0" smtClean="0"/>
                        <a:t>to refuse to obey</a:t>
                      </a:r>
                      <a:endParaRPr lang="en-US" sz="2800" dirty="0"/>
                    </a:p>
                  </a:txBody>
                  <a:tcPr/>
                </a:tc>
              </a:tr>
              <a:tr h="519408">
                <a:tc>
                  <a:txBody>
                    <a:bodyPr/>
                    <a:lstStyle/>
                    <a:p>
                      <a:r>
                        <a:rPr lang="en-US" sz="2800" dirty="0" smtClean="0"/>
                        <a:t>outlaw</a:t>
                      </a:r>
                      <a:endParaRPr lang="en-US" sz="2800" dirty="0"/>
                    </a:p>
                  </a:txBody>
                  <a:tcPr/>
                </a:tc>
                <a:tc>
                  <a:txBody>
                    <a:bodyPr/>
                    <a:lstStyle/>
                    <a:p>
                      <a:pPr marL="457200" indent="-457200">
                        <a:buFont typeface="Arial" panose="020B0604020202020204" pitchFamily="34" charset="0"/>
                        <a:buChar char="•"/>
                      </a:pPr>
                      <a:r>
                        <a:rPr lang="en-US" sz="2800" dirty="0" smtClean="0"/>
                        <a:t>to give</a:t>
                      </a:r>
                      <a:r>
                        <a:rPr lang="en-US" sz="2800" baseline="0" dirty="0" smtClean="0"/>
                        <a:t> in</a:t>
                      </a:r>
                      <a:endParaRPr lang="en-US" sz="2800" dirty="0"/>
                    </a:p>
                  </a:txBody>
                  <a:tcPr/>
                </a:tc>
              </a:tr>
              <a:tr h="519408">
                <a:tc>
                  <a:txBody>
                    <a:bodyPr/>
                    <a:lstStyle/>
                    <a:p>
                      <a:r>
                        <a:rPr lang="en-US" sz="2800" dirty="0" smtClean="0"/>
                        <a:t>defy</a:t>
                      </a:r>
                      <a:endParaRPr lang="en-US" sz="2800" dirty="0"/>
                    </a:p>
                  </a:txBody>
                  <a:tcPr/>
                </a:tc>
                <a:tc>
                  <a:txBody>
                    <a:bodyPr/>
                    <a:lstStyle/>
                    <a:p>
                      <a:pPr marL="457200" indent="-457200">
                        <a:buFont typeface="Arial" panose="020B0604020202020204" pitchFamily="34" charset="0"/>
                        <a:buChar char="•"/>
                      </a:pPr>
                      <a:r>
                        <a:rPr lang="en-US" sz="2800" dirty="0" smtClean="0"/>
                        <a:t>the ability to keep increasing or developing </a:t>
                      </a:r>
                      <a:endParaRPr lang="en-US" sz="2800" dirty="0"/>
                    </a:p>
                  </a:txBody>
                  <a:tcPr/>
                </a:tc>
              </a:tr>
              <a:tr h="519408">
                <a:tc>
                  <a:txBody>
                    <a:bodyPr/>
                    <a:lstStyle/>
                    <a:p>
                      <a:r>
                        <a:rPr lang="en-US" sz="2800" dirty="0" smtClean="0"/>
                        <a:t>provoke</a:t>
                      </a:r>
                      <a:endParaRPr lang="en-US" sz="2800" dirty="0"/>
                    </a:p>
                  </a:txBody>
                  <a:tcPr/>
                </a:tc>
                <a:tc>
                  <a:txBody>
                    <a:bodyPr/>
                    <a:lstStyle/>
                    <a:p>
                      <a:pPr marL="457200" indent="-457200">
                        <a:buFont typeface="Arial" panose="020B0604020202020204" pitchFamily="34" charset="0"/>
                        <a:buChar char="•"/>
                      </a:pPr>
                      <a:r>
                        <a:rPr lang="en-US" sz="2800" dirty="0" smtClean="0"/>
                        <a:t>an act to show respect or admiration</a:t>
                      </a:r>
                      <a:endParaRPr lang="en-US" sz="2800" dirty="0"/>
                    </a:p>
                  </a:txBody>
                  <a:tcPr/>
                </a:tc>
              </a:tr>
              <a:tr h="519408">
                <a:tc>
                  <a:txBody>
                    <a:bodyPr/>
                    <a:lstStyle/>
                    <a:p>
                      <a:r>
                        <a:rPr lang="en-US" sz="2800" dirty="0" smtClean="0"/>
                        <a:t>relent</a:t>
                      </a:r>
                      <a:endParaRPr lang="en-US" sz="2800" dirty="0"/>
                    </a:p>
                  </a:txBody>
                  <a:tcPr/>
                </a:tc>
                <a:tc>
                  <a:txBody>
                    <a:bodyPr/>
                    <a:lstStyle/>
                    <a:p>
                      <a:pPr marL="457200" indent="-457200">
                        <a:buFont typeface="Arial" panose="020B0604020202020204" pitchFamily="34" charset="0"/>
                        <a:buChar char="•"/>
                      </a:pPr>
                      <a:r>
                        <a:rPr lang="en-US" sz="2800" dirty="0" smtClean="0"/>
                        <a:t>the most exciting point in time</a:t>
                      </a:r>
                      <a:endParaRPr lang="en-US" sz="2800" dirty="0"/>
                    </a:p>
                  </a:txBody>
                  <a:tcPr/>
                </a:tc>
              </a:tr>
              <a:tr h="519408">
                <a:tc>
                  <a:txBody>
                    <a:bodyPr/>
                    <a:lstStyle/>
                    <a:p>
                      <a:r>
                        <a:rPr lang="en-US" sz="2800" dirty="0" smtClean="0"/>
                        <a:t>momentum</a:t>
                      </a:r>
                      <a:endParaRPr lang="en-US" sz="2800" dirty="0"/>
                    </a:p>
                  </a:txBody>
                  <a:tcPr/>
                </a:tc>
                <a:tc>
                  <a:txBody>
                    <a:bodyPr/>
                    <a:lstStyle/>
                    <a:p>
                      <a:pPr marL="457200" indent="-457200">
                        <a:buFont typeface="Arial" panose="020B0604020202020204" pitchFamily="34" charset="0"/>
                        <a:buChar char="•"/>
                      </a:pPr>
                      <a:r>
                        <a:rPr lang="en-US" sz="2800" dirty="0" smtClean="0"/>
                        <a:t>to ban</a:t>
                      </a:r>
                      <a:endParaRPr lang="en-US" sz="2800" dirty="0"/>
                    </a:p>
                  </a:txBody>
                  <a:tcPr/>
                </a:tc>
              </a:tr>
            </a:tbl>
          </a:graphicData>
        </a:graphic>
      </p:graphicFrame>
      <p:sp>
        <p:nvSpPr>
          <p:cNvPr id="4" name="TextBox 3">
            <a:extLst>
              <a:ext uri="{FF2B5EF4-FFF2-40B4-BE49-F238E27FC236}">
                <a16:creationId xmlns="" xmlns:a16="http://schemas.microsoft.com/office/drawing/2014/main" id="{BE0286D0-E094-41F1-8C52-8FEBC4CBCB28}"/>
              </a:ext>
            </a:extLst>
          </p:cNvPr>
          <p:cNvSpPr txBox="1"/>
          <p:nvPr/>
        </p:nvSpPr>
        <p:spPr>
          <a:xfrm>
            <a:off x="5560915" y="276267"/>
            <a:ext cx="1710979" cy="461665"/>
          </a:xfrm>
          <a:prstGeom prst="rect">
            <a:avLst/>
          </a:prstGeom>
          <a:solidFill>
            <a:schemeClr val="accent2"/>
          </a:solidFill>
        </p:spPr>
        <p:txBody>
          <a:bodyPr wrap="square" rtlCol="0">
            <a:spAutoFit/>
          </a:bodyPr>
          <a:lstStyle/>
          <a:p>
            <a:pPr algn="ctr"/>
            <a:r>
              <a:rPr lang="en-US" sz="2400" dirty="0"/>
              <a:t>Pair </a:t>
            </a:r>
            <a:r>
              <a:rPr lang="en-US" sz="2400" dirty="0" smtClean="0"/>
              <a:t>works</a:t>
            </a:r>
            <a:endParaRPr lang="en-US" sz="2400" dirty="0"/>
          </a:p>
        </p:txBody>
      </p:sp>
      <p:pic>
        <p:nvPicPr>
          <p:cNvPr id="5" name="Picture 4" descr="Baby_Boy_Girl4.png">
            <a:extLst>
              <a:ext uri="{FF2B5EF4-FFF2-40B4-BE49-F238E27FC236}">
                <a16:creationId xmlns="" xmlns:a16="http://schemas.microsoft.com/office/drawing/2014/main" id="{05E5135C-4375-4981-B5FF-86436F4065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10795465" y="342918"/>
            <a:ext cx="993692" cy="1868578"/>
          </a:xfrm>
          <a:prstGeom prst="rect">
            <a:avLst/>
          </a:prstGeom>
        </p:spPr>
      </p:pic>
      <p:pic>
        <p:nvPicPr>
          <p:cNvPr id="6" name="Picture 5" descr="Baby_Boy_Girl4.png">
            <a:extLst>
              <a:ext uri="{FF2B5EF4-FFF2-40B4-BE49-F238E27FC236}">
                <a16:creationId xmlns="" xmlns:a16="http://schemas.microsoft.com/office/drawing/2014/main" id="{7DBBEB2B-C7F3-4880-A7F2-A92EEE34D6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9135" y="484600"/>
            <a:ext cx="941026" cy="1868578"/>
          </a:xfrm>
          <a:prstGeom prst="rect">
            <a:avLst/>
          </a:prstGeom>
        </p:spPr>
      </p:pic>
      <p:sp>
        <p:nvSpPr>
          <p:cNvPr id="7" name="Right Arrow 34">
            <a:extLst>
              <a:ext uri="{FF2B5EF4-FFF2-40B4-BE49-F238E27FC236}">
                <a16:creationId xmlns="" xmlns:a16="http://schemas.microsoft.com/office/drawing/2014/main" id="{DCB1861B-B002-4C6B-8F2F-72218B62875A}"/>
              </a:ext>
            </a:extLst>
          </p:cNvPr>
          <p:cNvSpPr/>
          <p:nvPr/>
        </p:nvSpPr>
        <p:spPr>
          <a:xfrm>
            <a:off x="379154" y="987805"/>
            <a:ext cx="1158738" cy="634324"/>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5mins</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 xmlns:a16="http://schemas.microsoft.com/office/drawing/2014/main" id="{21C4BF41-BC42-4CF3-89F6-EED5BE72B3C9}"/>
              </a:ext>
            </a:extLst>
          </p:cNvPr>
          <p:cNvGrpSpPr/>
          <p:nvPr/>
        </p:nvGrpSpPr>
        <p:grpSpPr>
          <a:xfrm>
            <a:off x="1313913" y="286406"/>
            <a:ext cx="2137050" cy="2039250"/>
            <a:chOff x="8836796" y="1019658"/>
            <a:chExt cx="2502142" cy="2375344"/>
          </a:xfrm>
        </p:grpSpPr>
        <p:sp>
          <p:nvSpPr>
            <p:cNvPr id="9" name="Oval 8">
              <a:extLst>
                <a:ext uri="{FF2B5EF4-FFF2-40B4-BE49-F238E27FC236}">
                  <a16:creationId xmlns="" xmlns:a16="http://schemas.microsoft.com/office/drawing/2014/main" id="{B038F324-342F-415A-8300-05CE3374224E}"/>
                </a:ext>
              </a:extLst>
            </p:cNvPr>
            <p:cNvSpPr/>
            <p:nvPr/>
          </p:nvSpPr>
          <p:spPr>
            <a:xfrm>
              <a:off x="8836796" y="1019658"/>
              <a:ext cx="2502142" cy="237534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0" name="4-Point Star 12">
              <a:extLst>
                <a:ext uri="{FF2B5EF4-FFF2-40B4-BE49-F238E27FC236}">
                  <a16:creationId xmlns="" xmlns:a16="http://schemas.microsoft.com/office/drawing/2014/main" id="{69670CBE-3AD9-4EE9-9C79-19FC85060253}"/>
                </a:ext>
              </a:extLst>
            </p:cNvPr>
            <p:cNvSpPr/>
            <p:nvPr/>
          </p:nvSpPr>
          <p:spPr>
            <a:xfrm>
              <a:off x="10051484" y="2208610"/>
              <a:ext cx="165498" cy="214421"/>
            </a:xfrm>
            <a:prstGeom prst="star4">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 xmlns:a16="http://schemas.microsoft.com/office/drawing/2014/main" id="{1B9C1CE3-4C61-4383-9408-CD0C1E8AC8D3}"/>
              </a:ext>
            </a:extLst>
          </p:cNvPr>
          <p:cNvGrpSpPr/>
          <p:nvPr/>
        </p:nvGrpSpPr>
        <p:grpSpPr>
          <a:xfrm>
            <a:off x="2327890" y="715322"/>
            <a:ext cx="228860" cy="1399205"/>
            <a:chOff x="3810000" y="3124200"/>
            <a:chExt cx="414996" cy="3200400"/>
          </a:xfrm>
        </p:grpSpPr>
        <p:grpSp>
          <p:nvGrpSpPr>
            <p:cNvPr id="12" name="Group 38">
              <a:extLst>
                <a:ext uri="{FF2B5EF4-FFF2-40B4-BE49-F238E27FC236}">
                  <a16:creationId xmlns="" xmlns:a16="http://schemas.microsoft.com/office/drawing/2014/main" id="{82E8ED56-2629-47CB-AB34-95B76413CAE1}"/>
                </a:ext>
              </a:extLst>
            </p:cNvPr>
            <p:cNvGrpSpPr/>
            <p:nvPr/>
          </p:nvGrpSpPr>
          <p:grpSpPr>
            <a:xfrm>
              <a:off x="3810000" y="3124200"/>
              <a:ext cx="414996" cy="3200400"/>
              <a:chOff x="3914336" y="2362200"/>
              <a:chExt cx="310660" cy="3962400"/>
            </a:xfrm>
          </p:grpSpPr>
          <p:sp>
            <p:nvSpPr>
              <p:cNvPr id="14" name="Isosceles Triangle 13">
                <a:extLst>
                  <a:ext uri="{FF2B5EF4-FFF2-40B4-BE49-F238E27FC236}">
                    <a16:creationId xmlns="" xmlns:a16="http://schemas.microsoft.com/office/drawing/2014/main" id="{DA2C0C87-4BC0-4C0B-84DD-D93318C605E5}"/>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sosceles Triangle 14">
                <a:extLst>
                  <a:ext uri="{FF2B5EF4-FFF2-40B4-BE49-F238E27FC236}">
                    <a16:creationId xmlns="" xmlns:a16="http://schemas.microsoft.com/office/drawing/2014/main" id="{2B148D96-7EB8-458E-8CFF-998978CE63B7}"/>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 name="Oval 12">
              <a:extLst>
                <a:ext uri="{FF2B5EF4-FFF2-40B4-BE49-F238E27FC236}">
                  <a16:creationId xmlns="" xmlns:a16="http://schemas.microsoft.com/office/drawing/2014/main" id="{66452126-4801-4C1B-888B-D1E51E2CB2E8}"/>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 xmlns:a16="http://schemas.microsoft.com/office/drawing/2014/main" id="{B9DCCDBE-0AAB-4360-8300-6D9912B770B2}"/>
              </a:ext>
            </a:extLst>
          </p:cNvPr>
          <p:cNvGrpSpPr/>
          <p:nvPr/>
        </p:nvGrpSpPr>
        <p:grpSpPr>
          <a:xfrm>
            <a:off x="2260550" y="589620"/>
            <a:ext cx="337541" cy="1470992"/>
            <a:chOff x="4224186" y="236408"/>
            <a:chExt cx="167510" cy="2252434"/>
          </a:xfrm>
        </p:grpSpPr>
        <p:grpSp>
          <p:nvGrpSpPr>
            <p:cNvPr id="17" name="Group 16">
              <a:extLst>
                <a:ext uri="{FF2B5EF4-FFF2-40B4-BE49-F238E27FC236}">
                  <a16:creationId xmlns="" xmlns:a16="http://schemas.microsoft.com/office/drawing/2014/main" id="{8B01D4F5-07F8-493D-95C5-88B171C475B4}"/>
                </a:ext>
              </a:extLst>
            </p:cNvPr>
            <p:cNvGrpSpPr/>
            <p:nvPr/>
          </p:nvGrpSpPr>
          <p:grpSpPr>
            <a:xfrm rot="10800000">
              <a:off x="4267200" y="236408"/>
              <a:ext cx="86528" cy="2252434"/>
              <a:chOff x="6117158" y="554330"/>
              <a:chExt cx="325626" cy="2411665"/>
            </a:xfrm>
          </p:grpSpPr>
          <p:sp>
            <p:nvSpPr>
              <p:cNvPr id="19" name="Isosceles Triangle 18">
                <a:extLst>
                  <a:ext uri="{FF2B5EF4-FFF2-40B4-BE49-F238E27FC236}">
                    <a16:creationId xmlns="" xmlns:a16="http://schemas.microsoft.com/office/drawing/2014/main" id="{4964C64F-074F-4F5E-AEF7-82C88D62E81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 xmlns:a16="http://schemas.microsoft.com/office/drawing/2014/main" id="{A4DE5E98-A993-4BF1-A148-47D4FA9AA161}"/>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 xmlns:a16="http://schemas.microsoft.com/office/drawing/2014/main" id="{E3B3BFCC-9546-43F1-9A3C-2CAC5C9B6984}"/>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 xmlns:a16="http://schemas.microsoft.com/office/drawing/2014/main" id="{AA092C76-3239-4CEC-8031-5F7FCBE5B850}"/>
              </a:ext>
            </a:extLst>
          </p:cNvPr>
          <p:cNvSpPr/>
          <p:nvPr/>
        </p:nvSpPr>
        <p:spPr>
          <a:xfrm>
            <a:off x="1380175" y="327044"/>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 xmlns:a16="http://schemas.microsoft.com/office/drawing/2014/main" id="{C6C21FEC-F106-431E-A15B-D9C6F4464279}"/>
              </a:ext>
            </a:extLst>
          </p:cNvPr>
          <p:cNvGrpSpPr/>
          <p:nvPr/>
        </p:nvGrpSpPr>
        <p:grpSpPr>
          <a:xfrm>
            <a:off x="1287409" y="271758"/>
            <a:ext cx="2144542" cy="2141684"/>
            <a:chOff x="2576739" y="3078455"/>
            <a:chExt cx="2647036" cy="2560520"/>
          </a:xfrm>
        </p:grpSpPr>
        <p:sp>
          <p:nvSpPr>
            <p:cNvPr id="23" name="TextBox 22">
              <a:extLst>
                <a:ext uri="{FF2B5EF4-FFF2-40B4-BE49-F238E27FC236}">
                  <a16:creationId xmlns="" xmlns:a16="http://schemas.microsoft.com/office/drawing/2014/main" id="{7550C80A-754F-4299-8129-76DBC1AEFEA9}"/>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4" name="TextBox 23">
              <a:extLst>
                <a:ext uri="{FF2B5EF4-FFF2-40B4-BE49-F238E27FC236}">
                  <a16:creationId xmlns="" xmlns:a16="http://schemas.microsoft.com/office/drawing/2014/main" id="{394223EA-D619-4645-AFE7-7F083D74DF80}"/>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5" name="TextBox 24">
              <a:extLst>
                <a:ext uri="{FF2B5EF4-FFF2-40B4-BE49-F238E27FC236}">
                  <a16:creationId xmlns="" xmlns:a16="http://schemas.microsoft.com/office/drawing/2014/main" id="{BC2A10E7-4168-41DA-97C5-DD1FC0736BF7}"/>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6" name="TextBox 25">
              <a:extLst>
                <a:ext uri="{FF2B5EF4-FFF2-40B4-BE49-F238E27FC236}">
                  <a16:creationId xmlns="" xmlns:a16="http://schemas.microsoft.com/office/drawing/2014/main" id="{86C295EB-C61D-426C-B40A-0A3AD9A36E75}"/>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7" name="TextBox 26">
              <a:extLst>
                <a:ext uri="{FF2B5EF4-FFF2-40B4-BE49-F238E27FC236}">
                  <a16:creationId xmlns="" xmlns:a16="http://schemas.microsoft.com/office/drawing/2014/main" id="{01D11C47-BB0C-4EB0-8B98-09C03A73BB43}"/>
                </a:ext>
              </a:extLst>
            </p:cNvPr>
            <p:cNvSpPr txBox="1"/>
            <p:nvPr/>
          </p:nvSpPr>
          <p:spPr>
            <a:xfrm>
              <a:off x="3180749" y="4831335"/>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8" name="TextBox 27">
              <a:extLst>
                <a:ext uri="{FF2B5EF4-FFF2-40B4-BE49-F238E27FC236}">
                  <a16:creationId xmlns="" xmlns:a16="http://schemas.microsoft.com/office/drawing/2014/main" id="{ED28A816-FBE7-4DAD-A35D-8AEAC9743F1F}"/>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9" name="TextBox 28">
              <a:extLst>
                <a:ext uri="{FF2B5EF4-FFF2-40B4-BE49-F238E27FC236}">
                  <a16:creationId xmlns="" xmlns:a16="http://schemas.microsoft.com/office/drawing/2014/main" id="{DFEEEDD2-5E1B-489B-B8A6-2E4DEB094FF5}"/>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0" name="TextBox 29">
              <a:extLst>
                <a:ext uri="{FF2B5EF4-FFF2-40B4-BE49-F238E27FC236}">
                  <a16:creationId xmlns="" xmlns:a16="http://schemas.microsoft.com/office/drawing/2014/main" id="{C82D3812-68C9-4B7F-B501-5CBB55393C17}"/>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1" name="TextBox 30">
              <a:extLst>
                <a:ext uri="{FF2B5EF4-FFF2-40B4-BE49-F238E27FC236}">
                  <a16:creationId xmlns="" xmlns:a16="http://schemas.microsoft.com/office/drawing/2014/main" id="{127794EA-4C51-4FD1-9EDE-9C5411E6344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2" name="TextBox 31">
              <a:extLst>
                <a:ext uri="{FF2B5EF4-FFF2-40B4-BE49-F238E27FC236}">
                  <a16:creationId xmlns="" xmlns:a16="http://schemas.microsoft.com/office/drawing/2014/main" id="{0182E8FF-3961-49A8-8220-C3E5F0D01BE5}"/>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3" name="TextBox 32">
              <a:extLst>
                <a:ext uri="{FF2B5EF4-FFF2-40B4-BE49-F238E27FC236}">
                  <a16:creationId xmlns="" xmlns:a16="http://schemas.microsoft.com/office/drawing/2014/main" id="{B426A3C1-B88F-4790-9D93-7F7F70832C8C}"/>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4" name="TextBox 33">
              <a:extLst>
                <a:ext uri="{FF2B5EF4-FFF2-40B4-BE49-F238E27FC236}">
                  <a16:creationId xmlns="" xmlns:a16="http://schemas.microsoft.com/office/drawing/2014/main" id="{309AC9A2-5090-4116-9D52-526B4B714E78}"/>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Tree>
    <p:extLst>
      <p:ext uri="{BB962C8B-B14F-4D97-AF65-F5344CB8AC3E}">
        <p14:creationId xmlns:p14="http://schemas.microsoft.com/office/powerpoint/2010/main" val="39443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63" presetClass="path" presetSubtype="0" accel="50000" decel="50000" fill="hold" nodeType="afterEffect">
                                  <p:stCondLst>
                                    <p:cond delay="0"/>
                                  </p:stCondLst>
                                  <p:childTnLst>
                                    <p:animMotion origin="layout" path="M -1.875E-6 -1.11111E-6 L -0.51575 0.00857 " pathEditMode="relative" rAng="0" ptsTypes="AA">
                                      <p:cBhvr>
                                        <p:cTn id="15" dur="250" fill="hold"/>
                                        <p:tgtEl>
                                          <p:spTgt spid="5"/>
                                        </p:tgtEl>
                                        <p:attrNameLst>
                                          <p:attrName>ppt_x</p:attrName>
                                          <p:attrName>ppt_y</p:attrName>
                                        </p:attrNameLst>
                                      </p:cBhvr>
                                      <p:rCtr x="-25794" y="417"/>
                                    </p:animMotion>
                                  </p:childTnLst>
                                </p:cTn>
                              </p:par>
                              <p:par>
                                <p:cTn id="16" presetID="35" presetClass="path" presetSubtype="0" accel="50000" decel="50000" fill="hold" nodeType="withEffect">
                                  <p:stCondLst>
                                    <p:cond delay="0"/>
                                  </p:stCondLst>
                                  <p:childTnLst>
                                    <p:animMotion origin="layout" path="M 4.79167E-6 -2.96296E-6 L 0.14218 -0.00162 " pathEditMode="relative" rAng="0" ptsTypes="AA">
                                      <p:cBhvr>
                                        <p:cTn id="17" dur="250" fill="hold"/>
                                        <p:tgtEl>
                                          <p:spTgt spid="6"/>
                                        </p:tgtEl>
                                        <p:attrNameLst>
                                          <p:attrName>ppt_x</p:attrName>
                                          <p:attrName>ppt_y</p:attrName>
                                        </p:attrNameLst>
                                      </p:cBhvr>
                                      <p:rCtr x="7109" y="-93"/>
                                    </p:animMotion>
                                  </p:childTnLst>
                                </p:cTn>
                              </p:par>
                            </p:childTnLst>
                          </p:cTn>
                        </p:par>
                        <p:par>
                          <p:cTn id="18" fill="hold">
                            <p:stCondLst>
                              <p:cond delay="500"/>
                            </p:stCondLst>
                            <p:childTnLst>
                              <p:par>
                                <p:cTn id="19" presetID="63" presetClass="path" presetSubtype="0" accel="50000" decel="50000" fill="hold" nodeType="afterEffect">
                                  <p:stCondLst>
                                    <p:cond delay="0"/>
                                  </p:stCondLst>
                                  <p:childTnLst>
                                    <p:animMotion origin="layout" path="M 0.31966 -0.01759 L 0.74348 -0.02083 " pathEditMode="relative" rAng="0" ptsTypes="AA">
                                      <p:cBhvr>
                                        <p:cTn id="20" dur="1000" fill="hold"/>
                                        <p:tgtEl>
                                          <p:spTgt spid="6"/>
                                        </p:tgtEl>
                                        <p:attrNameLst>
                                          <p:attrName>ppt_x</p:attrName>
                                          <p:attrName>ppt_y</p:attrName>
                                        </p:attrNameLst>
                                      </p:cBhvr>
                                      <p:rCtr x="21185" y="-162"/>
                                    </p:animMotion>
                                  </p:childTnLst>
                                </p:cTn>
                              </p:par>
                              <p:par>
                                <p:cTn id="21" presetID="63" presetClass="path" presetSubtype="0" accel="50000" decel="50000" fill="hold" nodeType="withEffect">
                                  <p:stCondLst>
                                    <p:cond delay="0"/>
                                  </p:stCondLst>
                                  <p:childTnLst>
                                    <p:animMotion origin="layout" path="M -0.40325 0.01019 L -1.875E-6 -1.11111E-6 " pathEditMode="relative" rAng="0" ptsTypes="AA">
                                      <p:cBhvr>
                                        <p:cTn id="22" dur="1000" fill="hold"/>
                                        <p:tgtEl>
                                          <p:spTgt spid="5"/>
                                        </p:tgtEl>
                                        <p:attrNameLst>
                                          <p:attrName>ppt_x</p:attrName>
                                          <p:attrName>ppt_y</p:attrName>
                                        </p:attrNameLst>
                                      </p:cBhvr>
                                      <p:rCtr x="20156" y="-509"/>
                                    </p:animMotion>
                                  </p:childTnLst>
                                </p:cTn>
                              </p:par>
                              <p:par>
                                <p:cTn id="23" presetID="23" presetClass="entr" presetSubtype="16" fill="hold" grpId="0"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p:cTn id="25" dur="250" fill="hold"/>
                                        <p:tgtEl>
                                          <p:spTgt spid="4"/>
                                        </p:tgtEl>
                                        <p:attrNameLst>
                                          <p:attrName>ppt_w</p:attrName>
                                        </p:attrNameLst>
                                      </p:cBhvr>
                                      <p:tavLst>
                                        <p:tav tm="0">
                                          <p:val>
                                            <p:fltVal val="0"/>
                                          </p:val>
                                        </p:tav>
                                        <p:tav tm="100000">
                                          <p:val>
                                            <p:strVal val="#ppt_w"/>
                                          </p:val>
                                        </p:tav>
                                      </p:tavLst>
                                    </p:anim>
                                    <p:anim calcmode="lin" valueType="num">
                                      <p:cBhvr>
                                        <p:cTn id="26" dur="25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 presetClass="entr" presetSubtype="8" decel="68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anim calcmode="lin" valueType="num">
                                      <p:cBhvr>
                                        <p:cTn id="50" dur="500" fill="hold"/>
                                        <p:tgtEl>
                                          <p:spTgt spid="21"/>
                                        </p:tgtEl>
                                        <p:attrNameLst>
                                          <p:attrName>ppt_x</p:attrName>
                                        </p:attrNameLst>
                                      </p:cBhvr>
                                      <p:tavLst>
                                        <p:tav tm="0">
                                          <p:val>
                                            <p:strVal val="#ppt_x"/>
                                          </p:val>
                                        </p:tav>
                                        <p:tav tm="100000">
                                          <p:val>
                                            <p:strVal val="#ppt_x"/>
                                          </p:val>
                                        </p:tav>
                                      </p:tavLst>
                                    </p:anim>
                                    <p:anim calcmode="lin" valueType="num">
                                      <p:cBhvr>
                                        <p:cTn id="51" dur="5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ppt_x</p:attrName>
                                        </p:attrNameLst>
                                      </p:cBhvr>
                                      <p:tavLst>
                                        <p:tav tm="0">
                                          <p:val>
                                            <p:strVal val="#ppt_x"/>
                                          </p:val>
                                        </p:tav>
                                        <p:tav tm="100000">
                                          <p:val>
                                            <p:strVal val="#ppt_x"/>
                                          </p:val>
                                        </p:tav>
                                      </p:tavLst>
                                    </p:anim>
                                    <p:anim calcmode="lin" valueType="num">
                                      <p:cBhvr>
                                        <p:cTn id="56" dur="500" fill="hold"/>
                                        <p:tgtEl>
                                          <p:spTgt spid="22"/>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8" presetClass="emph" presetSubtype="0" repeatCount="3000" fill="hold" nodeType="afterEffect">
                                  <p:stCondLst>
                                    <p:cond delay="0"/>
                                  </p:stCondLst>
                                  <p:childTnLst>
                                    <p:animRot by="21600000">
                                      <p:cBhvr>
                                        <p:cTn id="59" dur="60000" fill="hold"/>
                                        <p:tgtEl>
                                          <p:spTgt spid="16"/>
                                        </p:tgtEl>
                                        <p:attrNameLst>
                                          <p:attrName>r</p:attrName>
                                        </p:attrNameLst>
                                      </p:cBhvr>
                                    </p:animRot>
                                  </p:childTnLst>
                                </p:cTn>
                              </p:par>
                              <p:par>
                                <p:cTn id="60" presetID="8" presetClass="emph" presetSubtype="0" fill="hold" nodeType="withEffect">
                                  <p:stCondLst>
                                    <p:cond delay="0"/>
                                  </p:stCondLst>
                                  <p:childTnLst>
                                    <p:animRot by="5400000">
                                      <p:cBhvr>
                                        <p:cTn id="61" dur="180000" fill="hold"/>
                                        <p:tgtEl>
                                          <p:spTgt spid="11"/>
                                        </p:tgtEl>
                                        <p:attrNameLst>
                                          <p:attrName>r</p:attrName>
                                        </p:attrNameLst>
                                      </p:cBhvr>
                                    </p:animRot>
                                  </p:childTnLst>
                                </p:cTn>
                              </p:par>
                              <p:par>
                                <p:cTn id="62" presetID="6" presetClass="entr" presetSubtype="32"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circle(out)">
                                      <p:cBhvr>
                                        <p:cTn id="6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7158" y="641445"/>
            <a:ext cx="3725839" cy="523220"/>
          </a:xfrm>
          <a:prstGeom prst="rect">
            <a:avLst/>
          </a:prstGeom>
          <a:noFill/>
        </p:spPr>
        <p:txBody>
          <a:bodyPr wrap="square" rtlCol="0">
            <a:prstTxWarp prst="textPlain">
              <a:avLst/>
            </a:prstTxWarp>
            <a:spAutoFit/>
          </a:bodyPr>
          <a:lstStyle/>
          <a:p>
            <a:r>
              <a:rPr lang="en-US" sz="2800" dirty="0" smtClean="0">
                <a:solidFill>
                  <a:srgbClr val="00B0F0"/>
                </a:solidFill>
              </a:rPr>
              <a:t>Check your answers</a:t>
            </a:r>
            <a:endParaRPr lang="en-US" sz="2800" dirty="0">
              <a:solidFill>
                <a:srgbClr val="00B0F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68311125"/>
              </p:ext>
            </p:extLst>
          </p:nvPr>
        </p:nvGraphicFramePr>
        <p:xfrm>
          <a:off x="1651381" y="1670809"/>
          <a:ext cx="9103056" cy="4155264"/>
        </p:xfrm>
        <a:graphic>
          <a:graphicData uri="http://schemas.openxmlformats.org/drawingml/2006/table">
            <a:tbl>
              <a:tblPr firstRow="1" bandRow="1">
                <a:tableStyleId>{5C22544A-7EE6-4342-B048-85BDC9FD1C3A}</a:tableStyleId>
              </a:tblPr>
              <a:tblGrid>
                <a:gridCol w="1978924"/>
                <a:gridCol w="7124132"/>
              </a:tblGrid>
              <a:tr h="519408">
                <a:tc>
                  <a:txBody>
                    <a:bodyPr/>
                    <a:lstStyle/>
                    <a:p>
                      <a:r>
                        <a:rPr lang="en-US" sz="2800" dirty="0" smtClean="0"/>
                        <a:t>Words</a:t>
                      </a:r>
                      <a:endParaRPr lang="en-US" sz="2800" dirty="0"/>
                    </a:p>
                  </a:txBody>
                  <a:tcPr/>
                </a:tc>
                <a:tc>
                  <a:txBody>
                    <a:bodyPr/>
                    <a:lstStyle/>
                    <a:p>
                      <a:pPr algn="ctr"/>
                      <a:r>
                        <a:rPr lang="en-US" sz="2800" dirty="0" smtClean="0"/>
                        <a:t>Meanings </a:t>
                      </a:r>
                      <a:endParaRPr lang="en-US" sz="2800" dirty="0"/>
                    </a:p>
                  </a:txBody>
                  <a:tcPr/>
                </a:tc>
              </a:tr>
              <a:tr h="519408">
                <a:tc>
                  <a:txBody>
                    <a:bodyPr/>
                    <a:lstStyle/>
                    <a:p>
                      <a:r>
                        <a:rPr lang="en-US" sz="2800" dirty="0" smtClean="0"/>
                        <a:t>tribute</a:t>
                      </a:r>
                      <a:endParaRPr lang="en-US" sz="2800" dirty="0"/>
                    </a:p>
                  </a:txBody>
                  <a:tcPr/>
                </a:tc>
                <a:tc>
                  <a:txBody>
                    <a:bodyPr/>
                    <a:lstStyle/>
                    <a:p>
                      <a:pPr marL="0" indent="0">
                        <a:buFont typeface="Arial" panose="020B0604020202020204" pitchFamily="34" charset="0"/>
                        <a:buNone/>
                      </a:pPr>
                      <a:r>
                        <a:rPr lang="en-US" sz="2800" dirty="0" smtClean="0"/>
                        <a:t>---</a:t>
                      </a:r>
                      <a:r>
                        <a:rPr lang="en-US" sz="2800" baseline="0" dirty="0" smtClean="0"/>
                        <a:t> </a:t>
                      </a:r>
                      <a:r>
                        <a:rPr lang="en-US" sz="2800" dirty="0" smtClean="0"/>
                        <a:t>an act to show respect or admiration</a:t>
                      </a:r>
                      <a:endParaRPr lang="en-US" sz="2800" dirty="0"/>
                    </a:p>
                  </a:txBody>
                  <a:tcPr/>
                </a:tc>
              </a:tr>
              <a:tr h="519408">
                <a:tc>
                  <a:txBody>
                    <a:bodyPr/>
                    <a:lstStyle/>
                    <a:p>
                      <a:r>
                        <a:rPr lang="en-US" sz="2800" dirty="0" smtClean="0"/>
                        <a:t>climax</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t>--- the most exciting point in time</a:t>
                      </a:r>
                    </a:p>
                  </a:txBody>
                  <a:tcPr/>
                </a:tc>
              </a:tr>
              <a:tr h="519408">
                <a:tc>
                  <a:txBody>
                    <a:bodyPr/>
                    <a:lstStyle/>
                    <a:p>
                      <a:r>
                        <a:rPr lang="en-US" sz="2800" dirty="0" smtClean="0"/>
                        <a:t>outlaw</a:t>
                      </a:r>
                      <a:endParaRPr lang="en-US" sz="2800" dirty="0"/>
                    </a:p>
                  </a:txBody>
                  <a:tcPr/>
                </a:tc>
                <a:tc>
                  <a:txBody>
                    <a:bodyPr/>
                    <a:lstStyle/>
                    <a:p>
                      <a:pPr marL="0" indent="0">
                        <a:buFont typeface="Arial" panose="020B0604020202020204" pitchFamily="34" charset="0"/>
                        <a:buNone/>
                      </a:pPr>
                      <a:r>
                        <a:rPr lang="en-US" sz="2800" dirty="0" smtClean="0"/>
                        <a:t>---</a:t>
                      </a:r>
                      <a:r>
                        <a:rPr lang="en-US" sz="2800" baseline="0" dirty="0" smtClean="0"/>
                        <a:t> to ban</a:t>
                      </a:r>
                      <a:endParaRPr lang="en-US" sz="2800" dirty="0"/>
                    </a:p>
                  </a:txBody>
                  <a:tcPr/>
                </a:tc>
              </a:tr>
              <a:tr h="519408">
                <a:tc>
                  <a:txBody>
                    <a:bodyPr/>
                    <a:lstStyle/>
                    <a:p>
                      <a:r>
                        <a:rPr lang="en-US" sz="2800" dirty="0" smtClean="0"/>
                        <a:t>defy</a:t>
                      </a:r>
                      <a:endParaRPr lang="en-US" sz="2800" dirty="0"/>
                    </a:p>
                  </a:txBody>
                  <a:tcPr/>
                </a:tc>
                <a:tc>
                  <a:txBody>
                    <a:bodyPr/>
                    <a:lstStyle/>
                    <a:p>
                      <a:pPr marL="0" indent="0">
                        <a:buFont typeface="Arial" panose="020B0604020202020204" pitchFamily="34" charset="0"/>
                        <a:buNone/>
                      </a:pPr>
                      <a:r>
                        <a:rPr lang="en-US" sz="2800" dirty="0" smtClean="0"/>
                        <a:t>--- to refuse to obey</a:t>
                      </a:r>
                      <a:endParaRPr lang="en-US" sz="2800" dirty="0"/>
                    </a:p>
                  </a:txBody>
                  <a:tcPr/>
                </a:tc>
              </a:tr>
              <a:tr h="519408">
                <a:tc>
                  <a:txBody>
                    <a:bodyPr/>
                    <a:lstStyle/>
                    <a:p>
                      <a:r>
                        <a:rPr lang="en-US" sz="2800" dirty="0" smtClean="0"/>
                        <a:t>provoke</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smtClean="0"/>
                        <a:t>--- to cause or to stimulate</a:t>
                      </a:r>
                    </a:p>
                  </a:txBody>
                  <a:tcPr/>
                </a:tc>
              </a:tr>
              <a:tr h="519408">
                <a:tc>
                  <a:txBody>
                    <a:bodyPr/>
                    <a:lstStyle/>
                    <a:p>
                      <a:r>
                        <a:rPr lang="en-US" sz="2800" dirty="0" smtClean="0"/>
                        <a:t>relent</a:t>
                      </a:r>
                      <a:endParaRPr lang="en-US" sz="2800" dirty="0"/>
                    </a:p>
                  </a:txBody>
                  <a:tcPr/>
                </a:tc>
                <a:tc>
                  <a:txBody>
                    <a:bodyPr/>
                    <a:lstStyle/>
                    <a:p>
                      <a:pPr marL="0" indent="0">
                        <a:buFont typeface="Arial" panose="020B0604020202020204" pitchFamily="34" charset="0"/>
                        <a:buNone/>
                      </a:pPr>
                      <a:r>
                        <a:rPr lang="en-US" sz="2800" dirty="0" smtClean="0"/>
                        <a:t>--- to give in</a:t>
                      </a:r>
                      <a:endParaRPr lang="en-US" sz="2800" dirty="0"/>
                    </a:p>
                  </a:txBody>
                  <a:tcPr/>
                </a:tc>
              </a:tr>
              <a:tr h="519408">
                <a:tc>
                  <a:txBody>
                    <a:bodyPr/>
                    <a:lstStyle/>
                    <a:p>
                      <a:r>
                        <a:rPr lang="en-US" sz="2800" dirty="0" smtClean="0"/>
                        <a:t>momentum</a:t>
                      </a:r>
                      <a:endParaRPr lang="en-US" sz="2800" dirty="0"/>
                    </a:p>
                  </a:txBody>
                  <a:tcPr/>
                </a:tc>
                <a:tc>
                  <a:txBody>
                    <a:bodyPr/>
                    <a:lstStyle/>
                    <a:p>
                      <a:pPr marL="0" indent="0">
                        <a:buFont typeface="Arial" panose="020B0604020202020204" pitchFamily="34" charset="0"/>
                        <a:buNone/>
                      </a:pPr>
                      <a:r>
                        <a:rPr lang="en-US" sz="2800" dirty="0" smtClean="0"/>
                        <a:t>---</a:t>
                      </a:r>
                      <a:r>
                        <a:rPr lang="en-US" sz="2800" baseline="0" dirty="0" smtClean="0"/>
                        <a:t> </a:t>
                      </a:r>
                      <a:r>
                        <a:rPr lang="en-US" sz="2800" dirty="0" smtClean="0"/>
                        <a:t>the ability to keep increasing or developing </a:t>
                      </a:r>
                      <a:endParaRPr lang="en-US" sz="2800" dirty="0"/>
                    </a:p>
                  </a:txBody>
                  <a:tcPr/>
                </a:tc>
              </a:tr>
            </a:tbl>
          </a:graphicData>
        </a:graphic>
      </p:graphicFrame>
      <p:sp>
        <p:nvSpPr>
          <p:cNvPr id="4" name="TextBox 3"/>
          <p:cNvSpPr txBox="1"/>
          <p:nvPr/>
        </p:nvSpPr>
        <p:spPr>
          <a:xfrm>
            <a:off x="354841" y="1542196"/>
            <a:ext cx="1173708" cy="707886"/>
          </a:xfrm>
          <a:prstGeom prst="rect">
            <a:avLst/>
          </a:prstGeom>
          <a:noFill/>
        </p:spPr>
        <p:txBody>
          <a:bodyPr wrap="square" rtlCol="0">
            <a:spAutoFit/>
          </a:bodyPr>
          <a:lstStyle/>
          <a:p>
            <a:r>
              <a:rPr lang="en-US" sz="4000" dirty="0" err="1" smtClean="0"/>
              <a:t>Ans</a:t>
            </a:r>
            <a:r>
              <a:rPr lang="en-US" sz="4000" dirty="0" smtClean="0"/>
              <a:t>:</a:t>
            </a:r>
            <a:endParaRPr lang="en-US" sz="4000" dirty="0"/>
          </a:p>
        </p:txBody>
      </p:sp>
    </p:spTree>
    <p:extLst>
      <p:ext uri="{BB962C8B-B14F-4D97-AF65-F5344CB8AC3E}">
        <p14:creationId xmlns:p14="http://schemas.microsoft.com/office/powerpoint/2010/main" val="40098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3616657"/>
            <a:ext cx="11573302" cy="2901798"/>
          </a:xfrm>
          <a:prstGeom prst="rect">
            <a:avLst/>
          </a:prstGeom>
        </p:spPr>
        <p:txBody>
          <a:bodyPr wrap="square">
            <a:prstTxWarp prst="textPlain">
              <a:avLst/>
            </a:prstTxWarp>
            <a:spAutoFit/>
          </a:bodyPr>
          <a:lstStyle/>
          <a:p>
            <a:pPr algn="just"/>
            <a:r>
              <a:rPr lang="en-US" sz="2400" dirty="0" smtClean="0">
                <a:effectLst>
                  <a:outerShdw blurRad="50800" dist="38100" dir="8100000" algn="tr" rotWithShape="0">
                    <a:prstClr val="black">
                      <a:alpha val="40000"/>
                    </a:prstClr>
                  </a:outerShdw>
                </a:effectLst>
              </a:rPr>
              <a:t>When </a:t>
            </a:r>
            <a:r>
              <a:rPr lang="en-US" sz="2400" dirty="0">
                <a:effectLst>
                  <a:outerShdw blurRad="50800" dist="38100" dir="8100000" algn="tr" rotWithShape="0">
                    <a:prstClr val="black">
                      <a:alpha val="40000"/>
                    </a:prstClr>
                  </a:outerShdw>
                </a:effectLst>
              </a:rPr>
              <a:t>Urdu was declared as the only state language of Pakistan, there raised a </a:t>
            </a:r>
            <a:r>
              <a:rPr lang="en-US" sz="2400" dirty="0" smtClean="0">
                <a:effectLst>
                  <a:outerShdw blurRad="50800" dist="38100" dir="8100000" algn="tr" rotWithShape="0">
                    <a:prstClr val="black">
                      <a:alpha val="40000"/>
                    </a:prstClr>
                  </a:outerShdw>
                </a:effectLst>
              </a:rPr>
              <a:t>storm </a:t>
            </a:r>
            <a:r>
              <a:rPr lang="en-US" sz="2400" dirty="0">
                <a:effectLst>
                  <a:outerShdw blurRad="50800" dist="38100" dir="8100000" algn="tr" rotWithShape="0">
                    <a:prstClr val="black">
                      <a:alpha val="40000"/>
                    </a:prstClr>
                  </a:outerShdw>
                </a:effectLst>
              </a:rPr>
              <a:t>of protest in East Pakistan. It continued non-stop</a:t>
            </a:r>
            <a:r>
              <a:rPr lang="en-US" sz="2400" dirty="0" smtClean="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on this day, by protesting the one-sided decision of the </a:t>
            </a:r>
            <a:r>
              <a:rPr lang="en-US" sz="2400" dirty="0" smtClean="0">
                <a:effectLst>
                  <a:outerShdw blurRad="50800" dist="38100" dir="8100000" algn="tr" rotWithShape="0">
                    <a:prstClr val="black">
                      <a:alpha val="40000"/>
                    </a:prstClr>
                  </a:outerShdw>
                </a:effectLst>
              </a:rPr>
              <a:t>then </a:t>
            </a:r>
            <a:r>
              <a:rPr lang="en-US" sz="2400" dirty="0">
                <a:effectLst>
                  <a:outerShdw blurRad="50800" dist="38100" dir="8100000" algn="tr" rotWithShape="0">
                    <a:prstClr val="black">
                      <a:alpha val="40000"/>
                    </a:prstClr>
                  </a:outerShdw>
                </a:effectLst>
              </a:rPr>
              <a:t>Government of Pakistan and by achieving Bangla as state </a:t>
            </a:r>
            <a:r>
              <a:rPr lang="en-US" sz="2400" dirty="0" smtClean="0">
                <a:effectLst>
                  <a:outerShdw blurRad="50800" dist="38100" dir="8100000" algn="tr" rotWithShape="0">
                    <a:prstClr val="black">
                      <a:alpha val="40000"/>
                    </a:prstClr>
                  </a:outerShdw>
                </a:effectLst>
              </a:rPr>
              <a:t>language scarifying </a:t>
            </a:r>
            <a:r>
              <a:rPr lang="en-US" sz="2400" dirty="0">
                <a:effectLst>
                  <a:outerShdw blurRad="50800" dist="38100" dir="8100000" algn="tr" rotWithShape="0">
                    <a:prstClr val="black">
                      <a:alpha val="40000"/>
                    </a:prstClr>
                  </a:outerShdw>
                </a:effectLst>
              </a:rPr>
              <a:t>life, the people of East Pakistan learned how to struggle against illegal </a:t>
            </a:r>
            <a:r>
              <a:rPr lang="en-US" sz="2400" dirty="0" smtClean="0">
                <a:effectLst>
                  <a:outerShdw blurRad="50800" dist="38100" dir="8100000" algn="tr" rotWithShape="0">
                    <a:prstClr val="black">
                      <a:alpha val="40000"/>
                    </a:prstClr>
                  </a:outerShdw>
                </a:effectLst>
              </a:rPr>
              <a:t>decision </a:t>
            </a:r>
            <a:r>
              <a:rPr lang="en-US" sz="2400" dirty="0">
                <a:effectLst>
                  <a:outerShdw blurRad="50800" dist="38100" dir="8100000" algn="tr" rotWithShape="0">
                    <a:prstClr val="black">
                      <a:alpha val="40000"/>
                    </a:prstClr>
                  </a:outerShdw>
                </a:effectLst>
              </a:rPr>
              <a:t>and oppression and also understood that they had to fight for their rights. </a:t>
            </a:r>
            <a:r>
              <a:rPr lang="en-US" sz="2400" dirty="0" smtClean="0">
                <a:effectLst>
                  <a:outerShdw blurRad="50800" dist="38100" dir="8100000" algn="tr" rotWithShape="0">
                    <a:prstClr val="black">
                      <a:alpha val="40000"/>
                    </a:prstClr>
                  </a:outerShdw>
                </a:effectLst>
              </a:rPr>
              <a:t>And </a:t>
            </a:r>
            <a:r>
              <a:rPr lang="en-US" sz="2400" dirty="0">
                <a:effectLst>
                  <a:outerShdw blurRad="50800" dist="38100" dir="8100000" algn="tr" rotWithShape="0">
                    <a:prstClr val="black">
                      <a:alpha val="40000"/>
                    </a:prstClr>
                  </a:outerShdw>
                </a:effectLst>
              </a:rPr>
              <a:t>the people of East Pakistan dared to dream of being free from West Pakistan. We observe 21 February as International Mother Language Day to pay tribute to  the language martyrs of 1952.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612" y="238831"/>
            <a:ext cx="5126339" cy="293426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5" y="153663"/>
            <a:ext cx="4758875" cy="2934268"/>
          </a:xfrm>
          <a:prstGeom prst="rect">
            <a:avLst/>
          </a:prstGeom>
          <a:ln>
            <a:noFill/>
          </a:ln>
          <a:effectLst>
            <a:softEdge rad="112500"/>
          </a:effectLst>
        </p:spPr>
      </p:pic>
      <p:sp>
        <p:nvSpPr>
          <p:cNvPr id="6" name="TextBox 5"/>
          <p:cNvSpPr txBox="1"/>
          <p:nvPr/>
        </p:nvSpPr>
        <p:spPr>
          <a:xfrm>
            <a:off x="7141252" y="3153807"/>
            <a:ext cx="4531057" cy="461665"/>
          </a:xfrm>
          <a:prstGeom prst="rect">
            <a:avLst/>
          </a:prstGeom>
          <a:noFill/>
        </p:spPr>
        <p:txBody>
          <a:bodyPr wrap="square" rtlCol="0">
            <a:spAutoFit/>
          </a:bodyPr>
          <a:lstStyle/>
          <a:p>
            <a:pPr algn="ctr"/>
            <a:r>
              <a:rPr lang="en-US" sz="2400" dirty="0" smtClean="0"/>
              <a:t>Observing  21</a:t>
            </a:r>
            <a:r>
              <a:rPr lang="en-US" sz="2400" baseline="30000" dirty="0" smtClean="0"/>
              <a:t>st</a:t>
            </a:r>
            <a:r>
              <a:rPr lang="en-US" sz="2400" dirty="0" smtClean="0"/>
              <a:t> February </a:t>
            </a:r>
            <a:endParaRPr lang="en-US" sz="2400" dirty="0"/>
          </a:p>
        </p:txBody>
      </p:sp>
      <p:sp>
        <p:nvSpPr>
          <p:cNvPr id="7" name="TextBox 6"/>
          <p:cNvSpPr txBox="1"/>
          <p:nvPr/>
        </p:nvSpPr>
        <p:spPr>
          <a:xfrm>
            <a:off x="111758" y="3069824"/>
            <a:ext cx="6150412" cy="461665"/>
          </a:xfrm>
          <a:prstGeom prst="rect">
            <a:avLst/>
          </a:prstGeom>
          <a:noFill/>
        </p:spPr>
        <p:txBody>
          <a:bodyPr wrap="square" rtlCol="0">
            <a:spAutoFit/>
          </a:bodyPr>
          <a:lstStyle/>
          <a:p>
            <a:pPr algn="ctr"/>
            <a:r>
              <a:rPr lang="en-US" sz="2400" dirty="0" smtClean="0"/>
              <a:t>Declaring Urdu as a state language of Pakistan.</a:t>
            </a:r>
            <a:endParaRPr lang="en-US" sz="2400" dirty="0"/>
          </a:p>
        </p:txBody>
      </p:sp>
      <p:sp>
        <p:nvSpPr>
          <p:cNvPr id="8" name="TextBox 7"/>
          <p:cNvSpPr txBox="1"/>
          <p:nvPr/>
        </p:nvSpPr>
        <p:spPr>
          <a:xfrm>
            <a:off x="5265375" y="655096"/>
            <a:ext cx="1464504" cy="1290887"/>
          </a:xfrm>
          <a:prstGeom prst="rect">
            <a:avLst/>
          </a:prstGeom>
          <a:noFill/>
        </p:spPr>
        <p:txBody>
          <a:bodyPr wrap="square" rtlCol="0">
            <a:prstTxWarp prst="textPlain">
              <a:avLst/>
            </a:prstTxWarp>
            <a:spAutoFit/>
          </a:bodyPr>
          <a:lstStyle/>
          <a:p>
            <a:pPr algn="ctr"/>
            <a:r>
              <a:rPr lang="en-US" dirty="0" smtClean="0">
                <a:effectLst>
                  <a:outerShdw blurRad="50800" dist="38100" dir="8100000" algn="tr" rotWithShape="0">
                    <a:prstClr val="black">
                      <a:alpha val="40000"/>
                    </a:prstClr>
                  </a:outerShdw>
                </a:effectLst>
              </a:rPr>
              <a:t>What do you see in the pictures?</a:t>
            </a:r>
            <a:endParaRPr lang="en-US"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3964004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Effect transition="in" filter="wipe(left)">
                                      <p:cBhvr>
                                        <p:cTn id="22"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12CF09B-36BF-432E-8CE1-5BAF59C11FA3}"/>
              </a:ext>
            </a:extLst>
          </p:cNvPr>
          <p:cNvSpPr txBox="1"/>
          <p:nvPr/>
        </p:nvSpPr>
        <p:spPr>
          <a:xfrm>
            <a:off x="4526324" y="365760"/>
            <a:ext cx="2845145" cy="460910"/>
          </a:xfrm>
          <a:prstGeom prst="rect">
            <a:avLst/>
          </a:prstGeom>
          <a:noFill/>
          <a:ln>
            <a:noFill/>
          </a:ln>
          <a:effectLst/>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Group works</a:t>
            </a:r>
            <a:endParaRPr lang="en-US" sz="2400" u="sng"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62E4F371-E0F2-4FCF-8B88-056686B7F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979" y="229518"/>
            <a:ext cx="2795726" cy="1905523"/>
          </a:xfrm>
          <a:prstGeom prst="rect">
            <a:avLst/>
          </a:prstGeom>
        </p:spPr>
      </p:pic>
      <p:sp>
        <p:nvSpPr>
          <p:cNvPr id="4" name="Right Arrow 37">
            <a:extLst>
              <a:ext uri="{FF2B5EF4-FFF2-40B4-BE49-F238E27FC236}">
                <a16:creationId xmlns:a16="http://schemas.microsoft.com/office/drawing/2014/main" xmlns="" id="{F3804489-7623-4CF4-82F1-F4F2E8998840}"/>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effectLst>
                  <a:outerShdw blurRad="38100" dist="38100" dir="2700000" algn="tl">
                    <a:srgbClr val="000000">
                      <a:alpha val="43137"/>
                    </a:srgbClr>
                  </a:outerShdw>
                </a:effectLst>
                <a:latin typeface="+mj-lt"/>
                <a:cs typeface="NikoshBAN" panose="02000000000000000000" pitchFamily="2" charset="0"/>
              </a:rPr>
              <a:t>Time: 6mins</a:t>
            </a:r>
            <a:endPar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endParaRPr>
          </a:p>
        </p:txBody>
      </p:sp>
      <p:grpSp>
        <p:nvGrpSpPr>
          <p:cNvPr id="5" name="Group 4">
            <a:extLst>
              <a:ext uri="{FF2B5EF4-FFF2-40B4-BE49-F238E27FC236}">
                <a16:creationId xmlns:a16="http://schemas.microsoft.com/office/drawing/2014/main" xmlns="" id="{1B2ABEE7-80FB-4FBE-9B60-3B57175793C5}"/>
              </a:ext>
            </a:extLst>
          </p:cNvPr>
          <p:cNvGrpSpPr/>
          <p:nvPr/>
        </p:nvGrpSpPr>
        <p:grpSpPr>
          <a:xfrm>
            <a:off x="9872868" y="173864"/>
            <a:ext cx="2137050" cy="2039250"/>
            <a:chOff x="8836796" y="1019658"/>
            <a:chExt cx="2502142" cy="2375344"/>
          </a:xfrm>
        </p:grpSpPr>
        <p:sp>
          <p:nvSpPr>
            <p:cNvPr id="6" name="Oval 5">
              <a:extLst>
                <a:ext uri="{FF2B5EF4-FFF2-40B4-BE49-F238E27FC236}">
                  <a16:creationId xmlns:a16="http://schemas.microsoft.com/office/drawing/2014/main" xmlns="" id="{72830D43-5135-40CF-B989-6760736EA1A5}"/>
                </a:ext>
              </a:extLst>
            </p:cNvPr>
            <p:cNvSpPr/>
            <p:nvPr/>
          </p:nvSpPr>
          <p:spPr>
            <a:xfrm>
              <a:off x="8836796" y="1019658"/>
              <a:ext cx="2502142" cy="237534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4-Point Star 12">
              <a:extLst>
                <a:ext uri="{FF2B5EF4-FFF2-40B4-BE49-F238E27FC236}">
                  <a16:creationId xmlns:a16="http://schemas.microsoft.com/office/drawing/2014/main" xmlns="" id="{82BCF882-D9B2-4744-A1E2-F1FC6ABA29D5}"/>
                </a:ext>
              </a:extLst>
            </p:cNvPr>
            <p:cNvSpPr/>
            <p:nvPr/>
          </p:nvSpPr>
          <p:spPr>
            <a:xfrm>
              <a:off x="10100897" y="2126680"/>
              <a:ext cx="165498" cy="214421"/>
            </a:xfrm>
            <a:prstGeom prst="star4">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xmlns="" id="{B3D447C0-FDA7-4BD6-B142-43A729111FA3}"/>
              </a:ext>
            </a:extLst>
          </p:cNvPr>
          <p:cNvGrpSpPr/>
          <p:nvPr/>
        </p:nvGrpSpPr>
        <p:grpSpPr>
          <a:xfrm>
            <a:off x="10886845" y="490238"/>
            <a:ext cx="228860" cy="1399205"/>
            <a:chOff x="3810000" y="3124200"/>
            <a:chExt cx="414996" cy="3200400"/>
          </a:xfrm>
        </p:grpSpPr>
        <p:grpSp>
          <p:nvGrpSpPr>
            <p:cNvPr id="9" name="Group 38">
              <a:extLst>
                <a:ext uri="{FF2B5EF4-FFF2-40B4-BE49-F238E27FC236}">
                  <a16:creationId xmlns:a16="http://schemas.microsoft.com/office/drawing/2014/main" xmlns="" id="{76186678-E47F-4858-92C9-7A5833028C18}"/>
                </a:ext>
              </a:extLst>
            </p:cNvPr>
            <p:cNvGrpSpPr/>
            <p:nvPr/>
          </p:nvGrpSpPr>
          <p:grpSpPr>
            <a:xfrm>
              <a:off x="3810000" y="3124200"/>
              <a:ext cx="414996" cy="3200400"/>
              <a:chOff x="3914336" y="2362200"/>
              <a:chExt cx="310660" cy="3962400"/>
            </a:xfrm>
          </p:grpSpPr>
          <p:sp>
            <p:nvSpPr>
              <p:cNvPr id="11" name="Isosceles Triangle 10">
                <a:extLst>
                  <a:ext uri="{FF2B5EF4-FFF2-40B4-BE49-F238E27FC236}">
                    <a16:creationId xmlns:a16="http://schemas.microsoft.com/office/drawing/2014/main" xmlns="" id="{F1A9AF57-83E4-4F8E-A8E9-055A554172F1}"/>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a:extLst>
                  <a:ext uri="{FF2B5EF4-FFF2-40B4-BE49-F238E27FC236}">
                    <a16:creationId xmlns:a16="http://schemas.microsoft.com/office/drawing/2014/main" xmlns="" id="{BF96AF43-DDA2-48B4-A262-EC0EBA47A911}"/>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Oval 9">
              <a:extLst>
                <a:ext uri="{FF2B5EF4-FFF2-40B4-BE49-F238E27FC236}">
                  <a16:creationId xmlns:a16="http://schemas.microsoft.com/office/drawing/2014/main" xmlns="" id="{09F82D10-8FA9-4991-838A-BA96B63A583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3" name="Group 12">
            <a:extLst>
              <a:ext uri="{FF2B5EF4-FFF2-40B4-BE49-F238E27FC236}">
                <a16:creationId xmlns:a16="http://schemas.microsoft.com/office/drawing/2014/main" xmlns="" id="{478DF0A8-154D-499C-AE30-A3577215C36D}"/>
              </a:ext>
            </a:extLst>
          </p:cNvPr>
          <p:cNvGrpSpPr/>
          <p:nvPr/>
        </p:nvGrpSpPr>
        <p:grpSpPr>
          <a:xfrm>
            <a:off x="10819506" y="448942"/>
            <a:ext cx="337541" cy="1470992"/>
            <a:chOff x="4224186" y="236408"/>
            <a:chExt cx="167510" cy="2252434"/>
          </a:xfrm>
        </p:grpSpPr>
        <p:grpSp>
          <p:nvGrpSpPr>
            <p:cNvPr id="14" name="Group 13">
              <a:extLst>
                <a:ext uri="{FF2B5EF4-FFF2-40B4-BE49-F238E27FC236}">
                  <a16:creationId xmlns:a16="http://schemas.microsoft.com/office/drawing/2014/main" xmlns="" id="{02317D15-FAEB-4EA6-93A1-E300E28352C1}"/>
                </a:ext>
              </a:extLst>
            </p:cNvPr>
            <p:cNvGrpSpPr/>
            <p:nvPr/>
          </p:nvGrpSpPr>
          <p:grpSpPr>
            <a:xfrm rot="10800000">
              <a:off x="4267200" y="236408"/>
              <a:ext cx="86528" cy="2252434"/>
              <a:chOff x="6117158" y="554330"/>
              <a:chExt cx="325626" cy="2411665"/>
            </a:xfrm>
          </p:grpSpPr>
          <p:sp>
            <p:nvSpPr>
              <p:cNvPr id="16" name="Isosceles Triangle 15">
                <a:extLst>
                  <a:ext uri="{FF2B5EF4-FFF2-40B4-BE49-F238E27FC236}">
                    <a16:creationId xmlns:a16="http://schemas.microsoft.com/office/drawing/2014/main" xmlns="" id="{F8449D10-D268-4E57-B31D-19A694F1FDD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xmlns="" id="{BB484C02-12F1-473E-B7C2-198219653ADE}"/>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xmlns="" id="{BFC6FCE8-EB42-48FA-BD21-7AF062C87103}"/>
                </a:ext>
              </a:extLst>
            </p:cNvPr>
            <p:cNvSpPr/>
            <p:nvPr/>
          </p:nvSpPr>
          <p:spPr>
            <a:xfrm>
              <a:off x="4224186" y="1027282"/>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xmlns="" id="{969065B3-95E0-4FE3-88B4-153463E8DB82}"/>
              </a:ext>
            </a:extLst>
          </p:cNvPr>
          <p:cNvSpPr/>
          <p:nvPr/>
        </p:nvSpPr>
        <p:spPr>
          <a:xfrm>
            <a:off x="9925062" y="214501"/>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xmlns="" id="{7D453861-E501-4796-9EC3-20C2D581AA3F}"/>
              </a:ext>
            </a:extLst>
          </p:cNvPr>
          <p:cNvGrpSpPr/>
          <p:nvPr/>
        </p:nvGrpSpPr>
        <p:grpSpPr>
          <a:xfrm>
            <a:off x="9869366" y="172278"/>
            <a:ext cx="2121540" cy="2141684"/>
            <a:chOff x="2576739" y="3078455"/>
            <a:chExt cx="2647036" cy="2560520"/>
          </a:xfrm>
        </p:grpSpPr>
        <p:sp>
          <p:nvSpPr>
            <p:cNvPr id="20" name="TextBox 19">
              <a:extLst>
                <a:ext uri="{FF2B5EF4-FFF2-40B4-BE49-F238E27FC236}">
                  <a16:creationId xmlns:a16="http://schemas.microsoft.com/office/drawing/2014/main" xmlns="" id="{96DD1E68-DD03-4991-9CE2-72624409E21F}"/>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1" name="TextBox 20">
              <a:extLst>
                <a:ext uri="{FF2B5EF4-FFF2-40B4-BE49-F238E27FC236}">
                  <a16:creationId xmlns:a16="http://schemas.microsoft.com/office/drawing/2014/main" xmlns="" id="{5451313F-B438-4E8A-AF22-32A15750DC74}"/>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2" name="TextBox 21">
              <a:extLst>
                <a:ext uri="{FF2B5EF4-FFF2-40B4-BE49-F238E27FC236}">
                  <a16:creationId xmlns:a16="http://schemas.microsoft.com/office/drawing/2014/main" xmlns="" id="{114175D7-F38B-4F41-81B0-73F16646D36D}"/>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3" name="TextBox 22">
              <a:extLst>
                <a:ext uri="{FF2B5EF4-FFF2-40B4-BE49-F238E27FC236}">
                  <a16:creationId xmlns:a16="http://schemas.microsoft.com/office/drawing/2014/main" xmlns="" id="{7B3F76FC-6AA4-47CB-B03E-F06402AB4892}"/>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4" name="TextBox 23">
              <a:extLst>
                <a:ext uri="{FF2B5EF4-FFF2-40B4-BE49-F238E27FC236}">
                  <a16:creationId xmlns:a16="http://schemas.microsoft.com/office/drawing/2014/main" xmlns="" id="{AACB7257-0298-4258-9843-211D595F353A}"/>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5" name="TextBox 24">
              <a:extLst>
                <a:ext uri="{FF2B5EF4-FFF2-40B4-BE49-F238E27FC236}">
                  <a16:creationId xmlns:a16="http://schemas.microsoft.com/office/drawing/2014/main" xmlns="" id="{EE2BD304-F7C9-4469-A5E8-FF7393546ABC}"/>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6" name="TextBox 25">
              <a:extLst>
                <a:ext uri="{FF2B5EF4-FFF2-40B4-BE49-F238E27FC236}">
                  <a16:creationId xmlns:a16="http://schemas.microsoft.com/office/drawing/2014/main" xmlns="" id="{E979B624-ED41-4159-B40F-D0E665C33A24}"/>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27" name="TextBox 26">
              <a:extLst>
                <a:ext uri="{FF2B5EF4-FFF2-40B4-BE49-F238E27FC236}">
                  <a16:creationId xmlns:a16="http://schemas.microsoft.com/office/drawing/2014/main" xmlns="" id="{DFDFA1CD-848F-410B-8BA6-CC6387422EB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28" name="TextBox 27">
              <a:extLst>
                <a:ext uri="{FF2B5EF4-FFF2-40B4-BE49-F238E27FC236}">
                  <a16:creationId xmlns:a16="http://schemas.microsoft.com/office/drawing/2014/main" xmlns="" id="{023FBA02-BA82-42C2-876B-96FF730F8A3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29" name="TextBox 28">
              <a:extLst>
                <a:ext uri="{FF2B5EF4-FFF2-40B4-BE49-F238E27FC236}">
                  <a16:creationId xmlns:a16="http://schemas.microsoft.com/office/drawing/2014/main" xmlns="" id="{929D92D4-0939-427F-97C9-714A48169955}"/>
                </a:ext>
              </a:extLst>
            </p:cNvPr>
            <p:cNvSpPr txBox="1"/>
            <p:nvPr/>
          </p:nvSpPr>
          <p:spPr>
            <a:xfrm>
              <a:off x="2882805" y="4604824"/>
              <a:ext cx="333492" cy="269101"/>
            </a:xfrm>
            <a:prstGeom prst="rect">
              <a:avLst/>
            </a:prstGeom>
            <a:noFill/>
          </p:spPr>
          <p:txBody>
            <a:bodyPr wrap="square" rtlCol="0">
              <a:prstTxWarp prst="textPlain">
                <a:avLst/>
              </a:prstTxWarp>
              <a:spAutoFit/>
            </a:bodyPr>
            <a:lstStyle/>
            <a:p>
              <a:pPr algn="ctr"/>
              <a:r>
                <a:rPr lang="en-US" sz="2400" dirty="0">
                  <a:solidFill>
                    <a:srgbClr val="00B0F0"/>
                  </a:solidFill>
                  <a:effectLst>
                    <a:outerShdw blurRad="38100" dist="38100" dir="2700000" algn="tl">
                      <a:srgbClr val="000000">
                        <a:alpha val="43137"/>
                      </a:srgbClr>
                    </a:outerShdw>
                  </a:effectLst>
                </a:rPr>
                <a:t>8</a:t>
              </a:r>
            </a:p>
          </p:txBody>
        </p:sp>
        <p:sp>
          <p:nvSpPr>
            <p:cNvPr id="30" name="TextBox 29">
              <a:extLst>
                <a:ext uri="{FF2B5EF4-FFF2-40B4-BE49-F238E27FC236}">
                  <a16:creationId xmlns:a16="http://schemas.microsoft.com/office/drawing/2014/main" xmlns="" id="{2D282471-BF58-4C2F-8DAB-50F92F52A658}"/>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1" name="TextBox 30">
              <a:extLst>
                <a:ext uri="{FF2B5EF4-FFF2-40B4-BE49-F238E27FC236}">
                  <a16:creationId xmlns:a16="http://schemas.microsoft.com/office/drawing/2014/main" xmlns="" id="{8D4B2616-3F1A-4027-83E0-8A9D7DB8C34A}"/>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2" name="TextBox 31"/>
          <p:cNvSpPr txBox="1"/>
          <p:nvPr/>
        </p:nvSpPr>
        <p:spPr>
          <a:xfrm>
            <a:off x="3663492" y="2083129"/>
            <a:ext cx="5104263" cy="461665"/>
          </a:xfrm>
          <a:prstGeom prst="rect">
            <a:avLst/>
          </a:prstGeom>
          <a:solidFill>
            <a:srgbClr val="00B0F0"/>
          </a:solidFill>
        </p:spPr>
        <p:txBody>
          <a:bodyPr wrap="square" rtlCol="0">
            <a:prstTxWarp prst="textPlain">
              <a:avLst/>
            </a:prstTxWarp>
            <a:spAutoFit/>
          </a:bodyPr>
          <a:lstStyle/>
          <a:p>
            <a:pPr algn="ctr"/>
            <a:r>
              <a:rPr lang="en-US" sz="2400" dirty="0" smtClean="0">
                <a:effectLst>
                  <a:outerShdw blurRad="50800" dist="38100" dir="8100000" algn="tr" rotWithShape="0">
                    <a:prstClr val="black">
                      <a:alpha val="40000"/>
                    </a:prstClr>
                  </a:outerShdw>
                </a:effectLst>
              </a:rPr>
              <a:t>Answer these questions.</a:t>
            </a:r>
            <a:endParaRPr lang="en-US" sz="2400" dirty="0">
              <a:effectLst>
                <a:outerShdw blurRad="50800" dist="38100" dir="8100000" algn="tr" rotWithShape="0">
                  <a:prstClr val="black">
                    <a:alpha val="40000"/>
                  </a:prstClr>
                </a:outerShdw>
              </a:effectLst>
            </a:endParaRPr>
          </a:p>
        </p:txBody>
      </p:sp>
      <p:sp>
        <p:nvSpPr>
          <p:cNvPr id="33" name="TextBox 32"/>
          <p:cNvSpPr txBox="1"/>
          <p:nvPr/>
        </p:nvSpPr>
        <p:spPr>
          <a:xfrm>
            <a:off x="359148" y="3465190"/>
            <a:ext cx="11327180"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Q1: Why do we observe 21 February as the International Mother Language Day?</a:t>
            </a:r>
            <a:endParaRPr lang="en-US" sz="2400" dirty="0">
              <a:effectLst>
                <a:outerShdw blurRad="50800" dist="38100" dir="8100000" algn="tr" rotWithShape="0">
                  <a:prstClr val="black">
                    <a:alpha val="40000"/>
                  </a:prstClr>
                </a:outerShdw>
              </a:effectLst>
            </a:endParaRPr>
          </a:p>
        </p:txBody>
      </p:sp>
      <p:sp>
        <p:nvSpPr>
          <p:cNvPr id="34" name="TextBox 33"/>
          <p:cNvSpPr txBox="1"/>
          <p:nvPr/>
        </p:nvSpPr>
        <p:spPr>
          <a:xfrm>
            <a:off x="359148" y="4011779"/>
            <a:ext cx="11327180"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Q2: What happened when Urdu was declared as the only state language of Pakistan?</a:t>
            </a:r>
            <a:endParaRPr lang="en-US" sz="2400" dirty="0">
              <a:effectLst>
                <a:outerShdw blurRad="50800" dist="38100" dir="8100000" algn="tr" rotWithShape="0">
                  <a:prstClr val="black">
                    <a:alpha val="40000"/>
                  </a:prstClr>
                </a:outerShdw>
              </a:effectLst>
            </a:endParaRPr>
          </a:p>
        </p:txBody>
      </p:sp>
      <p:sp>
        <p:nvSpPr>
          <p:cNvPr id="35" name="TextBox 34"/>
          <p:cNvSpPr txBox="1"/>
          <p:nvPr/>
        </p:nvSpPr>
        <p:spPr>
          <a:xfrm>
            <a:off x="358304" y="4558368"/>
            <a:ext cx="11327180"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Q3: “The seed of independence was sown on 21 February 1952”. Do you agree? Why?</a:t>
            </a:r>
            <a:endParaRPr lang="en-US" sz="24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4492579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 presetClass="entr" presetSubtype="8" decel="68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8" presetClass="emph" presetSubtype="0" repeatCount="3000" fill="hold" nodeType="afterEffect">
                                  <p:stCondLst>
                                    <p:cond delay="0"/>
                                  </p:stCondLst>
                                  <p:childTnLst>
                                    <p:animRot by="21600000">
                                      <p:cBhvr>
                                        <p:cTn id="45" dur="60000" fill="hold"/>
                                        <p:tgtEl>
                                          <p:spTgt spid="13"/>
                                        </p:tgtEl>
                                        <p:attrNameLst>
                                          <p:attrName>r</p:attrName>
                                        </p:attrNameLst>
                                      </p:cBhvr>
                                    </p:animRot>
                                  </p:childTnLst>
                                </p:cTn>
                              </p:par>
                              <p:par>
                                <p:cTn id="46" presetID="8" presetClass="emph" presetSubtype="0" fill="hold" nodeType="withEffect">
                                  <p:stCondLst>
                                    <p:cond delay="0"/>
                                  </p:stCondLst>
                                  <p:childTnLst>
                                    <p:animRot by="5400000">
                                      <p:cBhvr>
                                        <p:cTn id="47" dur="180000" fill="hold"/>
                                        <p:tgtEl>
                                          <p:spTgt spid="8"/>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right)">
                                      <p:cBhvr>
                                        <p:cTn id="56" dur="500"/>
                                        <p:tgtEl>
                                          <p:spTgt spid="3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8" grpId="0" animBg="1"/>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6660" y="313894"/>
            <a:ext cx="5022376" cy="584775"/>
          </a:xfrm>
          <a:prstGeom prst="rect">
            <a:avLst/>
          </a:prstGeom>
          <a:noFill/>
        </p:spPr>
        <p:txBody>
          <a:bodyPr wrap="square" rtlCol="0">
            <a:prstTxWarp prst="textPlain">
              <a:avLst/>
            </a:prstTxWarp>
            <a:spAutoFit/>
          </a:bodyPr>
          <a:lstStyle/>
          <a:p>
            <a:pPr algn="ctr"/>
            <a:r>
              <a:rPr lang="en-US" sz="3200" dirty="0" smtClean="0">
                <a:effectLst>
                  <a:outerShdw blurRad="50800" dist="38100" dir="8100000" algn="tr" rotWithShape="0">
                    <a:prstClr val="black">
                      <a:alpha val="40000"/>
                    </a:prstClr>
                  </a:outerShdw>
                </a:effectLst>
              </a:rPr>
              <a:t>Check  your answers</a:t>
            </a:r>
            <a:endParaRPr lang="en-US" sz="3200" dirty="0">
              <a:effectLst>
                <a:outerShdw blurRad="50800" dist="38100" dir="8100000" algn="tr" rotWithShape="0">
                  <a:prstClr val="black">
                    <a:alpha val="40000"/>
                  </a:prstClr>
                </a:outerShdw>
              </a:effectLst>
            </a:endParaRPr>
          </a:p>
        </p:txBody>
      </p:sp>
      <p:sp>
        <p:nvSpPr>
          <p:cNvPr id="3" name="TextBox 2"/>
          <p:cNvSpPr txBox="1"/>
          <p:nvPr/>
        </p:nvSpPr>
        <p:spPr>
          <a:xfrm>
            <a:off x="696035" y="1214646"/>
            <a:ext cx="11245755" cy="978473"/>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Ans1: We observe 21 February as International Mother Language Day to pay tribute to  </a:t>
            </a:r>
          </a:p>
          <a:p>
            <a:r>
              <a:rPr lang="en-US" sz="2400" dirty="0">
                <a:effectLst>
                  <a:outerShdw blurRad="50800" dist="38100" dir="8100000" algn="tr" rotWithShape="0">
                    <a:prstClr val="black">
                      <a:alpha val="40000"/>
                    </a:prstClr>
                  </a:outerShdw>
                </a:effectLst>
              </a:rPr>
              <a:t> </a:t>
            </a:r>
            <a:r>
              <a:rPr lang="en-US" sz="2400" dirty="0" smtClean="0">
                <a:effectLst>
                  <a:outerShdw blurRad="50800" dist="38100" dir="8100000" algn="tr" rotWithShape="0">
                    <a:prstClr val="black">
                      <a:alpha val="40000"/>
                    </a:prstClr>
                  </a:outerShdw>
                </a:effectLst>
              </a:rPr>
              <a:t>          the language martyrs of 1952.  </a:t>
            </a:r>
            <a:endParaRPr lang="en-US" sz="2400" dirty="0">
              <a:effectLst>
                <a:outerShdw blurRad="50800" dist="38100" dir="8100000" algn="tr" rotWithShape="0">
                  <a:prstClr val="black">
                    <a:alpha val="40000"/>
                  </a:prstClr>
                </a:outerShdw>
              </a:effectLst>
            </a:endParaRPr>
          </a:p>
        </p:txBody>
      </p:sp>
      <p:sp>
        <p:nvSpPr>
          <p:cNvPr id="4" name="TextBox 3"/>
          <p:cNvSpPr txBox="1"/>
          <p:nvPr/>
        </p:nvSpPr>
        <p:spPr>
          <a:xfrm>
            <a:off x="559558" y="2716468"/>
            <a:ext cx="11245755" cy="978473"/>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Ans2: When Urdu was declared as the only state language of Pakistan, there raised a  </a:t>
            </a:r>
          </a:p>
          <a:p>
            <a:r>
              <a:rPr lang="en-US" sz="2400" dirty="0">
                <a:effectLst>
                  <a:outerShdw blurRad="50800" dist="38100" dir="8100000" algn="tr" rotWithShape="0">
                    <a:prstClr val="black">
                      <a:alpha val="40000"/>
                    </a:prstClr>
                  </a:outerShdw>
                </a:effectLst>
              </a:rPr>
              <a:t> </a:t>
            </a:r>
            <a:r>
              <a:rPr lang="en-US" sz="2400" dirty="0" smtClean="0">
                <a:effectLst>
                  <a:outerShdw blurRad="50800" dist="38100" dir="8100000" algn="tr" rotWithShape="0">
                    <a:prstClr val="black">
                      <a:alpha val="40000"/>
                    </a:prstClr>
                  </a:outerShdw>
                </a:effectLst>
              </a:rPr>
              <a:t>          storm of protest in East Pakistan. It continued non-stop. </a:t>
            </a:r>
            <a:endParaRPr lang="en-US" sz="2400" dirty="0">
              <a:effectLst>
                <a:outerShdw blurRad="50800" dist="38100" dir="8100000" algn="tr" rotWithShape="0">
                  <a:prstClr val="black">
                    <a:alpha val="40000"/>
                  </a:prstClr>
                </a:outerShdw>
              </a:effectLst>
            </a:endParaRPr>
          </a:p>
        </p:txBody>
      </p:sp>
      <p:sp>
        <p:nvSpPr>
          <p:cNvPr id="5" name="TextBox 4"/>
          <p:cNvSpPr txBox="1"/>
          <p:nvPr/>
        </p:nvSpPr>
        <p:spPr>
          <a:xfrm>
            <a:off x="559558" y="4021660"/>
            <a:ext cx="11245755" cy="2283102"/>
          </a:xfrm>
          <a:prstGeom prst="rect">
            <a:avLst/>
          </a:prstGeom>
          <a:noFill/>
        </p:spPr>
        <p:txBody>
          <a:bodyPr wrap="square" rtlCol="0">
            <a:prstTxWarp prst="textPlain">
              <a:avLst/>
            </a:prstTxWarp>
            <a:spAutoFit/>
          </a:bodyPr>
          <a:lstStyle/>
          <a:p>
            <a:pPr algn="just"/>
            <a:r>
              <a:rPr lang="en-US" sz="2400" dirty="0" smtClean="0">
                <a:effectLst>
                  <a:outerShdw blurRad="50800" dist="38100" dir="8100000" algn="tr" rotWithShape="0">
                    <a:prstClr val="black">
                      <a:alpha val="40000"/>
                    </a:prstClr>
                  </a:outerShdw>
                </a:effectLst>
              </a:rPr>
              <a:t>Ans3: Yes, I agree. It is because, on this day, by protesting the one-sided decision of the  </a:t>
            </a:r>
          </a:p>
          <a:p>
            <a:pPr algn="just"/>
            <a:r>
              <a:rPr lang="en-US" sz="2400" dirty="0">
                <a:effectLst>
                  <a:outerShdw blurRad="50800" dist="38100" dir="8100000" algn="tr" rotWithShape="0">
                    <a:prstClr val="black">
                      <a:alpha val="40000"/>
                    </a:prstClr>
                  </a:outerShdw>
                </a:effectLst>
              </a:rPr>
              <a:t> </a:t>
            </a:r>
            <a:r>
              <a:rPr lang="en-US" sz="2400" dirty="0" smtClean="0">
                <a:effectLst>
                  <a:outerShdw blurRad="50800" dist="38100" dir="8100000" algn="tr" rotWithShape="0">
                    <a:prstClr val="black">
                      <a:alpha val="40000"/>
                    </a:prstClr>
                  </a:outerShdw>
                </a:effectLst>
              </a:rPr>
              <a:t>          then Government of Pakistan and by achieving </a:t>
            </a:r>
            <a:r>
              <a:rPr lang="en-US" sz="2400" dirty="0">
                <a:effectLst>
                  <a:outerShdw blurRad="50800" dist="38100" dir="8100000" algn="tr" rotWithShape="0">
                    <a:prstClr val="black">
                      <a:alpha val="40000"/>
                    </a:prstClr>
                  </a:outerShdw>
                </a:effectLst>
              </a:rPr>
              <a:t>B</a:t>
            </a:r>
            <a:r>
              <a:rPr lang="en-US" sz="2400" dirty="0" smtClean="0">
                <a:effectLst>
                  <a:outerShdw blurRad="50800" dist="38100" dir="8100000" algn="tr" rotWithShape="0">
                    <a:prstClr val="black">
                      <a:alpha val="40000"/>
                    </a:prstClr>
                  </a:outerShdw>
                </a:effectLst>
              </a:rPr>
              <a:t>angla as state language  </a:t>
            </a:r>
          </a:p>
          <a:p>
            <a:pPr algn="just"/>
            <a:r>
              <a:rPr lang="en-US" sz="2400" dirty="0">
                <a:effectLst>
                  <a:outerShdw blurRad="50800" dist="38100" dir="8100000" algn="tr" rotWithShape="0">
                    <a:prstClr val="black">
                      <a:alpha val="40000"/>
                    </a:prstClr>
                  </a:outerShdw>
                </a:effectLst>
              </a:rPr>
              <a:t> </a:t>
            </a:r>
            <a:r>
              <a:rPr lang="en-US" sz="2400" dirty="0" smtClean="0">
                <a:effectLst>
                  <a:outerShdw blurRad="50800" dist="38100" dir="8100000" algn="tr" rotWithShape="0">
                    <a:prstClr val="black">
                      <a:alpha val="40000"/>
                    </a:prstClr>
                  </a:outerShdw>
                </a:effectLst>
              </a:rPr>
              <a:t>          scarifying life, the people of East Pakistan learned how to struggle against illegal  </a:t>
            </a:r>
          </a:p>
          <a:p>
            <a:pPr algn="just"/>
            <a:r>
              <a:rPr lang="en-US" sz="2400" dirty="0">
                <a:effectLst>
                  <a:outerShdw blurRad="50800" dist="38100" dir="8100000" algn="tr" rotWithShape="0">
                    <a:prstClr val="black">
                      <a:alpha val="40000"/>
                    </a:prstClr>
                  </a:outerShdw>
                </a:effectLst>
              </a:rPr>
              <a:t> </a:t>
            </a:r>
            <a:r>
              <a:rPr lang="en-US" sz="2400" dirty="0" smtClean="0">
                <a:effectLst>
                  <a:outerShdw blurRad="50800" dist="38100" dir="8100000" algn="tr" rotWithShape="0">
                    <a:prstClr val="black">
                      <a:alpha val="40000"/>
                    </a:prstClr>
                  </a:outerShdw>
                </a:effectLst>
              </a:rPr>
              <a:t>          decision and oppression and also understood that they had to fight for their rights. </a:t>
            </a:r>
          </a:p>
          <a:p>
            <a:pPr algn="just"/>
            <a:r>
              <a:rPr lang="en-US" sz="2400" dirty="0">
                <a:effectLst>
                  <a:outerShdw blurRad="50800" dist="38100" dir="8100000" algn="tr" rotWithShape="0">
                    <a:prstClr val="black">
                      <a:alpha val="40000"/>
                    </a:prstClr>
                  </a:outerShdw>
                </a:effectLst>
              </a:rPr>
              <a:t> </a:t>
            </a:r>
            <a:r>
              <a:rPr lang="en-US" sz="2400" dirty="0" smtClean="0">
                <a:effectLst>
                  <a:outerShdw blurRad="50800" dist="38100" dir="8100000" algn="tr" rotWithShape="0">
                    <a:prstClr val="black">
                      <a:alpha val="40000"/>
                    </a:prstClr>
                  </a:outerShdw>
                </a:effectLst>
              </a:rPr>
              <a:t>          And the people of East Pakistan dared to dream of being free from </a:t>
            </a:r>
            <a:r>
              <a:rPr lang="en-US" sz="2400" dirty="0">
                <a:effectLst>
                  <a:outerShdw blurRad="50800" dist="38100" dir="8100000" algn="tr" rotWithShape="0">
                    <a:prstClr val="black">
                      <a:alpha val="40000"/>
                    </a:prstClr>
                  </a:outerShdw>
                </a:effectLst>
              </a:rPr>
              <a:t>W</a:t>
            </a:r>
            <a:r>
              <a:rPr lang="en-US" sz="2400" dirty="0" smtClean="0">
                <a:effectLst>
                  <a:outerShdw blurRad="50800" dist="38100" dir="8100000" algn="tr" rotWithShape="0">
                    <a:prstClr val="black">
                      <a:alpha val="40000"/>
                    </a:prstClr>
                  </a:outerShdw>
                </a:effectLst>
              </a:rPr>
              <a:t>est Pakistan.</a:t>
            </a:r>
            <a:endParaRPr lang="en-US" sz="24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953774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50"/>
                                        <p:tgtEl>
                                          <p:spTgt spid="3"/>
                                        </p:tgtEl>
                                      </p:cBhvr>
                                    </p:animEffect>
                                  </p:childTnLst>
                                </p:cTn>
                              </p:par>
                            </p:childTnLst>
                          </p:cTn>
                        </p:par>
                        <p:par>
                          <p:cTn id="8" fill="hold">
                            <p:stCondLst>
                              <p:cond delay="1560"/>
                            </p:stCondLst>
                            <p:childTnLst>
                              <p:par>
                                <p:cTn id="9" presetID="22" presetClass="entr" presetSubtype="2"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wipe(right)">
                                      <p:cBhvr>
                                        <p:cTn id="11" dur="150"/>
                                        <p:tgtEl>
                                          <p:spTgt spid="4"/>
                                        </p:tgtEl>
                                      </p:cBhvr>
                                    </p:animEffect>
                                  </p:childTnLst>
                                </p:cTn>
                              </p:par>
                            </p:childTnLst>
                          </p:cTn>
                        </p:par>
                        <p:par>
                          <p:cTn id="12" fill="hold">
                            <p:stCondLst>
                              <p:cond delay="3465"/>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1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E61DE7-0BE7-4097-AFE7-6540F7BCC890}"/>
              </a:ext>
            </a:extLst>
          </p:cNvPr>
          <p:cNvSpPr txBox="1"/>
          <p:nvPr/>
        </p:nvSpPr>
        <p:spPr>
          <a:xfrm>
            <a:off x="283512" y="238539"/>
            <a:ext cx="11671688" cy="6333102"/>
          </a:xfrm>
          <a:prstGeom prst="rect">
            <a:avLst/>
          </a:prstGeom>
          <a:gradFill flip="none" rotWithShape="1">
            <a:gsLst>
              <a:gs pos="0">
                <a:schemeClr val="accent1">
                  <a:tint val="66000"/>
                  <a:satMod val="160000"/>
                </a:schemeClr>
              </a:gs>
              <a:gs pos="42000">
                <a:schemeClr val="accent1">
                  <a:tint val="44500"/>
                  <a:satMod val="160000"/>
                </a:schemeClr>
              </a:gs>
              <a:gs pos="59000">
                <a:schemeClr val="accent1">
                  <a:tint val="23500"/>
                  <a:satMod val="160000"/>
                </a:schemeClr>
              </a:gs>
            </a:gsLst>
            <a:path path="shape">
              <a:fillToRect l="50000" t="50000" r="50000" b="50000"/>
            </a:path>
            <a:tileRect/>
          </a:gradFill>
          <a:ln w="38100">
            <a:solidFill>
              <a:srgbClr val="FF0066"/>
            </a:solidFill>
          </a:ln>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bliqueBottomLeft"/>
              <a:lightRig rig="threePt" dir="t"/>
            </a:scene3d>
          </a:bodyPr>
          <a:lstStyle/>
          <a:p>
            <a:pPr marL="342900" indent="-342900">
              <a:buAutoNum type="alphaLcParenBoth"/>
            </a:pPr>
            <a:endParaRPr lang="en-US" sz="2400" dirty="0">
              <a:solidFill>
                <a:srgbClr val="002060"/>
              </a:solidFill>
            </a:endParaRPr>
          </a:p>
          <a:p>
            <a:pPr marL="342900" indent="-342900">
              <a:buAutoNum type="alphaLcParenBoth"/>
            </a:pPr>
            <a:r>
              <a:rPr lang="en-US" sz="2400" dirty="0">
                <a:solidFill>
                  <a:srgbClr val="002060"/>
                </a:solidFill>
              </a:rPr>
              <a:t> </a:t>
            </a:r>
            <a:r>
              <a:rPr lang="en-US" sz="2400" dirty="0" smtClean="0">
                <a:solidFill>
                  <a:srgbClr val="EA1EDB"/>
                </a:solidFill>
              </a:rPr>
              <a:t>)The phrase ‘storm of protest’ means -----</a:t>
            </a:r>
            <a:endParaRPr lang="en-US" sz="2400" dirty="0">
              <a:solidFill>
                <a:srgbClr val="EA1EDB"/>
              </a:solidFill>
            </a:endParaRPr>
          </a:p>
          <a:p>
            <a:r>
              <a:rPr lang="en-US" sz="2400" dirty="0"/>
              <a:t> </a:t>
            </a:r>
            <a:r>
              <a:rPr lang="en-US" sz="2400" dirty="0" smtClean="0"/>
              <a:t>           </a:t>
            </a:r>
            <a:r>
              <a:rPr lang="en-US" sz="2400" dirty="0" err="1" smtClean="0"/>
              <a:t>i</a:t>
            </a:r>
            <a:r>
              <a:rPr lang="en-US" sz="2400" dirty="0"/>
              <a:t>. </a:t>
            </a:r>
            <a:r>
              <a:rPr lang="en-US" sz="2400" dirty="0" smtClean="0"/>
              <a:t>mild protest 		ii</a:t>
            </a:r>
            <a:r>
              <a:rPr lang="en-US" sz="2400" dirty="0"/>
              <a:t>. </a:t>
            </a:r>
            <a:r>
              <a:rPr lang="en-US" sz="2400" dirty="0" smtClean="0"/>
              <a:t>strong protest	 iii</a:t>
            </a:r>
            <a:r>
              <a:rPr lang="en-US" sz="2400" dirty="0"/>
              <a:t>. </a:t>
            </a:r>
            <a:r>
              <a:rPr lang="en-US" sz="2400" dirty="0" smtClean="0"/>
              <a:t>moderate protest  v</a:t>
            </a:r>
            <a:r>
              <a:rPr lang="en-US" sz="2400" dirty="0"/>
              <a:t>. </a:t>
            </a:r>
            <a:r>
              <a:rPr lang="en-US" sz="2400" dirty="0" smtClean="0"/>
              <a:t>symbolic protest  </a:t>
            </a:r>
            <a:endParaRPr lang="en-US" sz="2400" dirty="0"/>
          </a:p>
          <a:p>
            <a:r>
              <a:rPr lang="en-US" sz="2400" dirty="0">
                <a:solidFill>
                  <a:srgbClr val="002060"/>
                </a:solidFill>
              </a:rPr>
              <a:t>(b) </a:t>
            </a:r>
            <a:r>
              <a:rPr lang="en-US" sz="2400" dirty="0" smtClean="0">
                <a:solidFill>
                  <a:srgbClr val="EA1EDB"/>
                </a:solidFill>
              </a:rPr>
              <a:t>The seed of </a:t>
            </a:r>
            <a:r>
              <a:rPr lang="en-US" sz="2400" dirty="0">
                <a:solidFill>
                  <a:srgbClr val="EA1EDB"/>
                </a:solidFill>
              </a:rPr>
              <a:t>L</a:t>
            </a:r>
            <a:r>
              <a:rPr lang="en-US" sz="2400" dirty="0" smtClean="0">
                <a:solidFill>
                  <a:srgbClr val="EA1EDB"/>
                </a:solidFill>
              </a:rPr>
              <a:t>anguage Movement was sown by  ---</a:t>
            </a:r>
            <a:endParaRPr lang="en-US" sz="2400" dirty="0">
              <a:solidFill>
                <a:srgbClr val="EA1EDB"/>
              </a:solidFill>
            </a:endParaRPr>
          </a:p>
          <a:p>
            <a:r>
              <a:rPr lang="en-US" sz="2400" dirty="0"/>
              <a:t>	</a:t>
            </a:r>
            <a:r>
              <a:rPr lang="en-US" sz="2400" dirty="0" err="1" smtClean="0"/>
              <a:t>i</a:t>
            </a:r>
            <a:r>
              <a:rPr lang="en-US" sz="2400" dirty="0" smtClean="0"/>
              <a:t>. Salam </a:t>
            </a:r>
            <a:r>
              <a:rPr lang="en-US" sz="2400" dirty="0"/>
              <a:t>		</a:t>
            </a:r>
            <a:r>
              <a:rPr lang="en-US" sz="2400" dirty="0" smtClean="0"/>
              <a:t>ii. Martyrs </a:t>
            </a:r>
            <a:r>
              <a:rPr lang="en-US" sz="2400" dirty="0"/>
              <a:t>		. iii. </a:t>
            </a:r>
            <a:r>
              <a:rPr lang="en-US" sz="2400" dirty="0" err="1" smtClean="0"/>
              <a:t>Zinnah</a:t>
            </a:r>
            <a:r>
              <a:rPr lang="en-US" sz="2400" dirty="0"/>
              <a:t>		iv.  </a:t>
            </a:r>
            <a:r>
              <a:rPr lang="en-US" sz="2400" dirty="0" smtClean="0"/>
              <a:t>students </a:t>
            </a:r>
            <a:endParaRPr lang="en-US" sz="2400" dirty="0"/>
          </a:p>
          <a:p>
            <a:r>
              <a:rPr lang="en-US" sz="2400" dirty="0">
                <a:solidFill>
                  <a:srgbClr val="002060"/>
                </a:solidFill>
              </a:rPr>
              <a:t>(c) </a:t>
            </a:r>
            <a:r>
              <a:rPr lang="en-US" sz="2400" dirty="0" smtClean="0">
                <a:solidFill>
                  <a:srgbClr val="EA1EDB"/>
                </a:solidFill>
              </a:rPr>
              <a:t>Salam and </a:t>
            </a:r>
            <a:r>
              <a:rPr lang="en-US" sz="2400" dirty="0" err="1" smtClean="0">
                <a:solidFill>
                  <a:srgbClr val="EA1EDB"/>
                </a:solidFill>
              </a:rPr>
              <a:t>Barakat</a:t>
            </a:r>
            <a:r>
              <a:rPr lang="en-US" sz="2400" dirty="0" smtClean="0">
                <a:solidFill>
                  <a:srgbClr val="EA1EDB"/>
                </a:solidFill>
              </a:rPr>
              <a:t> were the citizens of  </a:t>
            </a:r>
            <a:endParaRPr lang="en-US" sz="2400" dirty="0">
              <a:solidFill>
                <a:srgbClr val="EA1EDB"/>
              </a:solidFill>
            </a:endParaRPr>
          </a:p>
          <a:p>
            <a:r>
              <a:rPr lang="en-US" sz="2400" dirty="0"/>
              <a:t>	</a:t>
            </a:r>
            <a:r>
              <a:rPr lang="en-US" sz="2400" dirty="0" err="1"/>
              <a:t>i</a:t>
            </a:r>
            <a:r>
              <a:rPr lang="en-US" sz="2400" dirty="0"/>
              <a:t>. </a:t>
            </a:r>
            <a:r>
              <a:rPr lang="en-US" sz="2400" dirty="0" smtClean="0"/>
              <a:t>West </a:t>
            </a:r>
            <a:r>
              <a:rPr lang="en-US" sz="2400" dirty="0" err="1" smtClean="0"/>
              <a:t>Bengle</a:t>
            </a:r>
            <a:r>
              <a:rPr lang="en-US" sz="2400" dirty="0" smtClean="0"/>
              <a:t>      		 </a:t>
            </a:r>
            <a:r>
              <a:rPr lang="en-US" sz="2400" dirty="0"/>
              <a:t>ii. </a:t>
            </a:r>
            <a:r>
              <a:rPr lang="en-US" sz="2400" dirty="0" smtClean="0"/>
              <a:t>Nepal</a:t>
            </a:r>
            <a:r>
              <a:rPr lang="en-US" sz="2400" dirty="0"/>
              <a:t>	</a:t>
            </a:r>
            <a:r>
              <a:rPr lang="en-US" sz="2400" dirty="0" smtClean="0"/>
              <a:t>iii</a:t>
            </a:r>
            <a:r>
              <a:rPr lang="en-US" sz="2400" dirty="0"/>
              <a:t>. </a:t>
            </a:r>
            <a:r>
              <a:rPr lang="en-US" sz="2400" dirty="0" smtClean="0"/>
              <a:t>India  	iv. the then Pakistan</a:t>
            </a:r>
          </a:p>
          <a:p>
            <a:r>
              <a:rPr lang="en-US" sz="2400" dirty="0" smtClean="0">
                <a:solidFill>
                  <a:srgbClr val="002060"/>
                </a:solidFill>
              </a:rPr>
              <a:t>(d) </a:t>
            </a:r>
            <a:r>
              <a:rPr lang="en-US" sz="2400" dirty="0" smtClean="0">
                <a:solidFill>
                  <a:srgbClr val="EA1EDB"/>
                </a:solidFill>
              </a:rPr>
              <a:t>The gap between the beginning and the climax of Language Movement is --=</a:t>
            </a:r>
          </a:p>
          <a:p>
            <a:r>
              <a:rPr lang="en-US" sz="2400" dirty="0"/>
              <a:t>	</a:t>
            </a:r>
            <a:r>
              <a:rPr lang="en-US" sz="2400" dirty="0" err="1"/>
              <a:t>i</a:t>
            </a:r>
            <a:r>
              <a:rPr lang="en-US" sz="2400" dirty="0"/>
              <a:t>. </a:t>
            </a:r>
            <a:r>
              <a:rPr lang="en-US" sz="2400" dirty="0" smtClean="0"/>
              <a:t>2 years	  </a:t>
            </a:r>
            <a:r>
              <a:rPr lang="en-US" sz="2400" dirty="0"/>
              <a:t>	ii. </a:t>
            </a:r>
            <a:r>
              <a:rPr lang="en-US" sz="2400" dirty="0" smtClean="0"/>
              <a:t>3 years	</a:t>
            </a:r>
            <a:r>
              <a:rPr lang="en-US" sz="2400" dirty="0"/>
              <a:t>	iii. </a:t>
            </a:r>
            <a:r>
              <a:rPr lang="en-US" sz="2400" dirty="0" smtClean="0"/>
              <a:t>4 years </a:t>
            </a:r>
            <a:r>
              <a:rPr lang="en-US" sz="2400" dirty="0"/>
              <a:t>	 	iv. </a:t>
            </a:r>
            <a:r>
              <a:rPr lang="en-US" sz="2400" dirty="0" smtClean="0"/>
              <a:t>5 years</a:t>
            </a:r>
            <a:endParaRPr lang="en-US" sz="2400" dirty="0"/>
          </a:p>
          <a:p>
            <a:r>
              <a:rPr lang="en-US" sz="2400" dirty="0">
                <a:solidFill>
                  <a:srgbClr val="002060"/>
                </a:solidFill>
              </a:rPr>
              <a:t>(e) </a:t>
            </a:r>
            <a:r>
              <a:rPr lang="en-US" sz="2400" dirty="0" smtClean="0">
                <a:solidFill>
                  <a:srgbClr val="EA1EDB"/>
                </a:solidFill>
              </a:rPr>
              <a:t>The word ‘declare’ cannot be the same as  ----</a:t>
            </a:r>
            <a:endParaRPr lang="en-US" sz="2400" dirty="0">
              <a:solidFill>
                <a:srgbClr val="EA1EDB"/>
              </a:solidFill>
            </a:endParaRPr>
          </a:p>
          <a:p>
            <a:r>
              <a:rPr lang="en-US" sz="2400" dirty="0"/>
              <a:t>	</a:t>
            </a:r>
            <a:r>
              <a:rPr lang="en-US" sz="2400" dirty="0" err="1"/>
              <a:t>i</a:t>
            </a:r>
            <a:r>
              <a:rPr lang="en-US" sz="2400" dirty="0"/>
              <a:t>. </a:t>
            </a:r>
            <a:r>
              <a:rPr lang="en-US" sz="2400" dirty="0" smtClean="0"/>
              <a:t>renounce  </a:t>
            </a:r>
            <a:r>
              <a:rPr lang="en-US" sz="2400" dirty="0"/>
              <a:t>		iii. </a:t>
            </a:r>
            <a:r>
              <a:rPr lang="en-US" sz="2400" dirty="0" smtClean="0"/>
              <a:t>acknowledge  </a:t>
            </a:r>
            <a:r>
              <a:rPr lang="en-US" sz="2400" dirty="0"/>
              <a:t>	iv</a:t>
            </a:r>
            <a:r>
              <a:rPr lang="en-US" sz="2400" dirty="0" smtClean="0"/>
              <a:t>. announce </a:t>
            </a:r>
            <a:r>
              <a:rPr lang="en-US" sz="2400" dirty="0"/>
              <a:t>	iv. </a:t>
            </a:r>
            <a:r>
              <a:rPr lang="en-US" sz="2400" dirty="0" smtClean="0"/>
              <a:t>convey </a:t>
            </a:r>
            <a:endParaRPr lang="en-US" sz="2400" dirty="0"/>
          </a:p>
          <a:p>
            <a:r>
              <a:rPr lang="en-US" sz="2400" dirty="0">
                <a:solidFill>
                  <a:srgbClr val="002060"/>
                </a:solidFill>
              </a:rPr>
              <a:t>(f) </a:t>
            </a:r>
            <a:r>
              <a:rPr lang="en-US" sz="2400" dirty="0" smtClean="0">
                <a:solidFill>
                  <a:srgbClr val="EA1EDB"/>
                </a:solidFill>
              </a:rPr>
              <a:t>The word ‘raised’ means ---</a:t>
            </a:r>
            <a:endParaRPr lang="en-US" sz="2400" dirty="0">
              <a:solidFill>
                <a:srgbClr val="EA1EDB"/>
              </a:solidFill>
            </a:endParaRPr>
          </a:p>
          <a:p>
            <a:r>
              <a:rPr lang="en-US" sz="2400" dirty="0"/>
              <a:t>	</a:t>
            </a:r>
            <a:r>
              <a:rPr lang="en-US" sz="2400" dirty="0" err="1"/>
              <a:t>i</a:t>
            </a:r>
            <a:r>
              <a:rPr lang="en-US" sz="2400" dirty="0"/>
              <a:t>. </a:t>
            </a:r>
            <a:r>
              <a:rPr lang="en-US" sz="2400" dirty="0" smtClean="0"/>
              <a:t>lift </a:t>
            </a:r>
            <a:r>
              <a:rPr lang="en-US" sz="2400" dirty="0"/>
              <a:t>	 </a:t>
            </a:r>
            <a:r>
              <a:rPr lang="en-US" sz="2400" dirty="0" smtClean="0"/>
              <a:t>		ii</a:t>
            </a:r>
            <a:r>
              <a:rPr lang="en-US" sz="2400" dirty="0"/>
              <a:t>. </a:t>
            </a:r>
            <a:r>
              <a:rPr lang="en-US" sz="2400" dirty="0" smtClean="0"/>
              <a:t>move 	 </a:t>
            </a:r>
            <a:r>
              <a:rPr lang="en-US" sz="2400" dirty="0"/>
              <a:t>	iii. </a:t>
            </a:r>
            <a:r>
              <a:rPr lang="en-US" sz="2400" dirty="0" smtClean="0"/>
              <a:t>promote	  	  </a:t>
            </a:r>
            <a:r>
              <a:rPr lang="en-US" sz="2400" dirty="0"/>
              <a:t>iv. </a:t>
            </a:r>
            <a:r>
              <a:rPr lang="en-US" sz="2400" dirty="0" smtClean="0"/>
              <a:t>form   </a:t>
            </a:r>
            <a:endParaRPr lang="en-US" sz="2400" dirty="0"/>
          </a:p>
          <a:p>
            <a:r>
              <a:rPr lang="en-US" sz="2400" dirty="0">
                <a:solidFill>
                  <a:srgbClr val="002060"/>
                </a:solidFill>
              </a:rPr>
              <a:t>(g) </a:t>
            </a:r>
            <a:r>
              <a:rPr lang="en-US" sz="2400" dirty="0" smtClean="0">
                <a:solidFill>
                  <a:srgbClr val="E14FC2"/>
                </a:solidFill>
              </a:rPr>
              <a:t>Which of the days is a public holiday</a:t>
            </a:r>
            <a:r>
              <a:rPr lang="en-US" sz="2400" dirty="0" smtClean="0">
                <a:solidFill>
                  <a:srgbClr val="EA1EDB"/>
                </a:solidFill>
              </a:rPr>
              <a:t>----</a:t>
            </a:r>
            <a:endParaRPr lang="en-US" sz="2400" dirty="0">
              <a:solidFill>
                <a:srgbClr val="EA1EDB"/>
              </a:solidFill>
            </a:endParaRPr>
          </a:p>
          <a:p>
            <a:r>
              <a:rPr lang="en-US" sz="2400" dirty="0"/>
              <a:t>	</a:t>
            </a:r>
            <a:r>
              <a:rPr lang="en-US" sz="2400" dirty="0" err="1"/>
              <a:t>i</a:t>
            </a:r>
            <a:r>
              <a:rPr lang="en-US" sz="2400" dirty="0"/>
              <a:t>. </a:t>
            </a:r>
            <a:r>
              <a:rPr lang="en-US" sz="2400" dirty="0" smtClean="0"/>
              <a:t> 21 </a:t>
            </a:r>
            <a:r>
              <a:rPr lang="en-US" sz="2400" dirty="0" err="1" smtClean="0"/>
              <a:t>february</a:t>
            </a:r>
            <a:r>
              <a:rPr lang="en-US" sz="2400" dirty="0"/>
              <a:t>		ii. </a:t>
            </a:r>
            <a:r>
              <a:rPr lang="en-US" sz="2400" dirty="0" smtClean="0"/>
              <a:t>7 March  	</a:t>
            </a:r>
            <a:r>
              <a:rPr lang="en-US" sz="2400" dirty="0"/>
              <a:t>	iii </a:t>
            </a:r>
            <a:r>
              <a:rPr lang="en-US" sz="2400" dirty="0" smtClean="0"/>
              <a:t>21 March	   </a:t>
            </a:r>
            <a:r>
              <a:rPr lang="en-US" sz="2400" dirty="0"/>
              <a:t>	iv. </a:t>
            </a:r>
            <a:r>
              <a:rPr lang="en-US" sz="2400" dirty="0" smtClean="0"/>
              <a:t>16</a:t>
            </a:r>
            <a:r>
              <a:rPr lang="en-US" sz="2400" baseline="30000" dirty="0" smtClean="0"/>
              <a:t>th</a:t>
            </a:r>
            <a:r>
              <a:rPr lang="en-US" sz="2400" dirty="0" smtClean="0"/>
              <a:t> December </a:t>
            </a:r>
            <a:endParaRPr lang="en-US"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3BCDA776-15FB-4487-BF42-1D41B69E9A7C}"/>
                  </a:ext>
                </a:extLst>
              </p:cNvPr>
              <p:cNvSpPr/>
              <p:nvPr/>
            </p:nvSpPr>
            <p:spPr>
              <a:xfrm>
                <a:off x="3743876" y="112940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3" name="Rectangle 2">
                <a:extLst>
                  <a:ext uri="{FF2B5EF4-FFF2-40B4-BE49-F238E27FC236}">
                    <a16:creationId xmlns="" xmlns:a16="http://schemas.microsoft.com/office/drawing/2014/main" xmlns:a14="http://schemas.microsoft.com/office/drawing/2010/main" id="{3BCDA776-15FB-4487-BF42-1D41B69E9A7C}"/>
                  </a:ext>
                </a:extLst>
              </p:cNvPr>
              <p:cNvSpPr>
                <a:spLocks noRot="1" noChangeAspect="1" noMove="1" noResize="1" noEditPoints="1" noAdjustHandles="1" noChangeArrowheads="1" noChangeShapeType="1" noTextEdit="1"/>
              </p:cNvSpPr>
              <p:nvPr/>
            </p:nvSpPr>
            <p:spPr>
              <a:xfrm>
                <a:off x="3743876" y="1129400"/>
                <a:ext cx="519032" cy="355106"/>
              </a:xfrm>
              <a:prstGeom prst="rect">
                <a:avLst/>
              </a:prstGeom>
              <a:blipFill rotWithShape="0">
                <a:blip r:embed="rId4"/>
                <a:stretch>
                  <a:fillRect l="-14118" t="-52542"/>
                </a:stretch>
              </a:blipFill>
              <a:ln>
                <a:no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4BB6ECB3-2F86-48C9-840C-AD0F4A129058}"/>
              </a:ext>
            </a:extLst>
          </p:cNvPr>
          <p:cNvSpPr txBox="1"/>
          <p:nvPr/>
        </p:nvSpPr>
        <p:spPr>
          <a:xfrm>
            <a:off x="7609984" y="270820"/>
            <a:ext cx="4316061" cy="569843"/>
          </a:xfrm>
          <a:prstGeom prst="rect">
            <a:avLst/>
          </a:prstGeom>
          <a:gradFill flip="none" rotWithShape="1">
            <a:gsLst>
              <a:gs pos="0">
                <a:srgbClr val="FF3399">
                  <a:tint val="66000"/>
                  <a:satMod val="160000"/>
                </a:srgbClr>
              </a:gs>
              <a:gs pos="50000">
                <a:srgbClr val="FF3399">
                  <a:tint val="44500"/>
                  <a:satMod val="160000"/>
                </a:srgbClr>
              </a:gs>
              <a:gs pos="74000">
                <a:srgbClr val="FF3399">
                  <a:tint val="23500"/>
                  <a:satMod val="160000"/>
                </a:srgbClr>
              </a:gs>
            </a:gsLst>
            <a:path path="shap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n-US" dirty="0"/>
          </a:p>
        </p:txBody>
      </p:sp>
      <p:sp>
        <p:nvSpPr>
          <p:cNvPr id="5" name="TextBox 4">
            <a:extLst>
              <a:ext uri="{FF2B5EF4-FFF2-40B4-BE49-F238E27FC236}">
                <a16:creationId xmlns:a16="http://schemas.microsoft.com/office/drawing/2014/main" xmlns="" id="{45D4E1C5-466C-4EDD-AFE9-7F0CA62E1A64}"/>
              </a:ext>
            </a:extLst>
          </p:cNvPr>
          <p:cNvSpPr txBox="1"/>
          <p:nvPr/>
        </p:nvSpPr>
        <p:spPr>
          <a:xfrm>
            <a:off x="7580465" y="455020"/>
            <a:ext cx="4117527" cy="251311"/>
          </a:xfrm>
          <a:prstGeom prst="rect">
            <a:avLst/>
          </a:prstGeom>
          <a:noFill/>
          <a:effectLst>
            <a:softEdge rad="317500"/>
          </a:effectLst>
        </p:spPr>
        <p:txBody>
          <a:bodyPr wrap="square" rtlCol="0">
            <a:prstTxWarp prst="textPlain">
              <a:avLst/>
            </a:prstTxWarp>
            <a:spAutoFit/>
            <a:scene3d>
              <a:camera prst="obliqueBottomRight"/>
              <a:lightRig rig="threePt" dir="t"/>
            </a:scene3d>
          </a:bodyPr>
          <a:lstStyle/>
          <a:p>
            <a:r>
              <a:rPr lang="en-US" sz="3600" dirty="0">
                <a:effectLst>
                  <a:outerShdw blurRad="50800" dist="38100" dir="8100000" algn="tr" rotWithShape="0">
                    <a:prstClr val="black">
                      <a:alpha val="40000"/>
                    </a:prstClr>
                  </a:outerShdw>
                </a:effectLst>
              </a:rPr>
              <a:t>Tick the best answer</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572188FB-3FFF-4FB5-89AC-72A437AF9643}"/>
                  </a:ext>
                </a:extLst>
              </p:cNvPr>
              <p:cNvSpPr/>
              <p:nvPr/>
            </p:nvSpPr>
            <p:spPr>
              <a:xfrm>
                <a:off x="6617212" y="1965882"/>
                <a:ext cx="519032" cy="37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6" name="Rectangle 5">
                <a:extLst>
                  <a:ext uri="{FF2B5EF4-FFF2-40B4-BE49-F238E27FC236}">
                    <a16:creationId xmlns="" xmlns:a16="http://schemas.microsoft.com/office/drawing/2014/main" xmlns:a14="http://schemas.microsoft.com/office/drawing/2010/main" id="{572188FB-3FFF-4FB5-89AC-72A437AF9643}"/>
                  </a:ext>
                </a:extLst>
              </p:cNvPr>
              <p:cNvSpPr>
                <a:spLocks noRot="1" noChangeAspect="1" noMove="1" noResize="1" noEditPoints="1" noAdjustHandles="1" noChangeArrowheads="1" noChangeShapeType="1" noTextEdit="1"/>
              </p:cNvSpPr>
              <p:nvPr/>
            </p:nvSpPr>
            <p:spPr>
              <a:xfrm>
                <a:off x="6617212" y="1965882"/>
                <a:ext cx="519032" cy="371836"/>
              </a:xfrm>
              <a:prstGeom prst="rect">
                <a:avLst/>
              </a:prstGeom>
              <a:blipFill rotWithShape="0">
                <a:blip r:embed="rId5"/>
                <a:stretch>
                  <a:fillRect l="-15294" t="-475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46313356-5973-421F-B99C-E14046F1C5D2}"/>
                  </a:ext>
                </a:extLst>
              </p:cNvPr>
              <p:cNvSpPr/>
              <p:nvPr/>
            </p:nvSpPr>
            <p:spPr>
              <a:xfrm>
                <a:off x="8299058" y="2804062"/>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 xmlns:a16="http://schemas.microsoft.com/office/drawing/2014/main" xmlns:a14="http://schemas.microsoft.com/office/drawing/2010/main" id="{46313356-5973-421F-B99C-E14046F1C5D2}"/>
                  </a:ext>
                </a:extLst>
              </p:cNvPr>
              <p:cNvSpPr>
                <a:spLocks noRot="1" noChangeAspect="1" noMove="1" noResize="1" noEditPoints="1" noAdjustHandles="1" noChangeArrowheads="1" noChangeShapeType="1" noTextEdit="1"/>
              </p:cNvSpPr>
              <p:nvPr/>
            </p:nvSpPr>
            <p:spPr>
              <a:xfrm>
                <a:off x="8299058" y="2804062"/>
                <a:ext cx="519032" cy="355106"/>
              </a:xfrm>
              <a:prstGeom prst="rect">
                <a:avLst/>
              </a:prstGeom>
              <a:blipFill rotWithShape="0">
                <a:blip r:embed="rId6"/>
                <a:stretch>
                  <a:fillRect l="-13953"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BA722651-6E5C-4B7F-B2C4-13BE2E969354}"/>
                  </a:ext>
                </a:extLst>
              </p:cNvPr>
              <p:cNvSpPr/>
              <p:nvPr/>
            </p:nvSpPr>
            <p:spPr>
              <a:xfrm>
                <a:off x="6380461" y="366168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 xmlns:a16="http://schemas.microsoft.com/office/drawing/2014/main" xmlns:a14="http://schemas.microsoft.com/office/drawing/2010/main" id="{BA722651-6E5C-4B7F-B2C4-13BE2E969354}"/>
                  </a:ext>
                </a:extLst>
              </p:cNvPr>
              <p:cNvSpPr>
                <a:spLocks noRot="1" noChangeAspect="1" noMove="1" noResize="1" noEditPoints="1" noAdjustHandles="1" noChangeArrowheads="1" noChangeShapeType="1" noTextEdit="1"/>
              </p:cNvSpPr>
              <p:nvPr/>
            </p:nvSpPr>
            <p:spPr>
              <a:xfrm>
                <a:off x="6380461" y="3661680"/>
                <a:ext cx="519032" cy="355106"/>
              </a:xfrm>
              <a:prstGeom prst="rect">
                <a:avLst/>
              </a:prstGeom>
              <a:blipFill rotWithShape="0">
                <a:blip r:embed="rId7"/>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C19C676F-BC71-410A-B7DE-F55B358CB020}"/>
                  </a:ext>
                </a:extLst>
              </p:cNvPr>
              <p:cNvSpPr/>
              <p:nvPr/>
            </p:nvSpPr>
            <p:spPr>
              <a:xfrm>
                <a:off x="925276" y="4519926"/>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9" name="Rectangle 8">
                <a:extLst>
                  <a:ext uri="{FF2B5EF4-FFF2-40B4-BE49-F238E27FC236}">
                    <a16:creationId xmlns="" xmlns:a16="http://schemas.microsoft.com/office/drawing/2014/main" xmlns:a14="http://schemas.microsoft.com/office/drawing/2010/main" id="{C19C676F-BC71-410A-B7DE-F55B358CB020}"/>
                  </a:ext>
                </a:extLst>
              </p:cNvPr>
              <p:cNvSpPr>
                <a:spLocks noRot="1" noChangeAspect="1" noMove="1" noResize="1" noEditPoints="1" noAdjustHandles="1" noChangeArrowheads="1" noChangeShapeType="1" noTextEdit="1"/>
              </p:cNvSpPr>
              <p:nvPr/>
            </p:nvSpPr>
            <p:spPr>
              <a:xfrm>
                <a:off x="925276" y="4519926"/>
                <a:ext cx="519032" cy="355106"/>
              </a:xfrm>
              <a:prstGeom prst="rect">
                <a:avLst/>
              </a:prstGeom>
              <a:blipFill rotWithShape="0">
                <a:blip r:embed="rId8"/>
                <a:stretch>
                  <a:fillRect l="-14118" t="-525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E98BBAC7-2B6D-4F3C-A28A-0A8F6181531F}"/>
                  </a:ext>
                </a:extLst>
              </p:cNvPr>
              <p:cNvSpPr/>
              <p:nvPr/>
            </p:nvSpPr>
            <p:spPr>
              <a:xfrm>
                <a:off x="9281492" y="5412985"/>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0" name="Rectangle 9">
                <a:extLst>
                  <a:ext uri="{FF2B5EF4-FFF2-40B4-BE49-F238E27FC236}">
                    <a16:creationId xmlns="" xmlns:a16="http://schemas.microsoft.com/office/drawing/2014/main" xmlns:a14="http://schemas.microsoft.com/office/drawing/2010/main" id="{E98BBAC7-2B6D-4F3C-A28A-0A8F6181531F}"/>
                  </a:ext>
                </a:extLst>
              </p:cNvPr>
              <p:cNvSpPr>
                <a:spLocks noRot="1" noChangeAspect="1" noMove="1" noResize="1" noEditPoints="1" noAdjustHandles="1" noChangeArrowheads="1" noChangeShapeType="1" noTextEdit="1"/>
              </p:cNvSpPr>
              <p:nvPr/>
            </p:nvSpPr>
            <p:spPr>
              <a:xfrm>
                <a:off x="9281492" y="5412985"/>
                <a:ext cx="519032" cy="355106"/>
              </a:xfrm>
              <a:prstGeom prst="rect">
                <a:avLst/>
              </a:prstGeom>
              <a:blipFill rotWithShape="0">
                <a:blip r:embed="rId9"/>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C307B99C-C4B9-4801-936B-812DEA1EA7EB}"/>
                  </a:ext>
                </a:extLst>
              </p:cNvPr>
              <p:cNvSpPr/>
              <p:nvPr/>
            </p:nvSpPr>
            <p:spPr>
              <a:xfrm>
                <a:off x="891486" y="6232796"/>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1" name="Rectangle 10">
                <a:extLst>
                  <a:ext uri="{FF2B5EF4-FFF2-40B4-BE49-F238E27FC236}">
                    <a16:creationId xmlns="" xmlns:a16="http://schemas.microsoft.com/office/drawing/2014/main" xmlns:a14="http://schemas.microsoft.com/office/drawing/2010/main" id="{C307B99C-C4B9-4801-936B-812DEA1EA7EB}"/>
                  </a:ext>
                </a:extLst>
              </p:cNvPr>
              <p:cNvSpPr>
                <a:spLocks noRot="1" noChangeAspect="1" noMove="1" noResize="1" noEditPoints="1" noAdjustHandles="1" noChangeArrowheads="1" noChangeShapeType="1" noTextEdit="1"/>
              </p:cNvSpPr>
              <p:nvPr/>
            </p:nvSpPr>
            <p:spPr>
              <a:xfrm>
                <a:off x="891486" y="6232796"/>
                <a:ext cx="519032" cy="355106"/>
              </a:xfrm>
              <a:prstGeom prst="rect">
                <a:avLst/>
              </a:prstGeom>
              <a:blipFill rotWithShape="0">
                <a:blip r:embed="rId10"/>
                <a:stretch>
                  <a:fillRect l="-14118" t="-525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74781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10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10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6276" y="342918"/>
            <a:ext cx="2112135" cy="954107"/>
          </a:xfrm>
          <a:prstGeom prst="rect">
            <a:avLst/>
          </a:prstGeom>
          <a:solidFill>
            <a:schemeClr val="accent6">
              <a:lumMod val="20000"/>
              <a:lumOff val="80000"/>
            </a:schemeClr>
          </a:solidFill>
          <a:ln w="76200">
            <a:solidFill>
              <a:srgbClr val="E14FC2"/>
            </a:solidFill>
          </a:ln>
          <a:scene3d>
            <a:camera prst="orthographicFront"/>
            <a:lightRig rig="threePt" dir="t"/>
          </a:scene3d>
          <a:sp3d>
            <a:bevelT w="165100" prst="coolSlant"/>
          </a:sp3d>
        </p:spPr>
        <p:txBody>
          <a:bodyPr wrap="square" rtlCol="0">
            <a:spAutoFit/>
          </a:bodyPr>
          <a:lstStyle/>
          <a:p>
            <a:pPr algn="ctr"/>
            <a:r>
              <a:rPr lang="en-US" sz="2800" dirty="0" smtClean="0"/>
              <a:t> Evaluation </a:t>
            </a:r>
          </a:p>
          <a:p>
            <a:pPr algn="ctr"/>
            <a:r>
              <a:rPr lang="en-US" sz="2800" dirty="0" smtClean="0"/>
              <a:t>Time: 6 </a:t>
            </a:r>
            <a:r>
              <a:rPr lang="en-US" sz="2800" dirty="0" err="1" smtClean="0"/>
              <a:t>mins</a:t>
            </a:r>
            <a:endParaRPr lang="en-US" sz="2800" dirty="0" smtClean="0"/>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3757" y="1727911"/>
            <a:ext cx="3560725" cy="3560725"/>
          </a:xfrm>
          <a:prstGeom prst="rect">
            <a:avLst/>
          </a:prstGeom>
        </p:spPr>
      </p:pic>
      <p:sp>
        <p:nvSpPr>
          <p:cNvPr id="4" name="TextBox 3"/>
          <p:cNvSpPr txBox="1"/>
          <p:nvPr/>
        </p:nvSpPr>
        <p:spPr>
          <a:xfrm>
            <a:off x="4788794" y="342918"/>
            <a:ext cx="2614411" cy="523220"/>
          </a:xfrm>
          <a:prstGeom prst="rect">
            <a:avLst/>
          </a:prstGeom>
          <a:solidFill>
            <a:schemeClr val="accent4">
              <a:lumMod val="20000"/>
              <a:lumOff val="80000"/>
            </a:schemeClr>
          </a:solidFill>
        </p:spPr>
        <p:txBody>
          <a:bodyPr wrap="square" rtlCol="0">
            <a:prstTxWarp prst="textPlain">
              <a:avLst/>
            </a:prstTxWarp>
            <a:spAutoFit/>
          </a:bodyPr>
          <a:lstStyle/>
          <a:p>
            <a:r>
              <a:rPr lang="en-US" sz="2800" dirty="0" smtClean="0"/>
              <a:t>Listen to the CD</a:t>
            </a:r>
            <a:endParaRPr lang="en-US" sz="2800" dirty="0"/>
          </a:p>
        </p:txBody>
      </p:sp>
      <p:sp>
        <p:nvSpPr>
          <p:cNvPr id="6" name="TextBox 5"/>
          <p:cNvSpPr txBox="1"/>
          <p:nvPr/>
        </p:nvSpPr>
        <p:spPr>
          <a:xfrm>
            <a:off x="4355365" y="1081581"/>
            <a:ext cx="3499117" cy="430887"/>
          </a:xfrm>
          <a:prstGeom prst="rect">
            <a:avLst/>
          </a:prstGeom>
          <a:no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Now fill the gap</a:t>
            </a:r>
            <a:endParaRPr lang="en-US" dirty="0">
              <a:ln w="0"/>
              <a:effectLst>
                <a:outerShdw blurRad="38100" dist="19050" dir="2700000" algn="tl" rotWithShape="0">
                  <a:schemeClr val="dk1">
                    <a:alpha val="40000"/>
                  </a:schemeClr>
                </a:outerShdw>
              </a:effectLst>
            </a:endParaRPr>
          </a:p>
        </p:txBody>
      </p:sp>
      <p:pic>
        <p:nvPicPr>
          <p:cNvPr id="7" name="mother languag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5" name="Rectangle 4"/>
          <p:cNvSpPr/>
          <p:nvPr/>
        </p:nvSpPr>
        <p:spPr>
          <a:xfrm>
            <a:off x="2122787" y="1727911"/>
            <a:ext cx="8263159" cy="3664552"/>
          </a:xfrm>
          <a:prstGeom prst="rect">
            <a:avLst/>
          </a:prstGeom>
          <a:solidFill>
            <a:schemeClr val="accent6">
              <a:lumMod val="20000"/>
              <a:lumOff val="80000"/>
            </a:schemeClr>
          </a:solidFill>
        </p:spPr>
        <p:txBody>
          <a:bodyPr wrap="square">
            <a:prstTxWarp prst="textPlain">
              <a:avLst/>
            </a:prstTxWarp>
            <a:spAutoFit/>
          </a:bodyPr>
          <a:lstStyle/>
          <a:p>
            <a:pPr algn="just"/>
            <a:r>
              <a:rPr lang="en-US" sz="2400" dirty="0" smtClean="0">
                <a:solidFill>
                  <a:srgbClr val="222222"/>
                </a:solidFill>
                <a:effectLst>
                  <a:outerShdw blurRad="50800" dist="38100" dir="8100000" algn="tr" rotWithShape="0">
                    <a:prstClr val="black">
                      <a:alpha val="40000"/>
                    </a:prstClr>
                  </a:outerShdw>
                </a:effectLst>
                <a:latin typeface="+mj-lt"/>
              </a:rPr>
              <a:t>Every year, 21 February is observed as International Mother Language Day. The day is a national (a) ---. On this day, we pay (b) --- to the martyrs who sacrificed their lives to establish Bangla as a state language in (c) --- Pakistan, at the public meeting in Dhaka (d) --- that Urdu would be the only state language of Pakistan. The declaration (e) --- a storm of protest in the then East Pakistan. </a:t>
            </a:r>
            <a:endParaRPr lang="en-US" sz="2400" dirty="0">
              <a:solidFill>
                <a:srgbClr val="222222"/>
              </a:solidFill>
              <a:effectLst>
                <a:outerShdw blurRad="50800" dist="38100" dir="8100000" algn="tr" rotWithShape="0">
                  <a:prstClr val="black">
                    <a:alpha val="40000"/>
                  </a:prstClr>
                </a:outerShdw>
              </a:effectLst>
              <a:latin typeface="+mj-lt"/>
            </a:endParaRPr>
          </a:p>
        </p:txBody>
      </p:sp>
    </p:spTree>
    <p:extLst>
      <p:ext uri="{BB962C8B-B14F-4D97-AF65-F5344CB8AC3E}">
        <p14:creationId xmlns:p14="http://schemas.microsoft.com/office/powerpoint/2010/main" val="40439324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80"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wipe(left)">
                                      <p:cBhvr>
                                        <p:cTn id="16"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6"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00B050"/>
          </a:fgClr>
          <a:bgClr>
            <a:schemeClr val="bg1"/>
          </a:bgClr>
        </a:pattFill>
        <a:effectLst/>
      </p:bgPr>
    </p:bg>
    <p:spTree>
      <p:nvGrpSpPr>
        <p:cNvPr id="1" name=""/>
        <p:cNvGrpSpPr/>
        <p:nvPr/>
      </p:nvGrpSpPr>
      <p:grpSpPr>
        <a:xfrm>
          <a:off x="0" y="0"/>
          <a:ext cx="0" cy="0"/>
          <a:chOff x="0" y="0"/>
          <a:chExt cx="0" cy="0"/>
        </a:xfrm>
      </p:grpSpPr>
      <p:sp>
        <p:nvSpPr>
          <p:cNvPr id="2" name="Flowchart: Delay 1"/>
          <p:cNvSpPr/>
          <p:nvPr/>
        </p:nvSpPr>
        <p:spPr>
          <a:xfrm rot="16200000">
            <a:off x="6729213" y="1539024"/>
            <a:ext cx="4726545" cy="417275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Azizul Fakir</a:t>
            </a:r>
          </a:p>
          <a:p>
            <a:pPr algn="ctr"/>
            <a:r>
              <a:rPr lang="en-US" dirty="0" smtClean="0"/>
              <a:t>Assistant teacher</a:t>
            </a:r>
          </a:p>
          <a:p>
            <a:pPr algn="ctr"/>
            <a:r>
              <a:rPr lang="en-US" dirty="0" smtClean="0"/>
              <a:t>Dighirjan secondary school</a:t>
            </a:r>
          </a:p>
          <a:p>
            <a:pPr algn="ctr"/>
            <a:r>
              <a:rPr lang="en-US" dirty="0" smtClean="0"/>
              <a:t>Nazirpur, Pirojpur</a:t>
            </a:r>
          </a:p>
          <a:p>
            <a:pPr algn="ctr"/>
            <a:r>
              <a:rPr lang="en-US" dirty="0" smtClean="0"/>
              <a:t>Mobile: 01710745128</a:t>
            </a:r>
          </a:p>
          <a:p>
            <a:pPr algn="ctr"/>
            <a:r>
              <a:rPr lang="en-US" dirty="0" smtClean="0"/>
              <a:t>Email: azizul.nk@gmail.com</a:t>
            </a:r>
            <a:endParaRPr lang="en-US" dirty="0"/>
          </a:p>
        </p:txBody>
      </p:sp>
      <p:sp>
        <p:nvSpPr>
          <p:cNvPr id="3" name="Flowchart: Delay 2"/>
          <p:cNvSpPr/>
          <p:nvPr/>
        </p:nvSpPr>
        <p:spPr>
          <a:xfrm rot="16200000">
            <a:off x="6729219" y="1498079"/>
            <a:ext cx="4726545" cy="4172754"/>
          </a:xfrm>
          <a:prstGeom prst="flowChartDelay">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Azizul F</a:t>
            </a:r>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4" name="Flowchart: Delay 3"/>
          <p:cNvSpPr/>
          <p:nvPr/>
        </p:nvSpPr>
        <p:spPr>
          <a:xfrm rot="16200000">
            <a:off x="972357" y="1552671"/>
            <a:ext cx="4726545" cy="4172754"/>
          </a:xfrm>
          <a:prstGeom prst="flowChartDelay">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1238" y="1687731"/>
            <a:ext cx="2143125" cy="2143125"/>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9334" y="1661973"/>
            <a:ext cx="2006302" cy="2143125"/>
          </a:xfrm>
          <a:prstGeom prst="rect">
            <a:avLst/>
          </a:prstGeom>
          <a:ln>
            <a:noFill/>
          </a:ln>
          <a:effectLst>
            <a:softEdge rad="112500"/>
          </a:effectLst>
        </p:spPr>
      </p:pic>
      <p:sp>
        <p:nvSpPr>
          <p:cNvPr id="7" name="TextBox 6"/>
          <p:cNvSpPr txBox="1"/>
          <p:nvPr/>
        </p:nvSpPr>
        <p:spPr>
          <a:xfrm>
            <a:off x="1337481" y="3777802"/>
            <a:ext cx="4123863" cy="2308324"/>
          </a:xfrm>
          <a:prstGeom prst="rect">
            <a:avLst/>
          </a:prstGeom>
          <a:noFill/>
        </p:spPr>
        <p:txBody>
          <a:bodyPr wrap="square" rtlCol="0">
            <a:spAutoFit/>
          </a:bodyPr>
          <a:lstStyle/>
          <a:p>
            <a:pPr algn="ctr"/>
            <a:r>
              <a:rPr lang="en-US" sz="2400" dirty="0"/>
              <a:t>Azizul Fakir</a:t>
            </a:r>
          </a:p>
          <a:p>
            <a:pPr algn="ctr"/>
            <a:r>
              <a:rPr lang="en-US" sz="2400" dirty="0"/>
              <a:t>Assistant teacher</a:t>
            </a:r>
          </a:p>
          <a:p>
            <a:pPr algn="ctr"/>
            <a:r>
              <a:rPr lang="en-US" sz="2400" dirty="0"/>
              <a:t>Dighirjan secondary school</a:t>
            </a:r>
          </a:p>
          <a:p>
            <a:pPr algn="ctr"/>
            <a:r>
              <a:rPr lang="en-US" sz="2400" dirty="0"/>
              <a:t>Nazirpur, Pirojpur</a:t>
            </a:r>
          </a:p>
          <a:p>
            <a:pPr algn="ctr"/>
            <a:r>
              <a:rPr lang="en-US" sz="2400" dirty="0"/>
              <a:t>Mobile: 01710745128</a:t>
            </a:r>
          </a:p>
          <a:p>
            <a:pPr algn="ctr"/>
            <a:r>
              <a:rPr lang="en-US" sz="2400" dirty="0"/>
              <a:t>Email: </a:t>
            </a:r>
            <a:r>
              <a:rPr lang="en-US" sz="2400" dirty="0" smtClean="0"/>
              <a:t>azizul.nk@gmail.com</a:t>
            </a:r>
            <a:endParaRPr lang="en-US" sz="2400" dirty="0"/>
          </a:p>
        </p:txBody>
      </p:sp>
      <p:sp>
        <p:nvSpPr>
          <p:cNvPr id="8" name="TextBox 7"/>
          <p:cNvSpPr txBox="1"/>
          <p:nvPr/>
        </p:nvSpPr>
        <p:spPr>
          <a:xfrm>
            <a:off x="7315200" y="3725835"/>
            <a:ext cx="3643952" cy="2308324"/>
          </a:xfrm>
          <a:prstGeom prst="rect">
            <a:avLst/>
          </a:prstGeom>
          <a:noFill/>
        </p:spPr>
        <p:txBody>
          <a:bodyPr wrap="square" rtlCol="0">
            <a:spAutoFit/>
          </a:bodyPr>
          <a:lstStyle/>
          <a:p>
            <a:pPr algn="ctr"/>
            <a:r>
              <a:rPr lang="en-US" sz="2400" dirty="0"/>
              <a:t>Class 9</a:t>
            </a:r>
          </a:p>
          <a:p>
            <a:pPr algn="ctr"/>
            <a:r>
              <a:rPr lang="en-US" sz="2400" dirty="0"/>
              <a:t>English For Today</a:t>
            </a:r>
          </a:p>
          <a:p>
            <a:pPr algn="ctr"/>
            <a:r>
              <a:rPr lang="en-US" sz="2400" dirty="0"/>
              <a:t>Unit </a:t>
            </a:r>
            <a:r>
              <a:rPr lang="en-US" sz="2400" dirty="0" smtClean="0"/>
              <a:t>3</a:t>
            </a:r>
            <a:endParaRPr lang="en-US" sz="2400" dirty="0"/>
          </a:p>
          <a:p>
            <a:pPr algn="ctr"/>
            <a:r>
              <a:rPr lang="en-US" sz="2400" b="1" dirty="0" smtClean="0">
                <a:solidFill>
                  <a:srgbClr val="002060"/>
                </a:solidFill>
                <a:effectLst>
                  <a:outerShdw blurRad="38100" dist="38100" dir="2700000" algn="tl">
                    <a:srgbClr val="000000">
                      <a:alpha val="43137"/>
                    </a:srgbClr>
                  </a:outerShdw>
                </a:effectLst>
              </a:rPr>
              <a:t>Events and festivals </a:t>
            </a:r>
            <a:endParaRPr lang="en-US" sz="2400" b="1" dirty="0">
              <a:solidFill>
                <a:srgbClr val="002060"/>
              </a:solidFill>
              <a:effectLst>
                <a:outerShdw blurRad="38100" dist="38100" dir="2700000" algn="tl">
                  <a:srgbClr val="000000">
                    <a:alpha val="43137"/>
                  </a:srgbClr>
                </a:outerShdw>
              </a:effectLst>
            </a:endParaRPr>
          </a:p>
          <a:p>
            <a:pPr algn="ctr"/>
            <a:r>
              <a:rPr lang="en-US" sz="2400" dirty="0"/>
              <a:t>Time : 50 mins</a:t>
            </a:r>
          </a:p>
          <a:p>
            <a:pPr algn="ctr"/>
            <a:r>
              <a:rPr lang="en-US" sz="2400" dirty="0" smtClean="0"/>
              <a:t>17/9/2020</a:t>
            </a:r>
            <a:endParaRPr lang="en-US" sz="2400" dirty="0"/>
          </a:p>
        </p:txBody>
      </p:sp>
      <p:grpSp>
        <p:nvGrpSpPr>
          <p:cNvPr id="9" name="Group 8"/>
          <p:cNvGrpSpPr/>
          <p:nvPr/>
        </p:nvGrpSpPr>
        <p:grpSpPr>
          <a:xfrm>
            <a:off x="5422007" y="1275775"/>
            <a:ext cx="1569493" cy="5268045"/>
            <a:chOff x="5418160" y="968990"/>
            <a:chExt cx="1569493" cy="5268045"/>
          </a:xfrm>
        </p:grpSpPr>
        <p:grpSp>
          <p:nvGrpSpPr>
            <p:cNvPr id="10" name="Group 9"/>
            <p:cNvGrpSpPr/>
            <p:nvPr/>
          </p:nvGrpSpPr>
          <p:grpSpPr>
            <a:xfrm>
              <a:off x="5418160" y="968990"/>
              <a:ext cx="1569493" cy="5268045"/>
              <a:chOff x="5459104" y="968990"/>
              <a:chExt cx="1569493" cy="5268045"/>
            </a:xfrm>
          </p:grpSpPr>
          <p:grpSp>
            <p:nvGrpSpPr>
              <p:cNvPr id="12" name="Group 11"/>
              <p:cNvGrpSpPr/>
              <p:nvPr/>
            </p:nvGrpSpPr>
            <p:grpSpPr>
              <a:xfrm>
                <a:off x="5677470" y="968990"/>
                <a:ext cx="1078173" cy="5268045"/>
                <a:chOff x="5677470" y="968990"/>
                <a:chExt cx="1078173" cy="5268045"/>
              </a:xfrm>
            </p:grpSpPr>
            <p:grpSp>
              <p:nvGrpSpPr>
                <p:cNvPr id="15" name="Group 14"/>
                <p:cNvGrpSpPr/>
                <p:nvPr/>
              </p:nvGrpSpPr>
              <p:grpSpPr>
                <a:xfrm>
                  <a:off x="5677470" y="968990"/>
                  <a:ext cx="1078173" cy="5268045"/>
                  <a:chOff x="5677470" y="968990"/>
                  <a:chExt cx="1078173" cy="5268045"/>
                </a:xfrm>
                <a:solidFill>
                  <a:srgbClr val="E14FC2"/>
                </a:solidFill>
              </p:grpSpPr>
              <p:sp>
                <p:nvSpPr>
                  <p:cNvPr id="17" name="Right Arrow 16"/>
                  <p:cNvSpPr/>
                  <p:nvPr/>
                </p:nvSpPr>
                <p:spPr>
                  <a:xfrm rot="5400000">
                    <a:off x="4148920" y="3930563"/>
                    <a:ext cx="4189862" cy="423081"/>
                  </a:xfrm>
                  <a:prstGeom prst="righ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54890" y="968990"/>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77470" y="1485331"/>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55141" y="1442113"/>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p:cNvSpPr/>
                <p:nvPr/>
              </p:nvSpPr>
              <p:spPr>
                <a:xfrm>
                  <a:off x="5872904" y="5472752"/>
                  <a:ext cx="741893" cy="764279"/>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urved Right Arrow 12"/>
              <p:cNvSpPr/>
              <p:nvPr/>
            </p:nvSpPr>
            <p:spPr>
              <a:xfrm>
                <a:off x="5977721" y="2511188"/>
                <a:ext cx="1050876" cy="3343703"/>
              </a:xfrm>
              <a:prstGeom prst="curved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a:off x="5459104" y="2554406"/>
                <a:ext cx="1057703" cy="3300485"/>
              </a:xfrm>
              <a:prstGeom prst="curved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6086901" y="5445452"/>
              <a:ext cx="232012" cy="3548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359972" y="302956"/>
            <a:ext cx="3423099" cy="710952"/>
          </a:xfrm>
          <a:prstGeom prst="rect">
            <a:avLst/>
          </a:prstGeom>
          <a:noFill/>
        </p:spPr>
        <p:txBody>
          <a:bodyPr wrap="square" rtlCol="0">
            <a:prstTxWarp prst="textPlain">
              <a:avLst/>
            </a:prstTxWarp>
            <a:spAutoFit/>
            <a:scene3d>
              <a:camera prst="obliqueBottomLeft"/>
              <a:lightRig rig="threePt" dir="t"/>
            </a:scene3d>
            <a:sp3d extrusionH="57150">
              <a:bevelT w="57150" h="38100" prst="hardEdge"/>
            </a:sp3d>
          </a:bodyPr>
          <a:lstStyle/>
          <a:p>
            <a:r>
              <a:rPr lang="en-US" dirty="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innerShdw blurRad="63500" dist="50800" dir="2700000">
                    <a:prstClr val="black">
                      <a:alpha val="50000"/>
                    </a:prstClr>
                  </a:innerShdw>
                </a:effectLst>
              </a:rPr>
              <a:t>I</a:t>
            </a:r>
            <a:r>
              <a:rPr lang="en-US"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innerShdw blurRad="63500" dist="50800" dir="2700000">
                    <a:prstClr val="black">
                      <a:alpha val="50000"/>
                    </a:prstClr>
                  </a:innerShdw>
                </a:effectLst>
              </a:rPr>
              <a:t>DENTITY</a:t>
            </a:r>
            <a:endParaRPr lang="en-US" dirty="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innerShdw blurRad="63500" dist="50800" dir="2700000">
                  <a:prstClr val="black">
                    <a:alpha val="50000"/>
                  </a:prstClr>
                </a:innerShdw>
              </a:effectLst>
            </a:endParaRPr>
          </a:p>
        </p:txBody>
      </p:sp>
      <p:sp>
        <p:nvSpPr>
          <p:cNvPr id="22" name="Frame 21"/>
          <p:cNvSpPr/>
          <p:nvPr/>
        </p:nvSpPr>
        <p:spPr>
          <a:xfrm>
            <a:off x="0" y="0"/>
            <a:ext cx="12192000" cy="6858000"/>
          </a:xfrm>
          <a:prstGeom prst="frame">
            <a:avLst>
              <a:gd name="adj1" fmla="val 3545"/>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9660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27003" y="1924335"/>
            <a:ext cx="8263159" cy="3664552"/>
          </a:xfrm>
          <a:prstGeom prst="rect">
            <a:avLst/>
          </a:prstGeom>
          <a:solidFill>
            <a:schemeClr val="accent6">
              <a:lumMod val="20000"/>
              <a:lumOff val="80000"/>
            </a:schemeClr>
          </a:solidFill>
        </p:spPr>
        <p:txBody>
          <a:bodyPr wrap="square">
            <a:prstTxWarp prst="textPlain">
              <a:avLst/>
            </a:prstTxWarp>
            <a:spAutoFit/>
          </a:bodyPr>
          <a:lstStyle/>
          <a:p>
            <a:pPr algn="just"/>
            <a:r>
              <a:rPr lang="en-US" sz="2400" dirty="0" smtClean="0">
                <a:solidFill>
                  <a:srgbClr val="222222"/>
                </a:solidFill>
                <a:effectLst>
                  <a:outerShdw blurRad="50800" dist="38100" dir="8100000" algn="tr" rotWithShape="0">
                    <a:prstClr val="black">
                      <a:alpha val="40000"/>
                    </a:prstClr>
                  </a:outerShdw>
                </a:effectLst>
                <a:latin typeface="+mj-lt"/>
              </a:rPr>
              <a:t>Every year, 21 February is observed as International Mother Language Day. The day is a national (a) </a:t>
            </a:r>
            <a:r>
              <a:rPr lang="en-US" sz="2400" dirty="0" smtClean="0">
                <a:solidFill>
                  <a:srgbClr val="E44CAE"/>
                </a:solidFill>
                <a:effectLst>
                  <a:outerShdw blurRad="50800" dist="38100" dir="8100000" algn="tr" rotWithShape="0">
                    <a:prstClr val="black">
                      <a:alpha val="40000"/>
                    </a:prstClr>
                  </a:outerShdw>
                </a:effectLst>
                <a:latin typeface="+mj-lt"/>
              </a:rPr>
              <a:t>holiday</a:t>
            </a:r>
            <a:r>
              <a:rPr lang="en-US" sz="2400" dirty="0" smtClean="0">
                <a:solidFill>
                  <a:srgbClr val="222222"/>
                </a:solidFill>
                <a:effectLst>
                  <a:outerShdw blurRad="50800" dist="38100" dir="8100000" algn="tr" rotWithShape="0">
                    <a:prstClr val="black">
                      <a:alpha val="40000"/>
                    </a:prstClr>
                  </a:outerShdw>
                </a:effectLst>
                <a:latin typeface="+mj-lt"/>
              </a:rPr>
              <a:t>. On this day, we pay (b) </a:t>
            </a:r>
            <a:r>
              <a:rPr lang="en-US" sz="2400" dirty="0" smtClean="0">
                <a:solidFill>
                  <a:srgbClr val="E44CAE"/>
                </a:solidFill>
                <a:effectLst>
                  <a:outerShdw blurRad="50800" dist="38100" dir="8100000" algn="tr" rotWithShape="0">
                    <a:prstClr val="black">
                      <a:alpha val="40000"/>
                    </a:prstClr>
                  </a:outerShdw>
                </a:effectLst>
                <a:latin typeface="+mj-lt"/>
              </a:rPr>
              <a:t>tribute</a:t>
            </a:r>
            <a:r>
              <a:rPr lang="en-US" sz="2400" dirty="0" smtClean="0">
                <a:solidFill>
                  <a:srgbClr val="222222"/>
                </a:solidFill>
                <a:effectLst>
                  <a:outerShdw blurRad="50800" dist="38100" dir="8100000" algn="tr" rotWithShape="0">
                    <a:prstClr val="black">
                      <a:alpha val="40000"/>
                    </a:prstClr>
                  </a:outerShdw>
                </a:effectLst>
                <a:latin typeface="+mj-lt"/>
              </a:rPr>
              <a:t> to the martyrs who sacrificed their lives to establish Bangla as a state language </a:t>
            </a:r>
            <a:r>
              <a:rPr lang="en-US" sz="2400" dirty="0">
                <a:solidFill>
                  <a:srgbClr val="222222"/>
                </a:solidFill>
                <a:effectLst>
                  <a:outerShdw blurRad="50800" dist="38100" dir="8100000" algn="tr" rotWithShape="0">
                    <a:prstClr val="black">
                      <a:alpha val="40000"/>
                    </a:prstClr>
                  </a:outerShdw>
                </a:effectLst>
              </a:rPr>
              <a:t>in (c) </a:t>
            </a:r>
            <a:r>
              <a:rPr lang="en-US" sz="2400" dirty="0" smtClean="0">
                <a:solidFill>
                  <a:srgbClr val="E44CAE"/>
                </a:solidFill>
                <a:effectLst>
                  <a:outerShdw blurRad="50800" dist="38100" dir="8100000" algn="tr" rotWithShape="0">
                    <a:prstClr val="black">
                      <a:alpha val="40000"/>
                    </a:prstClr>
                  </a:outerShdw>
                </a:effectLst>
              </a:rPr>
              <a:t>undivided</a:t>
            </a:r>
            <a:r>
              <a:rPr lang="en-US" sz="2400" dirty="0" smtClean="0">
                <a:solidFill>
                  <a:srgbClr val="222222"/>
                </a:solidFill>
                <a:effectLst>
                  <a:outerShdw blurRad="50800" dist="38100" dir="8100000" algn="tr" rotWithShape="0">
                    <a:prstClr val="black">
                      <a:alpha val="40000"/>
                    </a:prstClr>
                  </a:outerShdw>
                </a:effectLst>
                <a:latin typeface="+mj-lt"/>
              </a:rPr>
              <a:t> Pakistan, at the public meeting in Dhaka (d) </a:t>
            </a:r>
            <a:r>
              <a:rPr lang="en-US" sz="2400" dirty="0" smtClean="0">
                <a:solidFill>
                  <a:srgbClr val="E44CAE"/>
                </a:solidFill>
                <a:effectLst>
                  <a:outerShdw blurRad="50800" dist="38100" dir="8100000" algn="tr" rotWithShape="0">
                    <a:prstClr val="black">
                      <a:alpha val="40000"/>
                    </a:prstClr>
                  </a:outerShdw>
                </a:effectLst>
                <a:latin typeface="+mj-lt"/>
              </a:rPr>
              <a:t>declared</a:t>
            </a:r>
            <a:r>
              <a:rPr lang="en-US" sz="2400" dirty="0" smtClean="0">
                <a:solidFill>
                  <a:srgbClr val="222222"/>
                </a:solidFill>
                <a:effectLst>
                  <a:outerShdw blurRad="50800" dist="38100" dir="8100000" algn="tr" rotWithShape="0">
                    <a:prstClr val="black">
                      <a:alpha val="40000"/>
                    </a:prstClr>
                  </a:outerShdw>
                </a:effectLst>
                <a:latin typeface="+mj-lt"/>
              </a:rPr>
              <a:t> that Urdu would be the only state language of Pakistan. The declaration (e) </a:t>
            </a:r>
            <a:r>
              <a:rPr lang="en-US" sz="2400" dirty="0" smtClean="0">
                <a:solidFill>
                  <a:srgbClr val="E44CAE"/>
                </a:solidFill>
                <a:effectLst>
                  <a:outerShdw blurRad="50800" dist="38100" dir="8100000" algn="tr" rotWithShape="0">
                    <a:prstClr val="black">
                      <a:alpha val="40000"/>
                    </a:prstClr>
                  </a:outerShdw>
                </a:effectLst>
                <a:latin typeface="+mj-lt"/>
              </a:rPr>
              <a:t>raised</a:t>
            </a:r>
            <a:r>
              <a:rPr lang="en-US" sz="2400" dirty="0" smtClean="0">
                <a:solidFill>
                  <a:srgbClr val="222222"/>
                </a:solidFill>
                <a:effectLst>
                  <a:outerShdw blurRad="50800" dist="38100" dir="8100000" algn="tr" rotWithShape="0">
                    <a:prstClr val="black">
                      <a:alpha val="40000"/>
                    </a:prstClr>
                  </a:outerShdw>
                </a:effectLst>
                <a:latin typeface="+mj-lt"/>
              </a:rPr>
              <a:t> a storm of protest in the then East Pakistan. </a:t>
            </a:r>
            <a:endParaRPr lang="en-US" sz="2400" dirty="0">
              <a:solidFill>
                <a:srgbClr val="222222"/>
              </a:solidFill>
              <a:effectLst>
                <a:outerShdw blurRad="50800" dist="38100" dir="8100000" algn="tr" rotWithShape="0">
                  <a:prstClr val="black">
                    <a:alpha val="40000"/>
                  </a:prstClr>
                </a:outerShdw>
              </a:effectLst>
              <a:latin typeface="+mj-lt"/>
            </a:endParaRPr>
          </a:p>
        </p:txBody>
      </p:sp>
      <p:sp>
        <p:nvSpPr>
          <p:cNvPr id="9" name="TextBox 8"/>
          <p:cNvSpPr txBox="1"/>
          <p:nvPr/>
        </p:nvSpPr>
        <p:spPr>
          <a:xfrm>
            <a:off x="3316404" y="682396"/>
            <a:ext cx="5281684" cy="584775"/>
          </a:xfrm>
          <a:prstGeom prst="rect">
            <a:avLst/>
          </a:prstGeom>
          <a:solidFill>
            <a:srgbClr val="00B0F0"/>
          </a:solidFill>
          <a:scene3d>
            <a:camera prst="orthographicFront"/>
            <a:lightRig rig="threePt" dir="t"/>
          </a:scene3d>
          <a:sp3d>
            <a:bevelT prst="relaxedInset"/>
          </a:sp3d>
        </p:spPr>
        <p:txBody>
          <a:bodyPr wrap="square" rtlCol="0">
            <a:spAutoFit/>
          </a:bodyPr>
          <a:lstStyle/>
          <a:p>
            <a:r>
              <a:rPr lang="en-US" sz="3200" dirty="0" smtClean="0">
                <a:solidFill>
                  <a:srgbClr val="E44CAE"/>
                </a:solidFill>
              </a:rPr>
              <a:t>You may check your answers.</a:t>
            </a:r>
            <a:endParaRPr lang="en-US" sz="3200" dirty="0">
              <a:solidFill>
                <a:srgbClr val="E44CAE"/>
              </a:solidFill>
            </a:endParaRPr>
          </a:p>
        </p:txBody>
      </p:sp>
    </p:spTree>
    <p:extLst>
      <p:ext uri="{BB962C8B-B14F-4D97-AF65-F5344CB8AC3E}">
        <p14:creationId xmlns:p14="http://schemas.microsoft.com/office/powerpoint/2010/main" val="23548742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3715" y="212123"/>
            <a:ext cx="11434294" cy="4075612"/>
            <a:chOff x="399245" y="373487"/>
            <a:chExt cx="11434294" cy="2421229"/>
          </a:xfrm>
        </p:grpSpPr>
        <p:grpSp>
          <p:nvGrpSpPr>
            <p:cNvPr id="3" name="Group 2"/>
            <p:cNvGrpSpPr/>
            <p:nvPr/>
          </p:nvGrpSpPr>
          <p:grpSpPr>
            <a:xfrm>
              <a:off x="399245" y="373487"/>
              <a:ext cx="2768958" cy="2421229"/>
              <a:chOff x="734096" y="386365"/>
              <a:chExt cx="2768958" cy="2421229"/>
            </a:xfrm>
          </p:grpSpPr>
          <p:sp>
            <p:nvSpPr>
              <p:cNvPr id="11" name="Rectangle 10"/>
              <p:cNvSpPr/>
              <p:nvPr/>
            </p:nvSpPr>
            <p:spPr>
              <a:xfrm>
                <a:off x="1197734" y="1223493"/>
                <a:ext cx="1854558" cy="1584101"/>
              </a:xfrm>
              <a:prstGeom prst="rect">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734096" y="386365"/>
                <a:ext cx="2768958" cy="1184857"/>
              </a:xfrm>
              <a:prstGeom prst="triangle">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51331" y="1742940"/>
                <a:ext cx="529110" cy="781319"/>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34987"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18470"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9064581" y="373487"/>
              <a:ext cx="2768958" cy="2421229"/>
              <a:chOff x="734096" y="386365"/>
              <a:chExt cx="2768958" cy="2421229"/>
            </a:xfrm>
          </p:grpSpPr>
          <p:sp>
            <p:nvSpPr>
              <p:cNvPr id="6" name="Rectangle 5"/>
              <p:cNvSpPr/>
              <p:nvPr/>
            </p:nvSpPr>
            <p:spPr>
              <a:xfrm>
                <a:off x="1197734" y="1223493"/>
                <a:ext cx="1854558" cy="1584101"/>
              </a:xfrm>
              <a:prstGeom prst="rect">
                <a:avLst/>
              </a:prstGeom>
              <a:solidFill>
                <a:srgbClr val="E14FC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734096" y="386365"/>
                <a:ext cx="2768958" cy="1184857"/>
              </a:xfrm>
              <a:prstGeom prst="triangl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Stay home stay safe</a:t>
                </a:r>
                <a:endParaRPr lang="en-US" sz="2000" dirty="0"/>
              </a:p>
            </p:txBody>
          </p:sp>
          <p:sp>
            <p:nvSpPr>
              <p:cNvPr id="8" name="Rectangle 7"/>
              <p:cNvSpPr/>
              <p:nvPr/>
            </p:nvSpPr>
            <p:spPr>
              <a:xfrm>
                <a:off x="1851331" y="1742940"/>
                <a:ext cx="529110" cy="781319"/>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34987"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18470" y="1918952"/>
                <a:ext cx="360609" cy="605307"/>
              </a:xfrm>
              <a:prstGeom prst="rect">
                <a:avLst/>
              </a:prstGeom>
              <a:solidFill>
                <a:schemeClr val="tx1">
                  <a:lumMod val="65000"/>
                  <a:lumOff val="35000"/>
                </a:schemeClr>
              </a:solidFill>
              <a:ln w="76200">
                <a:solidFill>
                  <a:schemeClr val="accent4">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794715" y="1906074"/>
              <a:ext cx="6681988" cy="888642"/>
            </a:xfrm>
            <a:prstGeom prst="rect">
              <a:avLst/>
            </a:prstGeom>
            <a:solidFill>
              <a:schemeClr val="tx2"/>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Home work</a:t>
              </a:r>
              <a:endParaRPr lang="en-US" sz="6000" dirty="0"/>
            </a:p>
          </p:txBody>
        </p:sp>
      </p:grpSp>
      <p:sp>
        <p:nvSpPr>
          <p:cNvPr id="16" name="TextBox 15"/>
          <p:cNvSpPr txBox="1"/>
          <p:nvPr/>
        </p:nvSpPr>
        <p:spPr>
          <a:xfrm>
            <a:off x="2070060" y="4396130"/>
            <a:ext cx="8613820" cy="2283452"/>
          </a:xfrm>
          <a:prstGeom prst="rect">
            <a:avLst/>
          </a:prstGeom>
          <a:solidFill>
            <a:schemeClr val="bg2"/>
          </a:solidFill>
        </p:spPr>
        <p:txBody>
          <a:bodyPr wrap="square" rtlCol="0">
            <a:prstTxWarp prst="textWave1">
              <a:avLst/>
            </a:prstTxWarp>
            <a:spAutoFit/>
          </a:bodyPr>
          <a:lstStyle/>
          <a:p>
            <a:pPr algn="ctr"/>
            <a:r>
              <a:rPr lang="en-US" sz="4400" dirty="0" smtClean="0"/>
              <a:t>Write a short  paragraph on </a:t>
            </a:r>
          </a:p>
          <a:p>
            <a:pPr algn="ctr"/>
            <a:r>
              <a:rPr lang="en-US" sz="4400" dirty="0" smtClean="0"/>
              <a:t>How you celebrated  International Mother Language Day in your school this year?</a:t>
            </a:r>
            <a:endParaRPr lang="en-US" sz="4400" dirty="0"/>
          </a:p>
        </p:txBody>
      </p:sp>
    </p:spTree>
    <p:extLst>
      <p:ext uri="{BB962C8B-B14F-4D97-AF65-F5344CB8AC3E}">
        <p14:creationId xmlns:p14="http://schemas.microsoft.com/office/powerpoint/2010/main" val="2009312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634" y="257641"/>
            <a:ext cx="11482252" cy="6307800"/>
          </a:xfrm>
          <a:prstGeom prst="rect">
            <a:avLst/>
          </a:prstGeom>
        </p:spPr>
      </p:pic>
      <p:sp>
        <p:nvSpPr>
          <p:cNvPr id="3" name="TextBox 2"/>
          <p:cNvSpPr txBox="1"/>
          <p:nvPr/>
        </p:nvSpPr>
        <p:spPr>
          <a:xfrm>
            <a:off x="1828800" y="653143"/>
            <a:ext cx="8725989" cy="4219303"/>
          </a:xfrm>
          <a:prstGeom prst="rect">
            <a:avLst/>
          </a:prstGeom>
          <a:noFill/>
        </p:spPr>
        <p:txBody>
          <a:bodyPr wrap="square" rtlCol="0">
            <a:prstTxWarp prst="textWave1">
              <a:avLst/>
            </a:prstTxWarp>
            <a:spAutoFit/>
          </a:bodyPr>
          <a:lstStyle/>
          <a:p>
            <a:r>
              <a:rPr lang="en-US" dirty="0" smtClean="0">
                <a:solidFill>
                  <a:srgbClr val="FFFF00"/>
                </a:solidFill>
                <a:effectLst>
                  <a:outerShdw blurRad="60007" dir="1500000" sy="-30000" kx="800400" algn="bl" rotWithShape="0">
                    <a:prstClr val="black">
                      <a:alpha val="20000"/>
                    </a:prstClr>
                  </a:outerShdw>
                </a:effectLst>
              </a:rPr>
              <a:t>Thank you </a:t>
            </a:r>
            <a:endParaRPr lang="en-US" dirty="0">
              <a:solidFill>
                <a:srgbClr val="FFFF00"/>
              </a:solidFill>
              <a:effectLst>
                <a:outerShdw blurRad="60007" dir="1500000" sy="-30000" kx="800400" algn="bl" rotWithShape="0">
                  <a:prstClr val="black">
                    <a:alpha val="20000"/>
                  </a:prstClr>
                </a:outerShdw>
              </a:effectLst>
            </a:endParaRPr>
          </a:p>
        </p:txBody>
      </p:sp>
    </p:spTree>
    <p:extLst>
      <p:ext uri="{BB962C8B-B14F-4D97-AF65-F5344CB8AC3E}">
        <p14:creationId xmlns:p14="http://schemas.microsoft.com/office/powerpoint/2010/main" val="188887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nodeType="clickEffect">
                                  <p:stCondLst>
                                    <p:cond delay="0"/>
                                  </p:stCondLst>
                                  <p:endCondLst>
                                    <p:cond evt="onNext" delay="0">
                                      <p:tgtEl>
                                        <p:sldTgt/>
                                      </p:tgtEl>
                                    </p:cond>
                                  </p:endCondLst>
                                  <p:childTnLst>
                                    <p:animScale>
                                      <p:cBhvr>
                                        <p:cTn id="6" dur="2000" fill="hold"/>
                                        <p:tgtEl>
                                          <p:spTgt spid="2"/>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6" presetClass="entr" presetSubtype="32"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ircle(out)">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nguage so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64" t="21482" b="22053"/>
          <a:stretch>
            <a:fillRect/>
          </a:stretch>
        </p:blipFill>
        <p:spPr>
          <a:xfrm>
            <a:off x="4009278" y="1856095"/>
            <a:ext cx="4356800" cy="3439236"/>
          </a:xfrm>
          <a:prstGeom prst="roundRect">
            <a:avLst/>
          </a:prstGeom>
          <a:ln w="76200">
            <a:solidFill>
              <a:srgbClr val="E44CAE"/>
            </a:solidFill>
          </a:ln>
        </p:spPr>
      </p:pic>
      <p:sp>
        <p:nvSpPr>
          <p:cNvPr id="3" name="TextBox 2"/>
          <p:cNvSpPr txBox="1"/>
          <p:nvPr/>
        </p:nvSpPr>
        <p:spPr>
          <a:xfrm>
            <a:off x="3821375" y="218362"/>
            <a:ext cx="4339988" cy="461665"/>
          </a:xfrm>
          <a:prstGeom prst="rect">
            <a:avLst/>
          </a:prstGeom>
          <a:noFill/>
        </p:spPr>
        <p:txBody>
          <a:bodyPr wrap="square" rtlCol="0">
            <a:prstTxWarp prst="textPlain">
              <a:avLst/>
            </a:prstTxWarp>
            <a:spAutoFit/>
          </a:bodyPr>
          <a:lstStyle/>
          <a:p>
            <a:pPr algn="ctr"/>
            <a:r>
              <a:rPr lang="en-US" sz="2400" dirty="0" smtClean="0">
                <a:effectLst>
                  <a:outerShdw blurRad="50800" dist="38100" dir="8100000" algn="tr" rotWithShape="0">
                    <a:prstClr val="black">
                      <a:alpha val="40000"/>
                    </a:prstClr>
                  </a:outerShdw>
                </a:effectLst>
              </a:rPr>
              <a:t>Let’s enjoy a video song</a:t>
            </a:r>
            <a:endParaRPr lang="en-US" sz="2400" dirty="0">
              <a:effectLst>
                <a:outerShdw blurRad="50800" dist="38100" dir="8100000" algn="tr" rotWithShape="0">
                  <a:prstClr val="black">
                    <a:alpha val="40000"/>
                  </a:prstClr>
                </a:outerShdw>
              </a:effectLst>
            </a:endParaRPr>
          </a:p>
        </p:txBody>
      </p:sp>
      <p:sp>
        <p:nvSpPr>
          <p:cNvPr id="4" name="TextBox 3"/>
          <p:cNvSpPr txBox="1"/>
          <p:nvPr/>
        </p:nvSpPr>
        <p:spPr>
          <a:xfrm>
            <a:off x="3439236" y="5925493"/>
            <a:ext cx="5090615" cy="461665"/>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What is the video related to?</a:t>
            </a:r>
          </a:p>
        </p:txBody>
      </p:sp>
      <p:sp>
        <p:nvSpPr>
          <p:cNvPr id="5" name="TextBox 4"/>
          <p:cNvSpPr txBox="1"/>
          <p:nvPr/>
        </p:nvSpPr>
        <p:spPr>
          <a:xfrm>
            <a:off x="8679976" y="3193576"/>
            <a:ext cx="3179927" cy="1096707"/>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The video is related to our mother language.</a:t>
            </a:r>
            <a:endParaRPr lang="en-US"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7484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6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5976" y="186203"/>
            <a:ext cx="11600279" cy="6457632"/>
            <a:chOff x="341511" y="145260"/>
            <a:chExt cx="11600279" cy="6457632"/>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11" y="145260"/>
              <a:ext cx="11600279" cy="6457632"/>
            </a:xfrm>
            <a:prstGeom prst="rect">
              <a:avLst/>
            </a:prstGeom>
            <a:solidFill>
              <a:srgbClr val="002060"/>
            </a:solidFill>
          </p:spPr>
        </p:pic>
        <p:sp>
          <p:nvSpPr>
            <p:cNvPr id="3" name="Rectangle 2"/>
            <p:cNvSpPr/>
            <p:nvPr/>
          </p:nvSpPr>
          <p:spPr>
            <a:xfrm>
              <a:off x="6987654" y="158907"/>
              <a:ext cx="3234519" cy="11512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00"/>
                  </a:solidFill>
                </a:rPr>
                <a:t>International Mother Language Day - 1</a:t>
              </a:r>
            </a:p>
            <a:p>
              <a:pPr algn="ctr"/>
              <a:r>
                <a:rPr lang="en-US" sz="2000" dirty="0" smtClean="0">
                  <a:solidFill>
                    <a:srgbClr val="FFFF00"/>
                  </a:solidFill>
                </a:rPr>
                <a:t>Unit: 3</a:t>
              </a:r>
            </a:p>
            <a:p>
              <a:pPr algn="ctr"/>
              <a:r>
                <a:rPr lang="en-US" sz="2000" dirty="0" smtClean="0">
                  <a:solidFill>
                    <a:srgbClr val="FFFF00"/>
                  </a:solidFill>
                </a:rPr>
                <a:t>Lesson: 3 </a:t>
              </a:r>
              <a:endParaRPr lang="en-US" sz="2000" dirty="0">
                <a:solidFill>
                  <a:srgbClr val="FFFF00"/>
                </a:solidFill>
              </a:endParaRPr>
            </a:p>
          </p:txBody>
        </p:sp>
      </p:grpSp>
    </p:spTree>
    <p:extLst>
      <p:ext uri="{BB962C8B-B14F-4D97-AF65-F5344CB8AC3E}">
        <p14:creationId xmlns:p14="http://schemas.microsoft.com/office/powerpoint/2010/main" val="1695057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7" y="450376"/>
            <a:ext cx="2543175" cy="91568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Learning outcomes</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1828797" y="1542641"/>
            <a:ext cx="9007525" cy="7708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After completing this lesson, we will be able to ----</a:t>
            </a:r>
            <a:endParaRPr lang="en-US" dirty="0">
              <a:ln w="0"/>
              <a:effectLst>
                <a:outerShdw blurRad="38100" dist="19050" dir="2700000" algn="tl" rotWithShape="0">
                  <a:schemeClr val="dk1">
                    <a:alpha val="40000"/>
                  </a:schemeClr>
                </a:outerShdw>
              </a:effectLst>
            </a:endParaRPr>
          </a:p>
        </p:txBody>
      </p:sp>
      <p:grpSp>
        <p:nvGrpSpPr>
          <p:cNvPr id="4" name="Group 3"/>
          <p:cNvGrpSpPr/>
          <p:nvPr/>
        </p:nvGrpSpPr>
        <p:grpSpPr>
          <a:xfrm>
            <a:off x="1828798" y="2641289"/>
            <a:ext cx="8147714" cy="627798"/>
            <a:chOff x="1828799" y="2047169"/>
            <a:chExt cx="8147714" cy="627798"/>
          </a:xfrm>
        </p:grpSpPr>
        <p:sp>
          <p:nvSpPr>
            <p:cNvPr id="5" name="Chevron 4"/>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smtClean="0">
                  <a:solidFill>
                    <a:schemeClr val="tx1"/>
                  </a:solidFill>
                  <a:effectLst>
                    <a:outerShdw blurRad="50800" dist="38100" dir="8100000" algn="tr" rotWithShape="0">
                      <a:prstClr val="black">
                        <a:alpha val="40000"/>
                      </a:prstClr>
                    </a:outerShdw>
                  </a:effectLst>
                </a:rPr>
                <a:t>1</a:t>
              </a:r>
              <a:endParaRPr lang="en-US" sz="2400" dirty="0">
                <a:solidFill>
                  <a:schemeClr val="tx1"/>
                </a:solidFill>
                <a:effectLst>
                  <a:outerShdw blurRad="50800" dist="38100" dir="8100000" algn="tr" rotWithShape="0">
                    <a:prstClr val="black">
                      <a:alpha val="40000"/>
                    </a:prstClr>
                  </a:outerShdw>
                </a:effectLst>
              </a:endParaRPr>
            </a:p>
          </p:txBody>
        </p:sp>
        <p:sp>
          <p:nvSpPr>
            <p:cNvPr id="6" name="Rectangle 5"/>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infer meaning from the context </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7" name="Group 6"/>
          <p:cNvGrpSpPr/>
          <p:nvPr/>
        </p:nvGrpSpPr>
        <p:grpSpPr>
          <a:xfrm>
            <a:off x="1828799" y="3397460"/>
            <a:ext cx="8147714" cy="627798"/>
            <a:chOff x="1828799" y="2047169"/>
            <a:chExt cx="8147714" cy="627798"/>
          </a:xfrm>
        </p:grpSpPr>
        <p:sp>
          <p:nvSpPr>
            <p:cNvPr id="8" name="Chevron 7"/>
            <p:cNvSpPr/>
            <p:nvPr/>
          </p:nvSpPr>
          <p:spPr>
            <a:xfrm rot="5400000">
              <a:off x="1684876" y="2191093"/>
              <a:ext cx="627797" cy="339952"/>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2</a:t>
              </a:r>
            </a:p>
          </p:txBody>
        </p:sp>
        <p:sp>
          <p:nvSpPr>
            <p:cNvPr id="9" name="Rectangle 8"/>
            <p:cNvSpPr/>
            <p:nvPr/>
          </p:nvSpPr>
          <p:spPr>
            <a:xfrm>
              <a:off x="2168751" y="2047169"/>
              <a:ext cx="7807762" cy="4640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talk about the pictures</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10" name="Group 9"/>
          <p:cNvGrpSpPr/>
          <p:nvPr/>
        </p:nvGrpSpPr>
        <p:grpSpPr>
          <a:xfrm>
            <a:off x="1828798" y="4134441"/>
            <a:ext cx="8147714" cy="627798"/>
            <a:chOff x="1828799" y="2047169"/>
            <a:chExt cx="8147714" cy="627798"/>
          </a:xfrm>
        </p:grpSpPr>
        <p:sp>
          <p:nvSpPr>
            <p:cNvPr id="11" name="Chevron 10"/>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smtClean="0">
                  <a:solidFill>
                    <a:schemeClr val="tx1"/>
                  </a:solidFill>
                  <a:effectLst>
                    <a:outerShdw blurRad="50800" dist="38100" dir="8100000" algn="tr" rotWithShape="0">
                      <a:prstClr val="black">
                        <a:alpha val="40000"/>
                      </a:prstClr>
                    </a:outerShdw>
                  </a:effectLst>
                </a:rPr>
                <a:t>3</a:t>
              </a:r>
              <a:endParaRPr lang="en-US" sz="2400" dirty="0">
                <a:solidFill>
                  <a:schemeClr val="tx1"/>
                </a:solidFill>
                <a:effectLst>
                  <a:outerShdw blurRad="50800" dist="38100" dir="8100000" algn="tr" rotWithShape="0">
                    <a:prstClr val="black">
                      <a:alpha val="40000"/>
                    </a:prstClr>
                  </a:outerShdw>
                </a:effectLst>
              </a:endParaRPr>
            </a:p>
          </p:txBody>
        </p:sp>
        <p:sp>
          <p:nvSpPr>
            <p:cNvPr id="12" name="Rectangle 11"/>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write answers to the questions</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13" name="Group 12"/>
          <p:cNvGrpSpPr/>
          <p:nvPr/>
        </p:nvGrpSpPr>
        <p:grpSpPr>
          <a:xfrm>
            <a:off x="1828799" y="4816828"/>
            <a:ext cx="8147714" cy="627798"/>
            <a:chOff x="1828799" y="2047169"/>
            <a:chExt cx="8147714" cy="627798"/>
          </a:xfrm>
        </p:grpSpPr>
        <p:sp>
          <p:nvSpPr>
            <p:cNvPr id="14" name="Chevron 13"/>
            <p:cNvSpPr/>
            <p:nvPr/>
          </p:nvSpPr>
          <p:spPr>
            <a:xfrm rot="5400000">
              <a:off x="1684876" y="2191093"/>
              <a:ext cx="627797" cy="339952"/>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4</a:t>
              </a:r>
            </a:p>
          </p:txBody>
        </p:sp>
        <p:sp>
          <p:nvSpPr>
            <p:cNvPr id="15" name="Rectangle 14"/>
            <p:cNvSpPr/>
            <p:nvPr/>
          </p:nvSpPr>
          <p:spPr>
            <a:xfrm>
              <a:off x="2168751" y="2047169"/>
              <a:ext cx="7807762" cy="4640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tick  best answers from the alternatives</a:t>
              </a:r>
              <a:endParaRPr lang="en-US" sz="2400" dirty="0">
                <a:ln w="0"/>
                <a:solidFill>
                  <a:schemeClr val="tx1"/>
                </a:solidFill>
                <a:effectLst>
                  <a:outerShdw blurRad="50800" dist="38100" dir="8100000" algn="tr" rotWithShape="0">
                    <a:prstClr val="black">
                      <a:alpha val="40000"/>
                    </a:prstClr>
                  </a:outerShdw>
                </a:effectLst>
              </a:endParaRPr>
            </a:p>
          </p:txBody>
        </p:sp>
      </p:grpSp>
      <p:grpSp>
        <p:nvGrpSpPr>
          <p:cNvPr id="16" name="Group 15"/>
          <p:cNvGrpSpPr/>
          <p:nvPr/>
        </p:nvGrpSpPr>
        <p:grpSpPr>
          <a:xfrm>
            <a:off x="1828798" y="5457426"/>
            <a:ext cx="8147714" cy="627798"/>
            <a:chOff x="1828799" y="2047169"/>
            <a:chExt cx="8147714" cy="627798"/>
          </a:xfrm>
        </p:grpSpPr>
        <p:sp>
          <p:nvSpPr>
            <p:cNvPr id="17" name="Chevron 16"/>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smtClean="0">
                  <a:solidFill>
                    <a:schemeClr val="tx1"/>
                  </a:solidFill>
                  <a:effectLst>
                    <a:outerShdw blurRad="50800" dist="38100" dir="8100000" algn="tr" rotWithShape="0">
                      <a:prstClr val="black">
                        <a:alpha val="40000"/>
                      </a:prstClr>
                    </a:outerShdw>
                  </a:effectLst>
                </a:rPr>
                <a:t>5</a:t>
              </a:r>
              <a:endParaRPr lang="en-US" sz="2400" dirty="0">
                <a:solidFill>
                  <a:schemeClr val="tx1"/>
                </a:solidFill>
                <a:effectLst>
                  <a:outerShdw blurRad="50800" dist="38100" dir="8100000" algn="tr" rotWithShape="0">
                    <a:prstClr val="black">
                      <a:alpha val="40000"/>
                    </a:prstClr>
                  </a:outerShdw>
                </a:effectLst>
              </a:endParaRPr>
            </a:p>
          </p:txBody>
        </p:sp>
        <p:sp>
          <p:nvSpPr>
            <p:cNvPr id="18" name="Rectangle 17"/>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smtClean="0">
                  <a:ln w="0"/>
                  <a:solidFill>
                    <a:schemeClr val="tx1"/>
                  </a:solidFill>
                  <a:effectLst>
                    <a:outerShdw blurRad="50800" dist="38100" dir="8100000" algn="tr" rotWithShape="0">
                      <a:prstClr val="black">
                        <a:alpha val="40000"/>
                      </a:prstClr>
                    </a:outerShdw>
                  </a:effectLst>
                </a:rPr>
                <a:t>listen for information to the CD</a:t>
              </a:r>
              <a:endParaRPr lang="en-US" sz="2400" dirty="0">
                <a:ln w="0"/>
                <a:solidFill>
                  <a:schemeClr val="tx1"/>
                </a:solidFill>
                <a:effectLst>
                  <a:outerShdw blurRad="50800" dist="38100" dir="8100000" algn="tr" rotWithShape="0">
                    <a:prstClr val="black">
                      <a:alpha val="40000"/>
                    </a:prstClr>
                  </a:outerShdw>
                </a:effectLst>
              </a:endParaRPr>
            </a:p>
          </p:txBody>
        </p:sp>
      </p:gr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6405" y="4816828"/>
            <a:ext cx="1752032" cy="1752032"/>
          </a:xfrm>
          <a:prstGeom prst="rect">
            <a:avLst/>
          </a:prstGeom>
        </p:spPr>
      </p:pic>
    </p:spTree>
    <p:extLst>
      <p:ext uri="{BB962C8B-B14F-4D97-AF65-F5344CB8AC3E}">
        <p14:creationId xmlns:p14="http://schemas.microsoft.com/office/powerpoint/2010/main" val="336590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6" presetClass="entr" presetSubtype="32"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out)">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2374715" y="314734"/>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4708887" y="372287"/>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6" name="TextBox 5"/>
          <p:cNvSpPr txBox="1"/>
          <p:nvPr/>
        </p:nvSpPr>
        <p:spPr>
          <a:xfrm>
            <a:off x="206998" y="1899492"/>
            <a:ext cx="2012234"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Memorable - </a:t>
            </a:r>
            <a:endParaRPr lang="en-US" sz="2400" dirty="0">
              <a:effectLst>
                <a:outerShdw blurRad="50800" dist="38100" dir="8100000" algn="tr" rotWithShape="0">
                  <a:prstClr val="black">
                    <a:alpha val="40000"/>
                  </a:prstClr>
                </a:outerShdw>
              </a:effectLst>
            </a:endParaRPr>
          </a:p>
        </p:txBody>
      </p:sp>
      <p:sp>
        <p:nvSpPr>
          <p:cNvPr id="7" name="TextBox 6"/>
          <p:cNvSpPr txBox="1"/>
          <p:nvPr/>
        </p:nvSpPr>
        <p:spPr>
          <a:xfrm>
            <a:off x="2358392" y="1899492"/>
            <a:ext cx="1312860"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adjective </a:t>
            </a:r>
            <a:endParaRPr lang="en-US" sz="2400" dirty="0">
              <a:effectLst>
                <a:outerShdw blurRad="50800" dist="38100" dir="8100000" algn="tr" rotWithShape="0">
                  <a:prstClr val="black">
                    <a:alpha val="40000"/>
                  </a:prstClr>
                </a:outerShdw>
              </a:effectLst>
            </a:endParaRPr>
          </a:p>
        </p:txBody>
      </p:sp>
      <p:sp>
        <p:nvSpPr>
          <p:cNvPr id="8" name="TextBox 7"/>
          <p:cNvSpPr txBox="1"/>
          <p:nvPr/>
        </p:nvSpPr>
        <p:spPr>
          <a:xfrm>
            <a:off x="10128916" y="1475138"/>
            <a:ext cx="1733265"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ordinary </a:t>
            </a:r>
            <a:endParaRPr lang="en-US" sz="2400" dirty="0">
              <a:effectLst>
                <a:outerShdw blurRad="50800" dist="38100" dir="8100000" algn="tr" rotWithShape="0">
                  <a:prstClr val="black">
                    <a:alpha val="40000"/>
                  </a:prstClr>
                </a:outerShdw>
              </a:effectLst>
            </a:endParaRPr>
          </a:p>
        </p:txBody>
      </p:sp>
      <p:sp>
        <p:nvSpPr>
          <p:cNvPr id="9" name="TextBox 8"/>
          <p:cNvSpPr txBox="1"/>
          <p:nvPr/>
        </p:nvSpPr>
        <p:spPr>
          <a:xfrm>
            <a:off x="206998" y="4653807"/>
            <a:ext cx="2151394"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Observe - </a:t>
            </a:r>
            <a:endParaRPr lang="en-US" sz="2400" dirty="0">
              <a:effectLst>
                <a:outerShdw blurRad="50800" dist="38100" dir="8100000" algn="tr" rotWithShape="0">
                  <a:prstClr val="black">
                    <a:alpha val="40000"/>
                  </a:prstClr>
                </a:outerShdw>
              </a:effectLst>
            </a:endParaRPr>
          </a:p>
        </p:txBody>
      </p:sp>
      <p:sp>
        <p:nvSpPr>
          <p:cNvPr id="10" name="TextBox 9"/>
          <p:cNvSpPr txBox="1"/>
          <p:nvPr/>
        </p:nvSpPr>
        <p:spPr>
          <a:xfrm>
            <a:off x="2535812" y="4653807"/>
            <a:ext cx="802938"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verb </a:t>
            </a:r>
            <a:endParaRPr lang="en-US" sz="2400" dirty="0">
              <a:effectLst>
                <a:outerShdw blurRad="50800" dist="38100" dir="8100000" algn="tr" rotWithShape="0">
                  <a:prstClr val="black">
                    <a:alpha val="40000"/>
                  </a:prstClr>
                </a:outerShdw>
              </a:effectLst>
            </a:endParaRPr>
          </a:p>
        </p:txBody>
      </p:sp>
      <p:sp>
        <p:nvSpPr>
          <p:cNvPr id="11" name="TextBox 10"/>
          <p:cNvSpPr txBox="1"/>
          <p:nvPr/>
        </p:nvSpPr>
        <p:spPr>
          <a:xfrm>
            <a:off x="10115267" y="4422975"/>
            <a:ext cx="1733265"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disrespect </a:t>
            </a:r>
            <a:endParaRPr lang="en-US" sz="2400" dirty="0">
              <a:effectLst>
                <a:outerShdw blurRad="50800" dist="38100" dir="8100000" algn="tr" rotWithShape="0">
                  <a:prstClr val="black">
                    <a:alpha val="40000"/>
                  </a:prstClr>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94052" y="204716"/>
            <a:ext cx="3968815" cy="3174297"/>
          </a:xfrm>
          <a:prstGeom prst="rect">
            <a:avLst/>
          </a:prstGeom>
          <a:ln>
            <a:noFill/>
          </a:ln>
          <a:effectLst>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4051" y="3517603"/>
            <a:ext cx="3968815" cy="2734073"/>
          </a:xfrm>
          <a:prstGeom prst="rect">
            <a:avLst/>
          </a:prstGeom>
          <a:ln>
            <a:noFill/>
          </a:ln>
          <a:effectLst>
            <a:softEdge rad="112500"/>
          </a:effectLst>
        </p:spPr>
      </p:pic>
      <p:sp>
        <p:nvSpPr>
          <p:cNvPr id="14" name="TextBox 13"/>
          <p:cNvSpPr txBox="1"/>
          <p:nvPr/>
        </p:nvSpPr>
        <p:spPr>
          <a:xfrm>
            <a:off x="3916910" y="1705971"/>
            <a:ext cx="1937982" cy="809014"/>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worth remembering </a:t>
            </a:r>
            <a:endParaRPr lang="en-US" dirty="0">
              <a:effectLst>
                <a:outerShdw blurRad="50800" dist="38100" dir="8100000" algn="tr" rotWithShape="0">
                  <a:prstClr val="black">
                    <a:alpha val="40000"/>
                  </a:prstClr>
                </a:outerShdw>
              </a:effectLst>
            </a:endParaRPr>
          </a:p>
        </p:txBody>
      </p:sp>
      <p:sp>
        <p:nvSpPr>
          <p:cNvPr id="15" name="TextBox 14"/>
          <p:cNvSpPr txBox="1"/>
          <p:nvPr/>
        </p:nvSpPr>
        <p:spPr>
          <a:xfrm>
            <a:off x="3712195" y="3848669"/>
            <a:ext cx="2142697" cy="2089634"/>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notice or perceive (something) and register it as being significant</a:t>
            </a:r>
            <a:endParaRPr lang="en-US"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650691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out)">
                                      <p:cBhvr>
                                        <p:cTn id="37" dur="20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lt">
                                    <p:tmPct val="10000"/>
                                  </p:iterate>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6" presetClass="entr" presetSubtype="32"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out)">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arn(inVertical)">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2374715" y="314734"/>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5076969" y="327543"/>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6" name="TextBox 5"/>
          <p:cNvSpPr txBox="1"/>
          <p:nvPr/>
        </p:nvSpPr>
        <p:spPr>
          <a:xfrm>
            <a:off x="477672" y="1842448"/>
            <a:ext cx="1360233"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Martyr - </a:t>
            </a:r>
            <a:endParaRPr lang="en-US" sz="2400" dirty="0">
              <a:effectLst>
                <a:outerShdw blurRad="50800" dist="38100" dir="8100000" algn="tr" rotWithShape="0">
                  <a:prstClr val="black">
                    <a:alpha val="40000"/>
                  </a:prstClr>
                </a:outerShdw>
              </a:effectLst>
            </a:endParaRPr>
          </a:p>
        </p:txBody>
      </p:sp>
      <p:sp>
        <p:nvSpPr>
          <p:cNvPr id="7" name="TextBox 6"/>
          <p:cNvSpPr txBox="1"/>
          <p:nvPr/>
        </p:nvSpPr>
        <p:spPr>
          <a:xfrm>
            <a:off x="2268378" y="1842448"/>
            <a:ext cx="958747"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noun </a:t>
            </a:r>
            <a:endParaRPr lang="en-US" sz="2400" dirty="0">
              <a:effectLst>
                <a:outerShdw blurRad="50800" dist="38100" dir="8100000" algn="tr" rotWithShape="0">
                  <a:prstClr val="black">
                    <a:alpha val="40000"/>
                  </a:prstClr>
                </a:outerShdw>
              </a:effectLst>
            </a:endParaRPr>
          </a:p>
        </p:txBody>
      </p:sp>
      <p:sp>
        <p:nvSpPr>
          <p:cNvPr id="8" name="TextBox 7"/>
          <p:cNvSpPr txBox="1"/>
          <p:nvPr/>
        </p:nvSpPr>
        <p:spPr>
          <a:xfrm>
            <a:off x="11041039" y="1554665"/>
            <a:ext cx="655093" cy="461665"/>
          </a:xfrm>
          <a:prstGeom prst="rect">
            <a:avLst/>
          </a:prstGeom>
          <a:noFill/>
        </p:spPr>
        <p:txBody>
          <a:bodyPr wrap="square" rtlCol="0">
            <a:prstTxWarp prst="textPlain">
              <a:avLst/>
            </a:prstTxWarp>
            <a:spAutoFit/>
          </a:bodyPr>
          <a:lstStyle/>
          <a:p>
            <a:pPr algn="r"/>
            <a:r>
              <a:rPr lang="en-US" sz="2400" dirty="0" smtClean="0">
                <a:effectLst>
                  <a:outerShdw blurRad="50800" dist="38100" dir="8100000" algn="tr" rotWithShape="0">
                    <a:prstClr val="black">
                      <a:alpha val="40000"/>
                    </a:prstClr>
                  </a:outerShdw>
                </a:effectLst>
              </a:rPr>
              <a:t>---</a:t>
            </a:r>
            <a:endParaRPr lang="en-US" sz="2400" dirty="0">
              <a:effectLst>
                <a:outerShdw blurRad="50800" dist="38100" dir="8100000" algn="tr" rotWithShape="0">
                  <a:prstClr val="black">
                    <a:alpha val="40000"/>
                  </a:prstClr>
                </a:outerShdw>
              </a:effectLst>
            </a:endParaRPr>
          </a:p>
        </p:txBody>
      </p:sp>
      <p:sp>
        <p:nvSpPr>
          <p:cNvPr id="9" name="TextBox 8"/>
          <p:cNvSpPr txBox="1"/>
          <p:nvPr/>
        </p:nvSpPr>
        <p:spPr>
          <a:xfrm>
            <a:off x="630073" y="4710758"/>
            <a:ext cx="1376148"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Protest - </a:t>
            </a:r>
            <a:endParaRPr lang="en-US" sz="2400" dirty="0">
              <a:effectLst>
                <a:outerShdw blurRad="50800" dist="38100" dir="8100000" algn="tr" rotWithShape="0">
                  <a:prstClr val="black">
                    <a:alpha val="40000"/>
                  </a:prstClr>
                </a:outerShdw>
              </a:effectLst>
            </a:endParaRPr>
          </a:p>
        </p:txBody>
      </p:sp>
      <p:sp>
        <p:nvSpPr>
          <p:cNvPr id="10" name="TextBox 9"/>
          <p:cNvSpPr txBox="1"/>
          <p:nvPr/>
        </p:nvSpPr>
        <p:spPr>
          <a:xfrm>
            <a:off x="2325811" y="4710757"/>
            <a:ext cx="843882"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noun </a:t>
            </a:r>
            <a:endParaRPr lang="en-US" sz="2400" dirty="0">
              <a:effectLst>
                <a:outerShdw blurRad="50800" dist="38100" dir="8100000" algn="tr" rotWithShape="0">
                  <a:prstClr val="black">
                    <a:alpha val="40000"/>
                  </a:prstClr>
                </a:outerShdw>
              </a:effectLst>
            </a:endParaRPr>
          </a:p>
        </p:txBody>
      </p:sp>
      <p:sp>
        <p:nvSpPr>
          <p:cNvPr id="11" name="TextBox 10"/>
          <p:cNvSpPr txBox="1"/>
          <p:nvPr/>
        </p:nvSpPr>
        <p:spPr>
          <a:xfrm>
            <a:off x="10577016" y="4422975"/>
            <a:ext cx="1271516" cy="461665"/>
          </a:xfrm>
          <a:prstGeom prst="rect">
            <a:avLst/>
          </a:prstGeom>
          <a:noFill/>
        </p:spPr>
        <p:txBody>
          <a:bodyPr wrap="square" rtlCol="0">
            <a:prstTxWarp prst="textPlain">
              <a:avLst/>
            </a:prstTxWarp>
            <a:spAutoFit/>
          </a:bodyPr>
          <a:lstStyle/>
          <a:p>
            <a:pPr algn="r"/>
            <a:r>
              <a:rPr lang="en-US" sz="2400" dirty="0" smtClean="0">
                <a:effectLst>
                  <a:outerShdw blurRad="50800" dist="38100" dir="8100000" algn="tr" rotWithShape="0">
                    <a:prstClr val="black">
                      <a:alpha val="40000"/>
                    </a:prstClr>
                  </a:outerShdw>
                </a:effectLst>
              </a:rPr>
              <a:t>support </a:t>
            </a:r>
            <a:endParaRPr lang="en-US" sz="2400" dirty="0">
              <a:effectLst>
                <a:outerShdw blurRad="50800" dist="38100" dir="8100000" algn="tr" rotWithShape="0">
                  <a:prstClr val="black">
                    <a:alpha val="40000"/>
                  </a:prstClr>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16639" y="327544"/>
            <a:ext cx="3646228" cy="3202036"/>
          </a:xfrm>
          <a:prstGeom prst="rect">
            <a:avLst/>
          </a:prstGeom>
          <a:ln>
            <a:noFill/>
          </a:ln>
          <a:effectLst>
            <a:softEdge rad="112500"/>
          </a:effectLst>
        </p:spPr>
      </p:pic>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6639" y="3721549"/>
            <a:ext cx="3646228" cy="2603858"/>
          </a:xfrm>
          <a:prstGeom prst="rect">
            <a:avLst/>
          </a:prstGeom>
          <a:ln>
            <a:noFill/>
          </a:ln>
          <a:effectLst>
            <a:softEdge rad="112500"/>
          </a:effectLst>
        </p:spPr>
      </p:pic>
      <p:sp>
        <p:nvSpPr>
          <p:cNvPr id="14" name="TextBox 13"/>
          <p:cNvSpPr txBox="1"/>
          <p:nvPr/>
        </p:nvSpPr>
        <p:spPr>
          <a:xfrm>
            <a:off x="3657598" y="1310185"/>
            <a:ext cx="2496406" cy="2411364"/>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a person who suffers very much or is killed because of their religious or political belief. </a:t>
            </a:r>
            <a:endParaRPr lang="en-US" dirty="0">
              <a:effectLst>
                <a:outerShdw blurRad="50800" dist="38100" dir="8100000" algn="tr" rotWithShape="0">
                  <a:prstClr val="black">
                    <a:alpha val="40000"/>
                  </a:prstClr>
                </a:outerShdw>
              </a:effectLst>
            </a:endParaRPr>
          </a:p>
        </p:txBody>
      </p:sp>
      <p:sp>
        <p:nvSpPr>
          <p:cNvPr id="15" name="TextBox 14"/>
          <p:cNvSpPr txBox="1"/>
          <p:nvPr/>
        </p:nvSpPr>
        <p:spPr>
          <a:xfrm>
            <a:off x="3657598" y="4347668"/>
            <a:ext cx="2496406" cy="1384411"/>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the expression of strong disagreement.</a:t>
            </a:r>
            <a:endParaRPr lang="en-US"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421455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6" presetClass="entr" presetSubtype="32"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lt">
                                    <p:tmPct val="10000"/>
                                  </p:iterate>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out)">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9" grpId="0"/>
      <p:bldP spid="10" grpId="0"/>
      <p:bldP spid="11"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2374715" y="314734"/>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5076969" y="327543"/>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6" name="TextBox 5"/>
          <p:cNvSpPr txBox="1"/>
          <p:nvPr/>
        </p:nvSpPr>
        <p:spPr>
          <a:xfrm>
            <a:off x="259308" y="1842448"/>
            <a:ext cx="1951630"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Momentum - </a:t>
            </a:r>
            <a:endParaRPr lang="en-US" sz="2400" dirty="0">
              <a:effectLst>
                <a:outerShdw blurRad="50800" dist="38100" dir="8100000" algn="tr" rotWithShape="0">
                  <a:prstClr val="black">
                    <a:alpha val="40000"/>
                  </a:prstClr>
                </a:outerShdw>
              </a:effectLst>
            </a:endParaRPr>
          </a:p>
        </p:txBody>
      </p:sp>
      <p:sp>
        <p:nvSpPr>
          <p:cNvPr id="7" name="TextBox 6"/>
          <p:cNvSpPr txBox="1"/>
          <p:nvPr/>
        </p:nvSpPr>
        <p:spPr>
          <a:xfrm>
            <a:off x="2265534" y="1842448"/>
            <a:ext cx="900747"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noun </a:t>
            </a:r>
            <a:endParaRPr lang="en-US" sz="2400" dirty="0">
              <a:effectLst>
                <a:outerShdw blurRad="50800" dist="38100" dir="8100000" algn="tr" rotWithShape="0">
                  <a:prstClr val="black">
                    <a:alpha val="40000"/>
                  </a:prstClr>
                </a:outerShdw>
              </a:effectLst>
            </a:endParaRPr>
          </a:p>
        </p:txBody>
      </p:sp>
      <p:sp>
        <p:nvSpPr>
          <p:cNvPr id="8" name="TextBox 7"/>
          <p:cNvSpPr txBox="1"/>
          <p:nvPr/>
        </p:nvSpPr>
        <p:spPr>
          <a:xfrm>
            <a:off x="11054687" y="1554665"/>
            <a:ext cx="641445" cy="461665"/>
          </a:xfrm>
          <a:prstGeom prst="rect">
            <a:avLst/>
          </a:prstGeom>
          <a:noFill/>
        </p:spPr>
        <p:txBody>
          <a:bodyPr wrap="square" rtlCol="0">
            <a:prstTxWarp prst="textPlain">
              <a:avLst/>
            </a:prstTxWarp>
            <a:spAutoFit/>
          </a:bodyPr>
          <a:lstStyle/>
          <a:p>
            <a:pPr algn="r"/>
            <a:r>
              <a:rPr lang="en-US" sz="2400" dirty="0" smtClean="0">
                <a:effectLst>
                  <a:outerShdw blurRad="50800" dist="38100" dir="8100000" algn="tr" rotWithShape="0">
                    <a:prstClr val="black">
                      <a:alpha val="40000"/>
                    </a:prstClr>
                  </a:outerShdw>
                </a:effectLst>
              </a:rPr>
              <a:t>---</a:t>
            </a:r>
            <a:endParaRPr lang="en-US" sz="2400" dirty="0">
              <a:effectLst>
                <a:outerShdw blurRad="50800" dist="38100" dir="8100000" algn="tr" rotWithShape="0">
                  <a:prstClr val="black">
                    <a:alpha val="40000"/>
                  </a:prstClr>
                </a:outerShdw>
              </a:effectLst>
            </a:endParaRPr>
          </a:p>
        </p:txBody>
      </p:sp>
      <p:sp>
        <p:nvSpPr>
          <p:cNvPr id="9" name="TextBox 8"/>
          <p:cNvSpPr txBox="1"/>
          <p:nvPr/>
        </p:nvSpPr>
        <p:spPr>
          <a:xfrm>
            <a:off x="259308" y="4717081"/>
            <a:ext cx="1364779"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Outlaw - </a:t>
            </a:r>
            <a:endParaRPr lang="en-US" sz="2400" dirty="0">
              <a:effectLst>
                <a:outerShdw blurRad="50800" dist="38100" dir="8100000" algn="tr" rotWithShape="0">
                  <a:prstClr val="black">
                    <a:alpha val="40000"/>
                  </a:prstClr>
                </a:outerShdw>
              </a:effectLst>
            </a:endParaRPr>
          </a:p>
        </p:txBody>
      </p:sp>
      <p:sp>
        <p:nvSpPr>
          <p:cNvPr id="10" name="TextBox 9"/>
          <p:cNvSpPr txBox="1"/>
          <p:nvPr/>
        </p:nvSpPr>
        <p:spPr>
          <a:xfrm>
            <a:off x="2172272" y="4710756"/>
            <a:ext cx="748347"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verb </a:t>
            </a:r>
            <a:endParaRPr lang="en-US" sz="2400" dirty="0">
              <a:effectLst>
                <a:outerShdw blurRad="50800" dist="38100" dir="8100000" algn="tr" rotWithShape="0">
                  <a:prstClr val="black">
                    <a:alpha val="40000"/>
                  </a:prstClr>
                </a:outerShdw>
              </a:effectLst>
            </a:endParaRPr>
          </a:p>
        </p:txBody>
      </p:sp>
      <p:sp>
        <p:nvSpPr>
          <p:cNvPr id="11" name="TextBox 10"/>
          <p:cNvSpPr txBox="1"/>
          <p:nvPr/>
        </p:nvSpPr>
        <p:spPr>
          <a:xfrm>
            <a:off x="10877266" y="4479925"/>
            <a:ext cx="1045191" cy="461665"/>
          </a:xfrm>
          <a:prstGeom prst="rect">
            <a:avLst/>
          </a:prstGeom>
          <a:noFill/>
        </p:spPr>
        <p:txBody>
          <a:bodyPr wrap="square" rtlCol="0">
            <a:prstTxWarp prst="textPlain">
              <a:avLst/>
            </a:prstTxWarp>
            <a:spAutoFit/>
          </a:bodyPr>
          <a:lstStyle/>
          <a:p>
            <a:pPr algn="r"/>
            <a:r>
              <a:rPr lang="en-US" sz="2400" dirty="0" smtClean="0">
                <a:effectLst>
                  <a:outerShdw blurRad="50800" dist="38100" dir="8100000" algn="tr" rotWithShape="0">
                    <a:prstClr val="black">
                      <a:alpha val="40000"/>
                    </a:prstClr>
                  </a:outerShdw>
                </a:effectLst>
              </a:rPr>
              <a:t>permit </a:t>
            </a:r>
            <a:endParaRPr lang="en-US" sz="2400" dirty="0">
              <a:effectLst>
                <a:outerShdw blurRad="50800" dist="38100" dir="8100000" algn="tr" rotWithShape="0">
                  <a:prstClr val="black">
                    <a:alpha val="40000"/>
                  </a:prstClr>
                </a:outerShdw>
              </a:effectLst>
            </a:endParaRPr>
          </a:p>
        </p:txBody>
      </p:sp>
      <p:sp>
        <p:nvSpPr>
          <p:cNvPr id="12" name="TextBox 11"/>
          <p:cNvSpPr txBox="1"/>
          <p:nvPr/>
        </p:nvSpPr>
        <p:spPr>
          <a:xfrm>
            <a:off x="3811318" y="1554665"/>
            <a:ext cx="1959213" cy="1641736"/>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t</a:t>
            </a:r>
            <a:r>
              <a:rPr lang="en-US" dirty="0" smtClean="0">
                <a:effectLst>
                  <a:outerShdw blurRad="50800" dist="38100" dir="8100000" algn="tr" rotWithShape="0">
                    <a:prstClr val="black">
                      <a:alpha val="40000"/>
                    </a:prstClr>
                  </a:outerShdw>
                </a:effectLst>
              </a:rPr>
              <a:t>he ability to keep  increasing of developing </a:t>
            </a:r>
            <a:endParaRPr lang="en-US" dirty="0">
              <a:effectLst>
                <a:outerShdw blurRad="50800" dist="38100" dir="8100000" algn="tr" rotWithShape="0">
                  <a:prstClr val="black">
                    <a:alpha val="40000"/>
                  </a:prstClr>
                </a:outerShdw>
              </a:effectLst>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3792" y="314734"/>
            <a:ext cx="3609075" cy="2424847"/>
          </a:xfrm>
          <a:prstGeom prst="rect">
            <a:avLst/>
          </a:prstGeom>
          <a:ln>
            <a:noFill/>
          </a:ln>
          <a:effectLst>
            <a:softEdge rad="112500"/>
          </a:effectLst>
        </p:spPr>
      </p:pic>
      <p:sp>
        <p:nvSpPr>
          <p:cNvPr id="14" name="TextBox 13"/>
          <p:cNvSpPr txBox="1"/>
          <p:nvPr/>
        </p:nvSpPr>
        <p:spPr>
          <a:xfrm>
            <a:off x="3501412" y="4766527"/>
            <a:ext cx="2694673" cy="646331"/>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to make something illegal  </a:t>
            </a:r>
            <a:endParaRPr lang="en-US" dirty="0">
              <a:effectLst>
                <a:outerShdw blurRad="50800" dist="38100" dir="8100000" algn="tr" rotWithShape="0">
                  <a:prstClr val="black">
                    <a:alpha val="40000"/>
                  </a:prstClr>
                </a:outerShdw>
              </a:effectLst>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5567" y="3087523"/>
            <a:ext cx="3547299" cy="3174390"/>
          </a:xfrm>
          <a:prstGeom prst="rect">
            <a:avLst/>
          </a:prstGeom>
          <a:ln>
            <a:noFill/>
          </a:ln>
          <a:effectLst>
            <a:softEdge rad="112500"/>
          </a:effectLst>
        </p:spPr>
      </p:pic>
    </p:spTree>
    <p:extLst>
      <p:ext uri="{BB962C8B-B14F-4D97-AF65-F5344CB8AC3E}">
        <p14:creationId xmlns:p14="http://schemas.microsoft.com/office/powerpoint/2010/main" val="308200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6" presetClass="entr" presetSubtype="32"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out)">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out)">
                                      <p:cBhvr>
                                        <p:cTn id="60" dur="2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9" grpId="0"/>
      <p:bldP spid="10" grpId="0"/>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93" y="327543"/>
            <a:ext cx="1255594" cy="369332"/>
          </a:xfrm>
          <a:prstGeom prst="rect">
            <a:avLst/>
          </a:prstGeom>
          <a:solidFill>
            <a:srgbClr val="E14FC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Key word </a:t>
            </a:r>
            <a:endParaRPr lang="en-US" dirty="0">
              <a:ln w="0"/>
              <a:effectLst>
                <a:outerShdw blurRad="38100" dist="19050" dir="2700000" algn="tl" rotWithShape="0">
                  <a:schemeClr val="dk1">
                    <a:alpha val="40000"/>
                  </a:schemeClr>
                </a:outerShdw>
              </a:effectLst>
            </a:endParaRPr>
          </a:p>
        </p:txBody>
      </p:sp>
      <p:sp>
        <p:nvSpPr>
          <p:cNvPr id="3" name="TextBox 2"/>
          <p:cNvSpPr txBox="1"/>
          <p:nvPr/>
        </p:nvSpPr>
        <p:spPr>
          <a:xfrm>
            <a:off x="2374715" y="314734"/>
            <a:ext cx="1624084" cy="369332"/>
          </a:xfrm>
          <a:prstGeom prst="rect">
            <a:avLst/>
          </a:prstGeom>
          <a:solidFill>
            <a:srgbClr val="00B0F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Part of speech</a:t>
            </a: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5076969" y="327543"/>
            <a:ext cx="1119116" cy="369332"/>
          </a:xfrm>
          <a:prstGeom prst="rect">
            <a:avLst/>
          </a:prstGeom>
          <a:solidFill>
            <a:srgbClr val="00B050"/>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Meaning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0577016" y="327543"/>
            <a:ext cx="1119116" cy="369332"/>
          </a:xfrm>
          <a:prstGeom prst="rect">
            <a:avLst/>
          </a:prstGeom>
          <a:solidFill>
            <a:schemeClr val="bg2"/>
          </a:solidFill>
        </p:spPr>
        <p:txBody>
          <a:bodyPr wrap="square" rtlCol="0">
            <a:prstTxWarp prst="textPlain">
              <a:avLst/>
            </a:prstTxWarp>
            <a:spAutoFit/>
          </a:bodyPr>
          <a:lstStyle/>
          <a:p>
            <a:r>
              <a:rPr lang="en-US" dirty="0" smtClean="0">
                <a:ln w="0"/>
                <a:effectLst>
                  <a:outerShdw blurRad="38100" dist="19050" dir="2700000" algn="tl" rotWithShape="0">
                    <a:schemeClr val="dk1">
                      <a:alpha val="40000"/>
                    </a:schemeClr>
                  </a:outerShdw>
                </a:effectLst>
              </a:rPr>
              <a:t>Antonym </a:t>
            </a:r>
            <a:endParaRPr lang="en-US" dirty="0">
              <a:ln w="0"/>
              <a:effectLst>
                <a:outerShdw blurRad="38100" dist="19050" dir="2700000" algn="tl" rotWithShape="0">
                  <a:schemeClr val="dk1">
                    <a:alpha val="40000"/>
                  </a:schemeClr>
                </a:outerShdw>
              </a:effectLst>
            </a:endParaRPr>
          </a:p>
        </p:txBody>
      </p:sp>
      <p:sp>
        <p:nvSpPr>
          <p:cNvPr id="6" name="TextBox 5"/>
          <p:cNvSpPr txBox="1"/>
          <p:nvPr/>
        </p:nvSpPr>
        <p:spPr>
          <a:xfrm>
            <a:off x="259307" y="1842448"/>
            <a:ext cx="1787858"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Procession - </a:t>
            </a:r>
            <a:endParaRPr lang="en-US" sz="2400" dirty="0">
              <a:effectLst>
                <a:outerShdw blurRad="50800" dist="38100" dir="8100000" algn="tr" rotWithShape="0">
                  <a:prstClr val="black">
                    <a:alpha val="40000"/>
                  </a:prstClr>
                </a:outerShdw>
              </a:effectLst>
            </a:endParaRPr>
          </a:p>
        </p:txBody>
      </p:sp>
      <p:sp>
        <p:nvSpPr>
          <p:cNvPr id="7" name="TextBox 6"/>
          <p:cNvSpPr txBox="1"/>
          <p:nvPr/>
        </p:nvSpPr>
        <p:spPr>
          <a:xfrm>
            <a:off x="2265535" y="1842448"/>
            <a:ext cx="846156"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noun </a:t>
            </a:r>
            <a:endParaRPr lang="en-US" sz="2400" dirty="0">
              <a:effectLst>
                <a:outerShdw blurRad="50800" dist="38100" dir="8100000" algn="tr" rotWithShape="0">
                  <a:prstClr val="black">
                    <a:alpha val="40000"/>
                  </a:prstClr>
                </a:outerShdw>
              </a:effectLst>
            </a:endParaRPr>
          </a:p>
        </p:txBody>
      </p:sp>
      <p:sp>
        <p:nvSpPr>
          <p:cNvPr id="9" name="TextBox 8"/>
          <p:cNvSpPr txBox="1"/>
          <p:nvPr/>
        </p:nvSpPr>
        <p:spPr>
          <a:xfrm>
            <a:off x="630072" y="4710758"/>
            <a:ext cx="1373332"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Kindle - </a:t>
            </a:r>
            <a:endParaRPr lang="en-US" sz="2400" dirty="0">
              <a:effectLst>
                <a:outerShdw blurRad="50800" dist="38100" dir="8100000" algn="tr" rotWithShape="0">
                  <a:prstClr val="black">
                    <a:alpha val="40000"/>
                  </a:prstClr>
                </a:outerShdw>
              </a:effectLst>
            </a:endParaRPr>
          </a:p>
        </p:txBody>
      </p:sp>
      <p:sp>
        <p:nvSpPr>
          <p:cNvPr id="10" name="TextBox 9"/>
          <p:cNvSpPr txBox="1"/>
          <p:nvPr/>
        </p:nvSpPr>
        <p:spPr>
          <a:xfrm>
            <a:off x="2417935" y="4656166"/>
            <a:ext cx="871176" cy="461665"/>
          </a:xfrm>
          <a:prstGeom prst="rect">
            <a:avLst/>
          </a:prstGeom>
          <a:noFill/>
        </p:spPr>
        <p:txBody>
          <a:bodyPr wrap="square" rtlCol="0">
            <a:prstTxWarp prst="textPlain">
              <a:avLst/>
            </a:prstTxWarp>
            <a:spAutoFit/>
          </a:bodyPr>
          <a:lstStyle/>
          <a:p>
            <a:r>
              <a:rPr lang="en-US" sz="2400" dirty="0" smtClean="0">
                <a:effectLst>
                  <a:outerShdw blurRad="50800" dist="38100" dir="8100000" algn="tr" rotWithShape="0">
                    <a:prstClr val="black">
                      <a:alpha val="40000"/>
                    </a:prstClr>
                  </a:outerShdw>
                </a:effectLst>
              </a:rPr>
              <a:t>verb </a:t>
            </a:r>
            <a:endParaRPr lang="en-US" sz="2400" dirty="0">
              <a:effectLst>
                <a:outerShdw blurRad="50800" dist="38100" dir="8100000" algn="tr" rotWithShape="0">
                  <a:prstClr val="black">
                    <a:alpha val="40000"/>
                  </a:prstClr>
                </a:outerShdw>
              </a:effectLst>
            </a:endParaRPr>
          </a:p>
        </p:txBody>
      </p:sp>
      <p:sp>
        <p:nvSpPr>
          <p:cNvPr id="11" name="TextBox 10"/>
          <p:cNvSpPr txBox="1"/>
          <p:nvPr/>
        </p:nvSpPr>
        <p:spPr>
          <a:xfrm>
            <a:off x="10843479" y="4422975"/>
            <a:ext cx="1005054" cy="461665"/>
          </a:xfrm>
          <a:prstGeom prst="rect">
            <a:avLst/>
          </a:prstGeom>
          <a:noFill/>
        </p:spPr>
        <p:txBody>
          <a:bodyPr wrap="square" rtlCol="0">
            <a:prstTxWarp prst="textPlain">
              <a:avLst/>
            </a:prstTxWarp>
            <a:spAutoFit/>
          </a:bodyPr>
          <a:lstStyle/>
          <a:p>
            <a:pPr algn="r"/>
            <a:r>
              <a:rPr lang="en-US" sz="2400" dirty="0" smtClean="0">
                <a:effectLst>
                  <a:outerShdw blurRad="50800" dist="38100" dir="8100000" algn="tr" rotWithShape="0">
                    <a:prstClr val="black">
                      <a:alpha val="40000"/>
                    </a:prstClr>
                  </a:outerShdw>
                </a:effectLst>
              </a:rPr>
              <a:t>douse</a:t>
            </a:r>
            <a:endParaRPr lang="en-US" sz="2400" dirty="0">
              <a:effectLst>
                <a:outerShdw blurRad="50800" dist="38100" dir="8100000" algn="tr" rotWithShape="0">
                  <a:prstClr val="black">
                    <a:alpha val="40000"/>
                  </a:prstClr>
                </a:outerShdw>
              </a:effectLst>
            </a:endParaRPr>
          </a:p>
        </p:txBody>
      </p:sp>
      <p:sp>
        <p:nvSpPr>
          <p:cNvPr id="12" name="TextBox 11"/>
          <p:cNvSpPr txBox="1"/>
          <p:nvPr/>
        </p:nvSpPr>
        <p:spPr>
          <a:xfrm>
            <a:off x="3289110" y="1310185"/>
            <a:ext cx="2906975" cy="1547926"/>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a number of people moving forward in an orderly fashion.  </a:t>
            </a:r>
            <a:endParaRPr lang="en-US" dirty="0">
              <a:effectLst>
                <a:outerShdw blurRad="50800" dist="38100" dir="8100000" algn="tr" rotWithShape="0">
                  <a:prstClr val="black">
                    <a:alpha val="40000"/>
                  </a:prstClr>
                </a:outerShdw>
              </a:effectLst>
            </a:endParaRPr>
          </a:p>
        </p:txBody>
      </p:sp>
      <p:sp>
        <p:nvSpPr>
          <p:cNvPr id="13" name="TextBox 12"/>
          <p:cNvSpPr txBox="1"/>
          <p:nvPr/>
        </p:nvSpPr>
        <p:spPr>
          <a:xfrm>
            <a:off x="3703642" y="4721123"/>
            <a:ext cx="1806056" cy="423924"/>
          </a:xfrm>
          <a:prstGeom prst="rect">
            <a:avLst/>
          </a:prstGeom>
          <a:noFill/>
        </p:spPr>
        <p:txBody>
          <a:bodyPr wrap="square" rtlCol="0">
            <a:prstTxWarp prst="textPlain">
              <a:avLst/>
            </a:prstTxWarp>
            <a:spAutoFit/>
          </a:bodyPr>
          <a:lstStyle/>
          <a:p>
            <a:r>
              <a:rPr lang="en-US" dirty="0" smtClean="0">
                <a:effectLst>
                  <a:outerShdw blurRad="50800" dist="38100" dir="8100000" algn="tr" rotWithShape="0">
                    <a:prstClr val="black">
                      <a:alpha val="40000"/>
                    </a:prstClr>
                  </a:outerShdw>
                </a:effectLst>
              </a:rPr>
              <a:t>to start burning </a:t>
            </a:r>
            <a:endParaRPr lang="en-US" dirty="0">
              <a:effectLst>
                <a:outerShdw blurRad="50800" dist="38100" dir="8100000" algn="tr" rotWithShape="0">
                  <a:prstClr val="black">
                    <a:alpha val="40000"/>
                  </a:prstClr>
                </a:outerShdw>
              </a:effectLst>
            </a:endParaRP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64329" y="327543"/>
            <a:ext cx="3660746" cy="2483896"/>
          </a:xfrm>
          <a:prstGeom prst="rect">
            <a:avLst/>
          </a:prstGeom>
          <a:ln>
            <a:noFill/>
          </a:ln>
          <a:effectLst>
            <a:softEdge rad="112500"/>
          </a:effectLst>
        </p:spPr>
      </p:pic>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3770" y="3075208"/>
            <a:ext cx="3341863" cy="3341863"/>
          </a:xfrm>
          <a:prstGeom prst="rect">
            <a:avLst/>
          </a:prstGeom>
          <a:ln>
            <a:noFill/>
          </a:ln>
          <a:effectLst>
            <a:softEdge rad="112500"/>
          </a:effectLst>
        </p:spPr>
      </p:pic>
      <p:sp>
        <p:nvSpPr>
          <p:cNvPr id="16" name="Rectangle 15"/>
          <p:cNvSpPr/>
          <p:nvPr/>
        </p:nvSpPr>
        <p:spPr>
          <a:xfrm>
            <a:off x="10569703" y="1473116"/>
            <a:ext cx="1260281" cy="461665"/>
          </a:xfrm>
          <a:prstGeom prst="rect">
            <a:avLst/>
          </a:prstGeom>
        </p:spPr>
        <p:txBody>
          <a:bodyPr wrap="none">
            <a:prstTxWarp prst="textPlain">
              <a:avLst/>
            </a:prstTxWarp>
            <a:spAutoFit/>
          </a:bodyPr>
          <a:lstStyle/>
          <a:p>
            <a:pPr algn="ctr"/>
            <a:r>
              <a:rPr lang="en-US" sz="2400" dirty="0">
                <a:effectLst>
                  <a:outerShdw blurRad="50800" dist="38100" dir="8100000" algn="tr" rotWithShape="0">
                    <a:prstClr val="black">
                      <a:alpha val="40000"/>
                    </a:prstClr>
                  </a:outerShdw>
                </a:effectLst>
              </a:rPr>
              <a:t>reversal </a:t>
            </a:r>
          </a:p>
        </p:txBody>
      </p:sp>
    </p:spTree>
    <p:extLst>
      <p:ext uri="{BB962C8B-B14F-4D97-AF65-F5344CB8AC3E}">
        <p14:creationId xmlns:p14="http://schemas.microsoft.com/office/powerpoint/2010/main" val="1353347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6" presetClass="entr" presetSubtype="32"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out)">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lt">
                                    <p:tmPct val="10000"/>
                                  </p:iterate>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32"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ircle(out)">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arn(inVertical)">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9" grpId="0"/>
      <p:bldP spid="10" grpId="0"/>
      <p:bldP spid="11" grpId="0"/>
      <p:bldP spid="12" grpId="0"/>
      <p:bldP spid="13"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1285</Words>
  <Application>Microsoft Office PowerPoint</Application>
  <PresentationFormat>Widescreen</PresentationFormat>
  <Paragraphs>241</Paragraphs>
  <Slides>22</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Andalus</vt:lpstr>
      <vt:lpstr>Arial</vt:lpstr>
      <vt:lpstr>Calibri</vt:lpstr>
      <vt:lpstr>Cambria Math</vt:lpstr>
      <vt:lpstr>NikoshBAN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85</cp:revision>
  <dcterms:created xsi:type="dcterms:W3CDTF">2020-09-14T04:28:34Z</dcterms:created>
  <dcterms:modified xsi:type="dcterms:W3CDTF">2020-10-12T14:23:32Z</dcterms:modified>
</cp:coreProperties>
</file>