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  <p:sldMasterId id="2147483761" r:id="rId2"/>
  </p:sldMasterIdLst>
  <p:notesMasterIdLst>
    <p:notesMasterId r:id="rId19"/>
  </p:notesMasterIdLst>
  <p:sldIdLst>
    <p:sldId id="256" r:id="rId3"/>
    <p:sldId id="257" r:id="rId4"/>
    <p:sldId id="258" r:id="rId5"/>
    <p:sldId id="260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71" r:id="rId16"/>
    <p:sldId id="279" r:id="rId17"/>
    <p:sldId id="27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552" autoAdjust="0"/>
  </p:normalViewPr>
  <p:slideViewPr>
    <p:cSldViewPr snapToGrid="0">
      <p:cViewPr>
        <p:scale>
          <a:sx n="70" d="100"/>
          <a:sy n="70" d="100"/>
        </p:scale>
        <p:origin x="-58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F0DB7-A7D2-42BC-82F3-115756B84AFD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3A7F7-9859-4F2E-A0EB-331FCD7D5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5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7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5" name="wind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3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31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9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7962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602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4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43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63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878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9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27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3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8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27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3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80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24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27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DE58-D5E4-46D3-BE17-8F63E8106CA1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10/16/2020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CD521-3A9D-4AF6-8D23-B06C4A909A4F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1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wav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0.wav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19" Type="http://schemas.openxmlformats.org/officeDocument/2006/relationships/audio" Target="../media/audio10.wav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48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9" name="wind.wav"/>
          </p:stSnd>
        </p:sndAc>
      </p:transition>
    </mc:Choice>
    <mc:Fallback xmlns="">
      <p:transition spd="slow">
        <p:blinds dir="vert"/>
        <p:sndAc>
          <p:stSnd>
            <p:snd r:embed="rId22" name="wind.wav"/>
          </p:stSnd>
        </p:sndAc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ED4AB-5FEC-4DC9-9A1F-6997ADAD0367}" type="datetimeFigureOut">
              <a:rPr lang="en-US" smtClean="0"/>
              <a:pPr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D1C58-BB6C-4915-ACA4-97CBABC038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99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13" name="wind.wav"/>
          </p:stSnd>
        </p:sndAc>
      </p:transition>
    </mc:Choice>
    <mc:Fallback xmlns="">
      <p:transition spd="slow">
        <p:blinds dir="vert"/>
        <p:sndAc>
          <p:stSnd>
            <p:snd r:embed="rId19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audio" Target="../media/audio10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4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0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1.xml"/><Relationship Id="rId5" Type="http://schemas.openxmlformats.org/officeDocument/2006/relationships/audio" Target="../media/audio10.wav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705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4842" y="341194"/>
            <a:ext cx="10631615" cy="518614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অনলাইন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defRPr/>
            </a:pPr>
            <a:r>
              <a:rPr lang="bn-IN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94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872" y="191069"/>
            <a:ext cx="4283515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অনু কাকে বলে?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40" y="1724244"/>
            <a:ext cx="1034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1316" y="3855492"/>
                <a:ext cx="11354939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bn-BD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অক্সিজেনের দুইটি পরমানু দ্বারা অক্সিজেনের একটি অনু গঠিত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BD" sz="4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𝑂</m:t>
                        </m:r>
                      </m:e>
                      <m:sub>
                        <m:r>
                          <a:rPr lang="en-US" sz="48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480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/>
                      </a:rPr>
                      <m:t> </m:t>
                    </m:r>
                  </m:oMath>
                </a14:m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 </a:t>
                </a:r>
                <a:r>
                  <a:rPr lang="bn-BD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হাইড্রোজেন পরমানু ও একটি  অক্সিজেন পরমানু দ্বারা পানির একটি অনু গঠিত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</m:ctrlPr>
                      </m:sSubPr>
                      <m:e>
                        <m: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4400" i="1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O</a:t>
                </a:r>
                <a:r>
                  <a:rPr lang="bn-BD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r>
                  <a:rPr lang="en-US" sz="44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NaCl</a:t>
                </a:r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𝑁</m:t>
                        </m:r>
                      </m:e>
                      <m:sub>
                        <m:r>
                          <a:rPr lang="en-US" sz="44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44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bPr>
                      <m:e>
                        <m:r>
                          <a:rPr lang="en-US" sz="44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𝐶𝑂</m:t>
                        </m:r>
                      </m:e>
                      <m:sub>
                        <m:r>
                          <a:rPr lang="en-US" sz="4400" b="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bn-BD" sz="4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16" y="3855492"/>
                <a:ext cx="11354939" cy="2168222"/>
              </a:xfrm>
              <a:prstGeom prst="rect">
                <a:avLst/>
              </a:prstGeom>
              <a:blipFill rotWithShape="1">
                <a:blip r:embed="rId3"/>
                <a:stretch>
                  <a:fillRect l="-2363" t="-6180" b="-14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91317" y="1554068"/>
            <a:ext cx="113549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ক্ষুদ্রতম কনিকা,যার স্বাধীন অস্তিঃত্ব আছে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অংশগ্রহণ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করেনা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তাকে সংশ্লিষ্ট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মৌলের বা যৌগের অনু বলে।</a:t>
            </a:r>
          </a:p>
        </p:txBody>
      </p:sp>
    </p:spTree>
    <p:extLst>
      <p:ext uri="{BB962C8B-B14F-4D97-AF65-F5344CB8AC3E}">
        <p14:creationId xmlns:p14="http://schemas.microsoft.com/office/powerpoint/2010/main" val="25578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80430" y="177421"/>
            <a:ext cx="5199797" cy="1132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প্রতীক</a:t>
            </a:r>
            <a:r>
              <a:rPr lang="en-US" sz="6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6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 </a:t>
            </a:r>
            <a:endParaRPr lang="en-US" sz="6000" dirty="0"/>
          </a:p>
        </p:txBody>
      </p:sp>
      <p:sp>
        <p:nvSpPr>
          <p:cNvPr id="6" name="Rounded Rectangle 5"/>
          <p:cNvSpPr/>
          <p:nvPr/>
        </p:nvSpPr>
        <p:spPr>
          <a:xfrm>
            <a:off x="0" y="1514904"/>
            <a:ext cx="12192000" cy="218364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মৌলের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ল্যাটিন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নামের </a:t>
            </a:r>
            <a:r>
              <a:rPr lang="bn-BD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রুপকে প্রতীক বলে।প্রতীক দ্বারা মৌলের একটি পরমানুকে নির্দেশ করে।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প্রত্যেকটি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মৌলকে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0969390"/>
              </p:ext>
            </p:extLst>
          </p:nvPr>
        </p:nvGraphicFramePr>
        <p:xfrm>
          <a:off x="95536" y="4145254"/>
          <a:ext cx="11859903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301"/>
                <a:gridCol w="3953301"/>
                <a:gridCol w="395330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ইংরেজী</a:t>
                      </a:r>
                      <a:r>
                        <a:rPr lang="en-US" sz="3200" baseline="0" dirty="0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rgbClr val="FFFF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200" dirty="0">
                        <a:solidFill>
                          <a:srgbClr val="FFFF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solidFill>
                            <a:srgbClr val="FFFF00"/>
                          </a:solidFill>
                        </a:rPr>
                        <a:t>প্রতীক</a:t>
                      </a:r>
                      <a:endParaRPr lang="en-US" sz="32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হাইড্রোজেন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Hydrogen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H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অক্সিজেন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Oxygen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O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নাইট্রোজেন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Nitrogen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N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03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25087" y="1267725"/>
            <a:ext cx="6155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46" y="1975611"/>
            <a:ext cx="1131399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মৌলের </a:t>
            </a:r>
            <a:r>
              <a:rPr lang="bn-BD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 </a:t>
            </a:r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36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26421"/>
              </p:ext>
            </p:extLst>
          </p:nvPr>
        </p:nvGraphicFramePr>
        <p:xfrm>
          <a:off x="436728" y="3653934"/>
          <a:ext cx="11286699" cy="295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62233"/>
                <a:gridCol w="3762233"/>
                <a:gridCol w="37622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মৌলের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ইংরেজী</a:t>
                      </a:r>
                      <a:r>
                        <a:rPr lang="en-US" sz="36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6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বোরন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Boron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B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আয়োডিন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Iodine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ফ্লোরিন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Fluorine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সালফার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Sulfur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S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070746" y="344395"/>
            <a:ext cx="5732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7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0146" y="259307"/>
            <a:ext cx="11405293" cy="21972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নিয়ম-২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ইংরেজী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হাতের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334639"/>
              </p:ext>
            </p:extLst>
          </p:nvPr>
        </p:nvGraphicFramePr>
        <p:xfrm>
          <a:off x="550146" y="2889660"/>
          <a:ext cx="1114598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328"/>
                <a:gridCol w="3715328"/>
                <a:gridCol w="371532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মৌল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ইংরেজী</a:t>
                      </a:r>
                      <a:r>
                        <a:rPr lang="en-US" sz="28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প্রতীক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কার্বন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Carbon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ক্লোরিন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Chlorine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Cl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ক্যালসিয়াম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Calcium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কোবাল্ট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Cobalt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Co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ক্যাডমিয়াম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Cadmium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Cd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ক্রোমিয়াম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Chromium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Cr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10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772156"/>
              </p:ext>
            </p:extLst>
          </p:nvPr>
        </p:nvGraphicFramePr>
        <p:xfrm>
          <a:off x="436728" y="2100014"/>
          <a:ext cx="11532359" cy="40843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{E8B1032C-EA38-4F05-BA0D-38AFFFC7BED3}</a:tableStyleId>
              </a:tblPr>
              <a:tblGrid>
                <a:gridCol w="3862087"/>
                <a:gridCol w="3835136"/>
                <a:gridCol w="38351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7030A0"/>
                          </a:solidFill>
                        </a:rPr>
                        <a:t>ইংরেজী</a:t>
                      </a:r>
                      <a:r>
                        <a:rPr lang="bn-BD" sz="3200" baseline="0" dirty="0" smtClean="0">
                          <a:solidFill>
                            <a:srgbClr val="7030A0"/>
                          </a:solidFill>
                        </a:rPr>
                        <a:t> নাম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7030A0"/>
                          </a:solidFill>
                        </a:rPr>
                        <a:t>ল্যাটিন নাম</a:t>
                      </a:r>
                      <a:endParaRPr lang="en-US" sz="3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dirty="0" smtClean="0">
                          <a:solidFill>
                            <a:srgbClr val="7030A0"/>
                          </a:solidFill>
                        </a:rPr>
                        <a:t>প্রতীক</a:t>
                      </a:r>
                      <a:r>
                        <a:rPr lang="bn-BD" sz="3200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Sodium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Natrium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Na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Copper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Cuprum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Cu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Potassium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Kalium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K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Lead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Plumbum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Pb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Iron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/>
                        <a:t>Ferrum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/>
                        <a:t>Fe</a:t>
                      </a:r>
                      <a:endParaRPr lang="en-US" sz="4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41194" y="245660"/>
            <a:ext cx="11627893" cy="1337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নিয়ম-৩,</a:t>
            </a:r>
            <a:r>
              <a:rPr lang="bn-BD" sz="40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কোন কোন মৌলের পরমানুর প্রতীক তাদের ইংরেজী নাম থেকে না লিখে মৌলের ল্যাটিন নাম থেকে লিখা হয়। 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34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8106" y="274637"/>
            <a:ext cx="7820169" cy="1390389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716" y="2132464"/>
            <a:ext cx="11668836" cy="3913494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সারণি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৩০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hibiscus-flow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4" y="1528011"/>
            <a:ext cx="10635917" cy="46213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3450" y="1965278"/>
            <a:ext cx="7137779" cy="337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GB" sz="4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85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1538" y="365125"/>
            <a:ext cx="4159876" cy="1325563"/>
          </a:xfr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6975" y="2019300"/>
            <a:ext cx="4200525" cy="44577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D:\IMAGE\Book\screen-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82" y="2981325"/>
            <a:ext cx="1760918" cy="19812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2" name="TextBox 11"/>
          <p:cNvSpPr txBox="1"/>
          <p:nvPr/>
        </p:nvSpPr>
        <p:spPr>
          <a:xfrm>
            <a:off x="7143750" y="2190750"/>
            <a:ext cx="2771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7100" y="5189755"/>
            <a:ext cx="2581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শ্রেণিঃনবম-দশম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রসায়ন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1625" y="2019300"/>
            <a:ext cx="4019550" cy="4457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0275" y="215196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8350" y="2981325"/>
            <a:ext cx="328612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হাশেম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মাটিরাংগা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মাতিরাংগা,খাগড়াছরি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602" y="2837082"/>
            <a:ext cx="1633619" cy="157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108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5215" y="4361306"/>
            <a:ext cx="10672552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চিত্রগুলোতে তোমরা কি দেখতে পাচ্ছ? এদেরকে কি বলা যায়? </a:t>
            </a:r>
            <a:endParaRPr lang="bn-BD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 বস্তুগুলোকে পদার্থ বলা যায়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লোহা , পর্ব-১ - need4engineer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56" y="371473"/>
            <a:ext cx="2321114" cy="2319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ঘুমানোর আগে এক গ্লাস পানি পানে এত উপকার! : অন্য দিগন্ত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42" y="371474"/>
            <a:ext cx="2393315" cy="2333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alcium Carbonate at Rs 1650/ton | Shuker | Udaipur | ID: 1431192839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278" y="371473"/>
            <a:ext cx="2308225" cy="2333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oal Images, Stock Photos &amp; Vectors | Shutterstock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371474"/>
            <a:ext cx="2386651" cy="25101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333500" y="2774007"/>
            <a:ext cx="1457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লোহা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9346" y="2771775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9944" y="2881670"/>
            <a:ext cx="10001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47711" y="2835562"/>
            <a:ext cx="1123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চুনাপাথর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8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57450" y="161925"/>
            <a:ext cx="6943725" cy="17240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657475" y="2276476"/>
            <a:ext cx="7153275" cy="2971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57600" y="2990850"/>
            <a:ext cx="45815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/>
              <a:t>তৃতীয়</a:t>
            </a:r>
            <a:r>
              <a:rPr lang="en-US" sz="2800" dirty="0" smtClean="0"/>
              <a:t> </a:t>
            </a:r>
            <a:r>
              <a:rPr lang="en-US" sz="2800" dirty="0" err="1" smtClean="0"/>
              <a:t>অধ্যায়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1820717"/>
      </p:ext>
    </p:extLst>
  </p:cSld>
  <p:clrMapOvr>
    <a:masterClrMapping/>
  </p:clrMapOvr>
  <p:transition spd="slow">
    <p:wheel spokes="1"/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0501" y="333374"/>
            <a:ext cx="11122926" cy="60128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 smtClean="0"/>
              <a:t>এই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শেষে</a:t>
            </a:r>
            <a:r>
              <a:rPr lang="en-US" sz="4400" dirty="0" smtClean="0"/>
              <a:t> </a:t>
            </a:r>
            <a:r>
              <a:rPr lang="en-US" sz="4400" dirty="0" err="1" smtClean="0"/>
              <a:t>আমরা</a:t>
            </a:r>
            <a:r>
              <a:rPr lang="en-US" sz="4400" dirty="0" smtClean="0"/>
              <a:t> </a:t>
            </a:r>
            <a:r>
              <a:rPr lang="en-US" sz="4400" dirty="0" err="1" smtClean="0"/>
              <a:t>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জানতে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</a:t>
            </a:r>
            <a:r>
              <a:rPr lang="en-US" sz="4400" dirty="0" smtClean="0"/>
              <a:t>-----</a:t>
            </a:r>
          </a:p>
          <a:p>
            <a:endParaRPr lang="en-US" sz="36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4800" dirty="0" err="1" smtClean="0"/>
              <a:t>পদার্থ</a:t>
            </a:r>
            <a:r>
              <a:rPr lang="en-US" sz="4800" dirty="0" smtClean="0"/>
              <a:t> </a:t>
            </a:r>
            <a:r>
              <a:rPr lang="en-US" sz="4800" dirty="0" err="1" smtClean="0"/>
              <a:t>কী</a:t>
            </a:r>
            <a:r>
              <a:rPr lang="en-US" sz="4800" dirty="0" smtClean="0"/>
              <a:t> </a:t>
            </a:r>
            <a:r>
              <a:rPr lang="en-US" sz="4800" dirty="0" err="1" smtClean="0"/>
              <a:t>এবং</a:t>
            </a:r>
            <a:r>
              <a:rPr lang="en-US" sz="4800" dirty="0" smtClean="0"/>
              <a:t> </a:t>
            </a:r>
            <a:r>
              <a:rPr lang="en-US" sz="4800" dirty="0" err="1" smtClean="0"/>
              <a:t>পদার্থ</a:t>
            </a:r>
            <a:r>
              <a:rPr lang="en-US" sz="4800" dirty="0" smtClean="0"/>
              <a:t> </a:t>
            </a:r>
            <a:r>
              <a:rPr lang="en-US" sz="4800" dirty="0" err="1" smtClean="0"/>
              <a:t>কি</a:t>
            </a:r>
            <a:r>
              <a:rPr lang="en-US" sz="4800" dirty="0" smtClean="0"/>
              <a:t> </a:t>
            </a:r>
            <a:r>
              <a:rPr lang="en-US" sz="4800" dirty="0" err="1" smtClean="0"/>
              <a:t>দিয়ে</a:t>
            </a:r>
            <a:r>
              <a:rPr lang="en-US" sz="4800" dirty="0" smtClean="0"/>
              <a:t> </a:t>
            </a:r>
            <a:r>
              <a:rPr lang="en-US" sz="4800" dirty="0" err="1" smtClean="0"/>
              <a:t>তৈরী</a:t>
            </a:r>
            <a:endParaRPr lang="en-US" sz="4800" dirty="0" smtClean="0"/>
          </a:p>
          <a:p>
            <a:pPr algn="ctr"/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 err="1" smtClean="0"/>
              <a:t>মৌলিক</a:t>
            </a:r>
            <a:r>
              <a:rPr lang="en-US" sz="4400" dirty="0" smtClean="0"/>
              <a:t> ও </a:t>
            </a:r>
            <a:r>
              <a:rPr lang="en-US" sz="4400" dirty="0" err="1" smtClean="0"/>
              <a:t>যৌগিক</a:t>
            </a:r>
            <a:r>
              <a:rPr lang="en-US" sz="4400" dirty="0" smtClean="0"/>
              <a:t> </a:t>
            </a:r>
            <a:r>
              <a:rPr lang="en-US" sz="4400" dirty="0" err="1" smtClean="0"/>
              <a:t>পদার্থের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সঙ্গা</a:t>
            </a:r>
            <a:r>
              <a:rPr lang="en-US" sz="4400" dirty="0" smtClean="0"/>
              <a:t> ও </a:t>
            </a:r>
            <a:r>
              <a:rPr lang="en-US" sz="4400" dirty="0" err="1" smtClean="0"/>
              <a:t>উদাহরণ</a:t>
            </a:r>
            <a:endParaRPr lang="en-US" sz="4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n-BD" sz="4400" dirty="0">
                <a:ln w="0"/>
                <a:solidFill>
                  <a:schemeClr val="bg1"/>
                </a:solidFill>
              </a:rPr>
              <a:t>অনু ও পরমানু </a:t>
            </a:r>
            <a:r>
              <a:rPr lang="en-US" sz="4400" dirty="0" err="1" smtClean="0">
                <a:ln w="0"/>
                <a:solidFill>
                  <a:schemeClr val="bg1"/>
                </a:solidFill>
              </a:rPr>
              <a:t>সঙ্গা</a:t>
            </a:r>
            <a:r>
              <a:rPr lang="en-US" sz="4400" dirty="0" smtClean="0">
                <a:ln w="0"/>
                <a:solidFill>
                  <a:schemeClr val="bg1"/>
                </a:solidFill>
              </a:rPr>
              <a:t> ও </a:t>
            </a:r>
            <a:r>
              <a:rPr lang="en-US" sz="4400" dirty="0" err="1" smtClean="0">
                <a:ln w="0"/>
                <a:solidFill>
                  <a:schemeClr val="bg1"/>
                </a:solidFill>
              </a:rPr>
              <a:t>এদের</a:t>
            </a:r>
            <a:r>
              <a:rPr lang="en-US" sz="4400" dirty="0" smtClean="0">
                <a:ln w="0"/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</a:rPr>
              <a:t>মধ্যেপার্থক্য</a:t>
            </a:r>
            <a:r>
              <a:rPr lang="bn-BD" sz="4400" dirty="0" smtClean="0">
                <a:ln w="0"/>
                <a:solidFill>
                  <a:schemeClr val="bg1"/>
                </a:solidFill>
              </a:rPr>
              <a:t>।</a:t>
            </a:r>
            <a:endParaRPr lang="en-US" sz="4400" dirty="0" smtClean="0">
              <a:ln w="0"/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4400" dirty="0" err="1" smtClean="0">
                <a:ln w="0"/>
                <a:solidFill>
                  <a:schemeClr val="bg1"/>
                </a:solidFill>
              </a:rPr>
              <a:t>মৌলের</a:t>
            </a:r>
            <a:r>
              <a:rPr lang="en-US" sz="4400" dirty="0" smtClean="0">
                <a:ln w="0"/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</a:rPr>
              <a:t>প্রতীক</a:t>
            </a:r>
            <a:r>
              <a:rPr lang="en-US" sz="4400" dirty="0" smtClean="0">
                <a:ln w="0"/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</a:rPr>
              <a:t>কী</a:t>
            </a:r>
            <a:r>
              <a:rPr lang="en-US" sz="4400" dirty="0" smtClean="0">
                <a:ln w="0"/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</a:rPr>
              <a:t>এবং</a:t>
            </a:r>
            <a:r>
              <a:rPr lang="en-US" sz="4400" dirty="0" smtClean="0">
                <a:ln w="0"/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</a:rPr>
              <a:t>প্রতীক</a:t>
            </a:r>
            <a:r>
              <a:rPr lang="en-US" sz="4400" dirty="0" smtClean="0">
                <a:ln w="0"/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</a:rPr>
              <a:t>লেখার</a:t>
            </a:r>
            <a:r>
              <a:rPr lang="en-US" sz="4400" dirty="0" smtClean="0">
                <a:ln w="0"/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ln w="0"/>
                <a:solidFill>
                  <a:schemeClr val="bg1"/>
                </a:solidFill>
              </a:rPr>
              <a:t>নিয়ম</a:t>
            </a:r>
            <a:r>
              <a:rPr lang="en-US" sz="4400" dirty="0" smtClean="0">
                <a:ln w="0"/>
                <a:solidFill>
                  <a:schemeClr val="bg1"/>
                </a:solidFill>
              </a:rPr>
              <a:t>।</a:t>
            </a:r>
            <a:endParaRPr lang="bn-BD" sz="4400" dirty="0">
              <a:ln w="0"/>
              <a:solidFill>
                <a:schemeClr val="bg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6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93325" y="136478"/>
            <a:ext cx="6373505" cy="84616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 কাকে বলে?</a:t>
            </a:r>
          </a:p>
        </p:txBody>
      </p:sp>
      <p:sp>
        <p:nvSpPr>
          <p:cNvPr id="4" name="Rectangle 3"/>
          <p:cNvSpPr/>
          <p:nvPr/>
        </p:nvSpPr>
        <p:spPr>
          <a:xfrm>
            <a:off x="518615" y="1405720"/>
            <a:ext cx="11273051" cy="5213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30155" y="1617682"/>
            <a:ext cx="1090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যার ভর আছে, স্থান দখল করে, কম 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বেশী দৃঢ়তা আছে তাকে পদার্থ বলে। 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771096" y="3378411"/>
            <a:ext cx="10549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পদার্থ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কী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দ্বারা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গঠিত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bn-BD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385" y="4449227"/>
            <a:ext cx="10952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 বা একাধিক মৌলিক বা যৌগিক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কনিকা দ্বারা পদার্থ গঠিত।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4165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65528" y="177421"/>
            <a:ext cx="746532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মৌ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লিক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পদার্থ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কাকে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4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বলে</a:t>
            </a:r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?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048" y="1579011"/>
            <a:ext cx="10276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পদার্থকে বিশ্লেষন করলে ঐ পদার্থের ক্ষুদ্রতম কনিকা ছাড়া অন্য কোন মৌল পাওয়া যায় না, তাকে মৌলিক পদার্থ বা মৌল বলে।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709684" y="2902450"/>
            <a:ext cx="104951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44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bn-BD" sz="44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সালফার, অক্সিজেন, সোডিয়াম, নাইট্রোজেন,ক্যালসিয়াম, কার্বন, আর্গন, ম্যাগনেসিয়াম ইত্যাদি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709684" y="4735773"/>
            <a:ext cx="103586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8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১১৮টি,তারমধ্যে ৯৮টি 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বাকিগুলো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গবেষণাগারে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8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bn-BD" sz="48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808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92072" y="341194"/>
            <a:ext cx="9785444" cy="14876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307" y="2142699"/>
            <a:ext cx="1162789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 বা ততোধিক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গঠিত পদার্থকে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গিক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307" y="3712359"/>
            <a:ext cx="11627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পানি-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হাইড্রোজেন ও অক্সিজেন নিয়ে গঠিত। </a:t>
            </a:r>
            <a:endParaRPr lang="en-US" sz="48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কার্বন-ডাইক্সাইডঃ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 কার্বন ও অক্সিজেন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গঠিত।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সোডিয়াম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ক্লোরাইডঃ যা সোডিয়াম ও ক্লোরিন নিয়ে গঠিত। 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6166" y="584902"/>
            <a:ext cx="5354628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পরমানু কাকে বলে?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966" y="2129051"/>
            <a:ext cx="11041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পদার্থের ক্ষুদ্রতম কনিকা যার স্বাধীন অস্তিঃত্ব নাই,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বিক্রিয়ায়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অংশগ্রহন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সংশ্লিষ্ট মৌলের পরমানু বলে।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966" y="4913194"/>
            <a:ext cx="11218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যেমনঃ-হাইড্রোজেনেরপরমানু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(H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অক্সিজেনেরপরমা</a:t>
            </a:r>
            <a:r>
              <a:rPr lang="en-US" sz="48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(O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পরমানু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(C)</a:t>
            </a:r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ইত্যাদি।  </a:t>
            </a:r>
          </a:p>
        </p:txBody>
      </p:sp>
    </p:spTree>
    <p:extLst>
      <p:ext uri="{BB962C8B-B14F-4D97-AF65-F5344CB8AC3E}">
        <p14:creationId xmlns:p14="http://schemas.microsoft.com/office/powerpoint/2010/main" val="219720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wind.wav"/>
          </p:stSnd>
        </p:sndAc>
      </p:transition>
    </mc:Choice>
    <mc:Fallback xmlns="">
      <p:transition spd="slow">
        <p:blinds dir="vert"/>
        <p:sndAc>
          <p:stSnd>
            <p:snd r:embed="rId3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877</TotalTime>
  <Words>567</Words>
  <Application>Microsoft Office PowerPoint</Application>
  <PresentationFormat>Custom</PresentationFormat>
  <Paragraphs>127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Organic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142</cp:revision>
  <dcterms:created xsi:type="dcterms:W3CDTF">2016-09-12T01:50:14Z</dcterms:created>
  <dcterms:modified xsi:type="dcterms:W3CDTF">2020-10-16T01:42:45Z</dcterms:modified>
</cp:coreProperties>
</file>