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36" r:id="rId2"/>
    <p:sldId id="540" r:id="rId3"/>
    <p:sldId id="539" r:id="rId4"/>
    <p:sldId id="433" r:id="rId5"/>
    <p:sldId id="543" r:id="rId6"/>
    <p:sldId id="434" r:id="rId7"/>
    <p:sldId id="534" r:id="rId8"/>
    <p:sldId id="531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17" r:id="rId17"/>
    <p:sldId id="518" r:id="rId18"/>
    <p:sldId id="519" r:id="rId19"/>
    <p:sldId id="314" r:id="rId20"/>
    <p:sldId id="481" r:id="rId21"/>
    <p:sldId id="53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99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6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5A402-BCD3-4727-AE86-AAB096AFCBC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7EF5-93A9-4A8E-A694-35FCB944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7EF5-93A9-4A8E-A694-35FCB94420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7EF5-93A9-4A8E-A694-35FCB94420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3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13904" y="1353570"/>
            <a:ext cx="3733800" cy="3749040"/>
            <a:chOff x="2316479" y="1219200"/>
            <a:chExt cx="3733800" cy="37490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" t="1961" r="10552" b="1569"/>
            <a:stretch/>
          </p:blipFill>
          <p:spPr>
            <a:xfrm>
              <a:off x="2316479" y="1219200"/>
              <a:ext cx="3733800" cy="374904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3154679" y="2057400"/>
              <a:ext cx="2057400" cy="205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52400" y="5087370"/>
            <a:ext cx="8839199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88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vel 8"/>
          <p:cNvSpPr/>
          <p:nvPr/>
        </p:nvSpPr>
        <p:spPr>
          <a:xfrm>
            <a:off x="687303" y="485531"/>
            <a:ext cx="7924800" cy="809244"/>
          </a:xfrm>
          <a:prstGeom prst="bevel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অনলাইন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right_roses_02_hd_picture_167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104" y="2395655"/>
            <a:ext cx="2057400" cy="152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5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8D46B7-50E9-4014-8FF1-7F8A6FC6D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r="8187" b="55542"/>
          <a:stretch/>
        </p:blipFill>
        <p:spPr>
          <a:xfrm>
            <a:off x="167185" y="877985"/>
            <a:ext cx="3871415" cy="2069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4CBDEA-2B41-4FD2-BF30-FCE1D0120609}"/>
              </a:ext>
            </a:extLst>
          </p:cNvPr>
          <p:cNvSpPr txBox="1"/>
          <p:nvPr/>
        </p:nvSpPr>
        <p:spPr>
          <a:xfrm>
            <a:off x="4267200" y="987400"/>
            <a:ext cx="3991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সকল বয়সী সকল মানুষের জন্য সুস্বাস্থ্য ও কল্যাণ নিশ্চিতকর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CB1FBB-7646-4092-89EB-0BC451900FCD}"/>
              </a:ext>
            </a:extLst>
          </p:cNvPr>
          <p:cNvSpPr txBox="1"/>
          <p:nvPr/>
        </p:nvSpPr>
        <p:spPr>
          <a:xfrm>
            <a:off x="152400" y="103020"/>
            <a:ext cx="5191021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এসডিজি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(সুস্বাস্থ্য ও কল্যাণ)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A169EA-675A-42AC-A31B-DDC625C3C1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2" r="7401" b="50692"/>
          <a:stretch/>
        </p:blipFill>
        <p:spPr>
          <a:xfrm>
            <a:off x="304800" y="4098556"/>
            <a:ext cx="2839710" cy="24546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901196-89BD-4BF2-8A55-27FBAD31FDD5}"/>
              </a:ext>
            </a:extLst>
          </p:cNvPr>
          <p:cNvSpPr txBox="1"/>
          <p:nvPr/>
        </p:nvSpPr>
        <p:spPr>
          <a:xfrm>
            <a:off x="4038600" y="3892371"/>
            <a:ext cx="4837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অন্তর্ভূক্তিমূলক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সমতাভিত্তিক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জীবনব্যাপী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শিক্ষালাভের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406C7A-B1B4-4B32-B17E-1807B747BFA5}"/>
              </a:ext>
            </a:extLst>
          </p:cNvPr>
          <p:cNvSpPr txBox="1"/>
          <p:nvPr/>
        </p:nvSpPr>
        <p:spPr>
          <a:xfrm>
            <a:off x="167185" y="3066198"/>
            <a:ext cx="4563407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এসডিজি - 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(গুণগত শিক্ষা)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BA0B18-797C-45F8-A24F-5CDD803461E8}"/>
              </a:ext>
            </a:extLst>
          </p:cNvPr>
          <p:cNvSpPr txBox="1"/>
          <p:nvPr/>
        </p:nvSpPr>
        <p:spPr>
          <a:xfrm>
            <a:off x="182724" y="147748"/>
            <a:ext cx="4334808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এসডিজি - ৫ (জেন্ডার সমতা)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E51228-646B-4E1A-BE0F-BDEEE37E23E6}"/>
              </a:ext>
            </a:extLst>
          </p:cNvPr>
          <p:cNvSpPr txBox="1"/>
          <p:nvPr/>
        </p:nvSpPr>
        <p:spPr>
          <a:xfrm>
            <a:off x="4114800" y="884124"/>
            <a:ext cx="3831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সমতা অর্জন এবং সকল নারী ও মেয়েদের ক্ষমতায়ন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59261D-83BF-44AF-9F77-DDB65EFD7E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r="6269" b="33023"/>
          <a:stretch/>
        </p:blipFill>
        <p:spPr>
          <a:xfrm>
            <a:off x="266883" y="921035"/>
            <a:ext cx="3771715" cy="1940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818492-6E9F-411F-89B4-BDC933906BE3}"/>
              </a:ext>
            </a:extLst>
          </p:cNvPr>
          <p:cNvSpPr txBox="1"/>
          <p:nvPr/>
        </p:nvSpPr>
        <p:spPr>
          <a:xfrm>
            <a:off x="4517532" y="4038600"/>
            <a:ext cx="4474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সকলের জন্য পানি ও পয়ঃনিষ্কাশনের টেকসই ব্যবস্থাপনা ও প্রাপ্যতা নিশ্চিত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D6316A-79FC-4D33-B261-C99547AF9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4" r="9700" b="33428"/>
          <a:stretch/>
        </p:blipFill>
        <p:spPr>
          <a:xfrm>
            <a:off x="190684" y="3688622"/>
            <a:ext cx="3924115" cy="2940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ABDF0B-A011-4CE3-9935-93DEC6F00020}"/>
              </a:ext>
            </a:extLst>
          </p:cNvPr>
          <p:cNvSpPr txBox="1"/>
          <p:nvPr/>
        </p:nvSpPr>
        <p:spPr>
          <a:xfrm>
            <a:off x="182724" y="2915335"/>
            <a:ext cx="6773207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এসডিজি-৬ (নিরাপদ পানি ও পয়ঃনিষ্কাশন)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AE090C-1B3A-4375-ACC8-4D12929C9F5C}"/>
              </a:ext>
            </a:extLst>
          </p:cNvPr>
          <p:cNvSpPr txBox="1"/>
          <p:nvPr/>
        </p:nvSpPr>
        <p:spPr>
          <a:xfrm>
            <a:off x="152400" y="87183"/>
            <a:ext cx="6015503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এসডিজি - ৭ (সাশ্রয়ী ও দূষণমুক্ত জ্বালানি)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DD1B90-E2F8-4758-B42F-C1A7C016B4E8}"/>
              </a:ext>
            </a:extLst>
          </p:cNvPr>
          <p:cNvSpPr txBox="1"/>
          <p:nvPr/>
        </p:nvSpPr>
        <p:spPr>
          <a:xfrm>
            <a:off x="3638266" y="1228971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সকলের জন্য সাশ্রয়ী, নির্ভরযোগ্য, টেকসই ও আধুনিক জ্বালানী সহজলভ্য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882216-687C-4B9E-91FA-5E5F476940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1" r="6539" b="45994"/>
          <a:stretch/>
        </p:blipFill>
        <p:spPr>
          <a:xfrm>
            <a:off x="216063" y="875189"/>
            <a:ext cx="3422203" cy="2822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423B07-C2E2-4D1E-B89A-BFAB1E32747E}"/>
              </a:ext>
            </a:extLst>
          </p:cNvPr>
          <p:cNvSpPr txBox="1"/>
          <p:nvPr/>
        </p:nvSpPr>
        <p:spPr>
          <a:xfrm>
            <a:off x="3195408" y="4514508"/>
            <a:ext cx="50860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সকলের জন্য পূর্ণাঙ্গ ও উৎপাদনশীল কর্মসংস্থান এবং শোভন কর্মসুযোগ সৃষ্টি এবং স্থিতিশীল, অন্তর্ভূক্তিমুলক ও টেকসই অর্থনৈতিক প্রবৃদ্ধি অর্জন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3303CB-AAD5-4341-B961-1D7BEDCF74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7" r="3786" b="45361"/>
          <a:stretch/>
        </p:blipFill>
        <p:spPr>
          <a:xfrm>
            <a:off x="216063" y="4510316"/>
            <a:ext cx="2497098" cy="152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B5F4E1-7906-409E-B81A-301153C0D351}"/>
              </a:ext>
            </a:extLst>
          </p:cNvPr>
          <p:cNvSpPr txBox="1"/>
          <p:nvPr/>
        </p:nvSpPr>
        <p:spPr>
          <a:xfrm>
            <a:off x="48905" y="3779356"/>
            <a:ext cx="6934199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এসডিজি - ৮ (শোভন কাজ ও অর্থনৈতিক প্রবৃদ্ধি)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6CEF72-3887-4ED8-81B5-C7726320FAF8}"/>
              </a:ext>
            </a:extLst>
          </p:cNvPr>
          <p:cNvSpPr txBox="1"/>
          <p:nvPr/>
        </p:nvSpPr>
        <p:spPr>
          <a:xfrm>
            <a:off x="152400" y="58072"/>
            <a:ext cx="6239808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এসডিজি - ৯ (শিল্প, উদ্ভাবন ও অবকাঠামো)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260501-6C0D-44E9-B8F2-68B5234866EE}"/>
              </a:ext>
            </a:extLst>
          </p:cNvPr>
          <p:cNvSpPr txBox="1"/>
          <p:nvPr/>
        </p:nvSpPr>
        <p:spPr>
          <a:xfrm>
            <a:off x="4800600" y="900752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অভিঘাত সহনশীল অবকাঠামো নির্মাণ, অন্তর্ভুক্তিমূলক ও টেকসই শিল্পায়নের প্রবর্ধন এবং উদ্ভাবনার প্রসারণ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161CFC-A933-4B25-9831-5F0F45F879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 r="6594" b="44978"/>
          <a:stretch/>
        </p:blipFill>
        <p:spPr>
          <a:xfrm>
            <a:off x="189930" y="836086"/>
            <a:ext cx="4610669" cy="2059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9D04B3-1C2E-48DB-BF15-A0A85210BE1D}"/>
              </a:ext>
            </a:extLst>
          </p:cNvPr>
          <p:cNvSpPr txBox="1"/>
          <p:nvPr/>
        </p:nvSpPr>
        <p:spPr>
          <a:xfrm>
            <a:off x="195618" y="3112910"/>
            <a:ext cx="4330512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এসডিজি - ১০ (অসমতা হ্রাস)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808F53-5C62-4C81-833E-46A5B1D891CA}"/>
              </a:ext>
            </a:extLst>
          </p:cNvPr>
          <p:cNvSpPr txBox="1"/>
          <p:nvPr/>
        </p:nvSpPr>
        <p:spPr>
          <a:xfrm>
            <a:off x="5044965" y="3759241"/>
            <a:ext cx="3702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অন্তঃ ও আন্তঃদেশীয় অসমতা কমিয়ে আনা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BF8D3FD-ED05-42CB-8E4D-364730BC8E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5" r="4859" b="41143"/>
          <a:stretch/>
        </p:blipFill>
        <p:spPr>
          <a:xfrm>
            <a:off x="152400" y="3894638"/>
            <a:ext cx="4373730" cy="28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C381BF-BFE1-4BEC-8E1C-EFCD25BED368}"/>
              </a:ext>
            </a:extLst>
          </p:cNvPr>
          <p:cNvSpPr txBox="1"/>
          <p:nvPr/>
        </p:nvSpPr>
        <p:spPr>
          <a:xfrm>
            <a:off x="136711" y="199759"/>
            <a:ext cx="5782608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এসডিজি - ১১ (টেকসই নগর ও জনপদ)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711CB5-81FA-47E0-AE56-5A38EE8C7976}"/>
              </a:ext>
            </a:extLst>
          </p:cNvPr>
          <p:cNvSpPr txBox="1"/>
          <p:nvPr/>
        </p:nvSpPr>
        <p:spPr>
          <a:xfrm>
            <a:off x="3767528" y="786116"/>
            <a:ext cx="3657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অন্তর্ভুক্তিমূলক, নিরাপদ, অভিঘাতসহনশীল এবং টেকসই নগর ও জনবসতি গড়ে তোলা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33E013-F8BC-4621-BE51-7C0A76A1F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8" r="8096" b="53102"/>
          <a:stretch/>
        </p:blipFill>
        <p:spPr>
          <a:xfrm>
            <a:off x="136711" y="943913"/>
            <a:ext cx="3060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C03535-1C2B-463D-BA80-AE5D297A2C91}"/>
              </a:ext>
            </a:extLst>
          </p:cNvPr>
          <p:cNvSpPr txBox="1"/>
          <p:nvPr/>
        </p:nvSpPr>
        <p:spPr>
          <a:xfrm>
            <a:off x="154251" y="3211598"/>
            <a:ext cx="6163608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এসডিজি - ১২ (পরিমিত ভোগ ও উৎপাদন)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031491-B791-412D-BB64-CCE81C6826DB}"/>
              </a:ext>
            </a:extLst>
          </p:cNvPr>
          <p:cNvSpPr txBox="1"/>
          <p:nvPr/>
        </p:nvSpPr>
        <p:spPr>
          <a:xfrm>
            <a:off x="4114800" y="4238811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পরিমিত ভোগ ও টেকসই উৎপাদনধরন নিশ্চিত করা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C6C8499-0F7B-4733-9FBB-A672F9FD25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9" r="4887" b="65879"/>
          <a:stretch/>
        </p:blipFill>
        <p:spPr>
          <a:xfrm>
            <a:off x="148084" y="4034869"/>
            <a:ext cx="3087971" cy="26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1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AFC673-D1EE-4AF1-BBE1-0E50F2C7E211}"/>
              </a:ext>
            </a:extLst>
          </p:cNvPr>
          <p:cNvSpPr txBox="1"/>
          <p:nvPr/>
        </p:nvSpPr>
        <p:spPr>
          <a:xfrm>
            <a:off x="152400" y="127428"/>
            <a:ext cx="5004897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এসডিজি-১৩ (জলবায়ু কার্যক্রম)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FAA4CF-ED6C-4996-A05C-FABF2086A25D}"/>
              </a:ext>
            </a:extLst>
          </p:cNvPr>
          <p:cNvSpPr txBox="1"/>
          <p:nvPr/>
        </p:nvSpPr>
        <p:spPr>
          <a:xfrm>
            <a:off x="3357671" y="1056646"/>
            <a:ext cx="524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 ও এর প্রভাব মোকাবিলায় জরুরী কর্মব্যবস্থা গ্রহণ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0BCA75-5906-40AA-ACF8-A1D01BC67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7" r="5737" b="64068"/>
          <a:stretch/>
        </p:blipFill>
        <p:spPr>
          <a:xfrm>
            <a:off x="189931" y="1026995"/>
            <a:ext cx="3167740" cy="1878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95A2E6-E571-4005-8149-9A4A5E2B4D7E}"/>
              </a:ext>
            </a:extLst>
          </p:cNvPr>
          <p:cNvSpPr txBox="1"/>
          <p:nvPr/>
        </p:nvSpPr>
        <p:spPr>
          <a:xfrm>
            <a:off x="128516" y="3169635"/>
            <a:ext cx="4182408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এসডিজি - ১৪ (জলজ জীবন)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DF3504-6E55-4A2B-B7E8-32C71569D579}"/>
              </a:ext>
            </a:extLst>
          </p:cNvPr>
          <p:cNvSpPr txBox="1"/>
          <p:nvPr/>
        </p:nvSpPr>
        <p:spPr>
          <a:xfrm>
            <a:off x="4222848" y="3903518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উন্নয়নের জন্য সাগর, মহাসাগর ও সামুদ্রিক সম্পদের সংরক্ষণ ও টেকসই 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C17332A-0310-4563-BA15-6D9AA89E92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6" r="2781" b="50000"/>
          <a:stretch/>
        </p:blipFill>
        <p:spPr>
          <a:xfrm>
            <a:off x="189930" y="4050110"/>
            <a:ext cx="3772469" cy="25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192B46-7798-4625-8F06-D435B65C490F}"/>
              </a:ext>
            </a:extLst>
          </p:cNvPr>
          <p:cNvSpPr txBox="1"/>
          <p:nvPr/>
        </p:nvSpPr>
        <p:spPr>
          <a:xfrm>
            <a:off x="228600" y="76200"/>
            <a:ext cx="8458200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এসডিজি - ১৫ (স্থলজ জীবন)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B2533D-DDD2-44FA-8E34-E439272A8DBB}"/>
              </a:ext>
            </a:extLst>
          </p:cNvPr>
          <p:cNvSpPr txBox="1"/>
          <p:nvPr/>
        </p:nvSpPr>
        <p:spPr>
          <a:xfrm>
            <a:off x="0" y="37338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স্থলজ বাস্তুতন্ত্রের পুনরুদ্ধার ও সুরক্ষা প্রদান এবং টেকসই ব্যবহারে পৃষ্টপোষণা, টেকসই বন ব্যবস্থাপনা, মরুকরণ প্রক্রিয়ার মোকাবিলা, ভূমি অবক্ষয় রোধ, ভূমি সৃষ্টি প্রক্রিয়ার পুনরুজ্জীবন এবং জীব বৈচিত্র্য হ্রাস প্রতিরোধ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707902-C43F-4147-9F64-927972D7E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4" r="5266" b="45259"/>
          <a:stretch/>
        </p:blipFill>
        <p:spPr>
          <a:xfrm>
            <a:off x="228600" y="990600"/>
            <a:ext cx="8458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57FD4C-3EED-4945-8F46-91669449A365}"/>
              </a:ext>
            </a:extLst>
          </p:cNvPr>
          <p:cNvSpPr txBox="1"/>
          <p:nvPr/>
        </p:nvSpPr>
        <p:spPr>
          <a:xfrm>
            <a:off x="666750" y="511314"/>
            <a:ext cx="78105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এসডিজি - ১৬ (শান্তি, ন্যায় বিচার ও কার্যকর প্রতিষ্ঠান)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172E02-66F1-4DEC-B801-2876E8B97B16}"/>
              </a:ext>
            </a:extLst>
          </p:cNvPr>
          <p:cNvSpPr txBox="1"/>
          <p:nvPr/>
        </p:nvSpPr>
        <p:spPr>
          <a:xfrm>
            <a:off x="342900" y="4648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উন্নয়নের জন্য শান্তিপূর্ণ ও অন্তর্ভুক্তিমূলক সমাজব্যবস্থার প্রচলন, সকলের জন্য ন্যায়বিচার প্রাপ্তির পথ সুগম করা এবং সকল স্তরে কার্যকর, জবাবদিহিতাপূর্ণ ও অন্তর্ভুক্তিমূলক প্রতিষ্ঠান বিনির্মাণ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DDDCA7-B4A7-41CA-8EFE-474D51154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6" r="5466" b="49414"/>
          <a:stretch/>
        </p:blipFill>
        <p:spPr>
          <a:xfrm>
            <a:off x="2473931" y="1670490"/>
            <a:ext cx="4196138" cy="28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3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3DE6DB-D2C1-4526-82C5-689D3FB7DFA4}"/>
              </a:ext>
            </a:extLst>
          </p:cNvPr>
          <p:cNvSpPr txBox="1"/>
          <p:nvPr/>
        </p:nvSpPr>
        <p:spPr>
          <a:xfrm>
            <a:off x="342900" y="511314"/>
            <a:ext cx="8572500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এসডিজি - ১৭ (অভীষ্ট অর্জনে অংশীদারিত্ব)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BB2997-D9F2-470C-A136-F882D0091BEC}"/>
              </a:ext>
            </a:extLst>
          </p:cNvPr>
          <p:cNvSpPr txBox="1"/>
          <p:nvPr/>
        </p:nvSpPr>
        <p:spPr>
          <a:xfrm>
            <a:off x="342900" y="4924413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উন্নয়নের জন্য বৈশ্বিক অংশীদারিত্ব উজ্জীবিতকরণ ও বাস্তবায়নের উপায়সমূহ শক্তিশালী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20557B-D05D-4404-9A8A-9DE9DEFAE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3" r="5021" b="46552"/>
          <a:stretch/>
        </p:blipFill>
        <p:spPr>
          <a:xfrm>
            <a:off x="647700" y="1395406"/>
            <a:ext cx="7962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EF9F5E-20BC-41B0-86B2-A70FDEC3ED94}"/>
              </a:ext>
            </a:extLst>
          </p:cNvPr>
          <p:cNvSpPr txBox="1"/>
          <p:nvPr/>
        </p:nvSpPr>
        <p:spPr>
          <a:xfrm>
            <a:off x="533400" y="228600"/>
            <a:ext cx="2334993" cy="769441"/>
          </a:xfrm>
          <a:prstGeom prst="homePlate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BC418E-A70E-40A8-A5C2-C8B758E68B8D}"/>
              </a:ext>
            </a:extLst>
          </p:cNvPr>
          <p:cNvSpPr txBox="1"/>
          <p:nvPr/>
        </p:nvSpPr>
        <p:spPr>
          <a:xfrm>
            <a:off x="260114" y="1182469"/>
            <a:ext cx="60644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এসডিজি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অভীষ্ট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kern="10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E089BA-1F3D-412F-8762-AE2212C09600}"/>
              </a:ext>
            </a:extLst>
          </p:cNvPr>
          <p:cNvSpPr txBox="1"/>
          <p:nvPr/>
        </p:nvSpPr>
        <p:spPr>
          <a:xfrm>
            <a:off x="228600" y="1905000"/>
            <a:ext cx="6096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টেকসই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A3DD36-1B13-4E3F-A543-353B1F93EB66}"/>
              </a:ext>
            </a:extLst>
          </p:cNvPr>
          <p:cNvSpPr txBox="1"/>
          <p:nvPr/>
        </p:nvSpPr>
        <p:spPr>
          <a:xfrm>
            <a:off x="6580304" y="1167825"/>
            <a:ext cx="126829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১৭টি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621A1F-2ABD-4A2A-9E3D-7DDBD08D7746}"/>
              </a:ext>
            </a:extLst>
          </p:cNvPr>
          <p:cNvSpPr txBox="1"/>
          <p:nvPr/>
        </p:nvSpPr>
        <p:spPr>
          <a:xfrm>
            <a:off x="6579159" y="1915846"/>
            <a:ext cx="15872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১৫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বছর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E089BA-1F3D-412F-8762-AE2212C09600}"/>
              </a:ext>
            </a:extLst>
          </p:cNvPr>
          <p:cNvSpPr txBox="1"/>
          <p:nvPr/>
        </p:nvSpPr>
        <p:spPr>
          <a:xfrm>
            <a:off x="246175" y="2631003"/>
            <a:ext cx="609599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সহস্রাব্দ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সম্মেলন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B621A1F-2ABD-4A2A-9E3D-7DDBD08D7746}"/>
              </a:ext>
            </a:extLst>
          </p:cNvPr>
          <p:cNvSpPr txBox="1"/>
          <p:nvPr/>
        </p:nvSpPr>
        <p:spPr>
          <a:xfrm>
            <a:off x="6645512" y="2631003"/>
            <a:ext cx="193995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২০০০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সালে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657B81-6360-4EDA-BDAD-A20331762BA2}"/>
              </a:ext>
            </a:extLst>
          </p:cNvPr>
          <p:cNvSpPr txBox="1"/>
          <p:nvPr/>
        </p:nvSpPr>
        <p:spPr>
          <a:xfrm>
            <a:off x="246175" y="3439180"/>
            <a:ext cx="607842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এসডি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6190E6-349A-4536-91B9-423B6C590E77}"/>
              </a:ext>
            </a:extLst>
          </p:cNvPr>
          <p:cNvSpPr txBox="1"/>
          <p:nvPr/>
        </p:nvSpPr>
        <p:spPr>
          <a:xfrm>
            <a:off x="6477000" y="3439180"/>
            <a:ext cx="2362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২০৩০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E089BA-1F3D-412F-8762-AE2212C09600}"/>
              </a:ext>
            </a:extLst>
          </p:cNvPr>
          <p:cNvSpPr txBox="1"/>
          <p:nvPr/>
        </p:nvSpPr>
        <p:spPr>
          <a:xfrm>
            <a:off x="260114" y="4277380"/>
            <a:ext cx="60644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এমডিজি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621A1F-2ABD-4A2A-9E3D-7DDBD08D7746}"/>
              </a:ext>
            </a:extLst>
          </p:cNvPr>
          <p:cNvSpPr txBox="1"/>
          <p:nvPr/>
        </p:nvSpPr>
        <p:spPr>
          <a:xfrm>
            <a:off x="6502958" y="4267200"/>
            <a:ext cx="1498042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৮টি 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E089BA-1F3D-412F-8762-AE2212C09600}"/>
              </a:ext>
            </a:extLst>
          </p:cNvPr>
          <p:cNvSpPr txBox="1"/>
          <p:nvPr/>
        </p:nvSpPr>
        <p:spPr>
          <a:xfrm>
            <a:off x="228599" y="5105400"/>
            <a:ext cx="5996527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টেকসই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B621A1F-2ABD-4A2A-9E3D-7DDBD08D7746}"/>
              </a:ext>
            </a:extLst>
          </p:cNvPr>
          <p:cNvSpPr txBox="1"/>
          <p:nvPr/>
        </p:nvSpPr>
        <p:spPr>
          <a:xfrm>
            <a:off x="6351807" y="5105400"/>
            <a:ext cx="263979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প্রকৃতিকে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ঠিক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রেখে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14" grpId="0" animBg="1"/>
      <p:bldP spid="15" grpId="0" animBg="1"/>
      <p:bldP spid="1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36538"/>
            <a:ext cx="28956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416571"/>
            <a:ext cx="5486400" cy="30124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ষষ্ঠ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 </a:t>
            </a:r>
            <a:r>
              <a:rPr lang="bn-IN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 অভীষ্ট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এসডিজি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4022725"/>
            <a:ext cx="8686800" cy="2698750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দিপ্তী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দাশ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ছালেহ্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জহুর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কর্পোরেশন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01811812150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E-mail id- diptid৬৬৫৥gmail.com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6"/>
          <a:stretch/>
        </p:blipFill>
        <p:spPr>
          <a:xfrm flipH="1">
            <a:off x="381000" y="1036674"/>
            <a:ext cx="2285999" cy="2727325"/>
          </a:xfrm>
        </p:spPr>
      </p:pic>
    </p:spTree>
    <p:extLst>
      <p:ext uri="{BB962C8B-B14F-4D97-AF65-F5344CB8AC3E}">
        <p14:creationId xmlns:p14="http://schemas.microsoft.com/office/powerpoint/2010/main" val="35137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as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u="sng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4700FA3-46C4-4717-AA2A-3DCB18ABF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13312"/>
              </p:ext>
            </p:extLst>
          </p:nvPr>
        </p:nvGraphicFramePr>
        <p:xfrm>
          <a:off x="419099" y="3733800"/>
          <a:ext cx="8153401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b="0" kern="1000" spc="-15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kern="1000" spc="-15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bn-BD" sz="4000" b="0" kern="1000" spc="-15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এসডিজি</a:t>
                      </a:r>
                      <a:r>
                        <a:rPr lang="bn-BD" sz="4000" b="0" kern="1000" spc="-15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000" b="0" kern="1000" spc="-15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</a:t>
                      </a:r>
                      <a:r>
                        <a:rPr lang="bn-BD" sz="4000" b="0" kern="1000" spc="-15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আমাদের করনীয় বিশ্লেষণ কর</a:t>
                      </a:r>
                      <a:r>
                        <a:rPr lang="bn-BD" sz="4000" b="0" kern="1000" spc="-15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000" b="0" kern="1000" spc="-150" baseline="0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000" b="0" kern="1000" spc="-150" baseline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২।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টেকসই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উন্নয়ন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অভীষ্টে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জেন্ডার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সমতা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বিধানকে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অন্তর্ভুক্ত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করা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হয়েছে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কেন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?</a:t>
                      </a:r>
                      <a:endParaRPr lang="en-US" sz="3600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b="0" kern="1000" spc="-15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7" descr="There-is-green-land-nearby-Garmisch-Partenkirchen-Ski-Res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83" y="967193"/>
            <a:ext cx="8280633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25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ll Competition Content\Model Content BOBP_Six\Class Seven\2\Butterfly_Flower_Garden_M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6629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128" y="3048000"/>
            <a:ext cx="858087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9413C-C8EB-47D3-B3EC-F68252AA318A}"/>
              </a:ext>
            </a:extLst>
          </p:cNvPr>
          <p:cNvSpPr txBox="1"/>
          <p:nvPr/>
        </p:nvSpPr>
        <p:spPr>
          <a:xfrm>
            <a:off x="2209800" y="228600"/>
            <a:ext cx="4724400" cy="64008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noAutofit/>
          </a:bodyPr>
          <a:lstStyle/>
          <a:p>
            <a:pPr algn="ctr"/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বৃত্তলেখ চিত্রটি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7D35AB4-983F-4211-9219-AF9127864F54}"/>
              </a:ext>
            </a:extLst>
          </p:cNvPr>
          <p:cNvSpPr txBox="1"/>
          <p:nvPr/>
        </p:nvSpPr>
        <p:spPr>
          <a:xfrm>
            <a:off x="1478280" y="2910840"/>
            <a:ext cx="1036320" cy="8229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১৭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67000" y="1676400"/>
            <a:ext cx="3733800" cy="3749040"/>
            <a:chOff x="2316479" y="1219200"/>
            <a:chExt cx="3733800" cy="37490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" t="1961" r="10552" b="1569"/>
            <a:stretch/>
          </p:blipFill>
          <p:spPr>
            <a:xfrm>
              <a:off x="2316479" y="1219200"/>
              <a:ext cx="3733800" cy="374904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3154679" y="2057400"/>
              <a:ext cx="2057400" cy="205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FFEFFA-AE5B-46A5-954B-9B086AB321C2}"/>
              </a:ext>
            </a:extLst>
          </p:cNvPr>
          <p:cNvSpPr txBox="1"/>
          <p:nvPr/>
        </p:nvSpPr>
        <p:spPr>
          <a:xfrm>
            <a:off x="6667500" y="1447800"/>
            <a:ext cx="2247900" cy="2286000"/>
          </a:xfrm>
          <a:prstGeom prst="wedgeEllipseCallout">
            <a:avLst>
              <a:gd name="adj1" fmla="val -65447"/>
              <a:gd name="adj2" fmla="val 3595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কোন কর্মসূচীর  ১৭টি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অভীষ্ট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বা লক্ষ্য 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8B3DF1-C664-48F0-9385-5DCDC46DF57C}"/>
              </a:ext>
            </a:extLst>
          </p:cNvPr>
          <p:cNvSpPr txBox="1"/>
          <p:nvPr/>
        </p:nvSpPr>
        <p:spPr>
          <a:xfrm>
            <a:off x="3481848" y="28194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টেকসই</a:t>
            </a:r>
            <a:r>
              <a:rPr lang="en-US" sz="3200" b="1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b="1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b="1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spc="-1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ীষ্ট</a:t>
            </a:r>
            <a:r>
              <a:rPr lang="en-US" sz="3200" b="1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লক্ষ্য</a:t>
            </a:r>
          </a:p>
          <a:p>
            <a:pPr algn="ctr"/>
            <a:r>
              <a:rPr lang="bn-IN" sz="3200" b="1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spc="-1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এসডিজি</a:t>
            </a:r>
            <a:r>
              <a:rPr lang="bn-IN" sz="3200" b="1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spc="-1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6FFEFFA-AE5B-46A5-954B-9B086AB321C2}"/>
              </a:ext>
            </a:extLst>
          </p:cNvPr>
          <p:cNvSpPr txBox="1"/>
          <p:nvPr/>
        </p:nvSpPr>
        <p:spPr>
          <a:xfrm>
            <a:off x="380999" y="1562100"/>
            <a:ext cx="2019301" cy="1905000"/>
          </a:xfrm>
          <a:prstGeom prst="wedgeEllipseCallout">
            <a:avLst>
              <a:gd name="adj1" fmla="val 67350"/>
              <a:gd name="adj2" fmla="val 4486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অভীষ্ট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বা লক্ষ্য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1702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2" grpId="0" animBg="1"/>
      <p:bldP spid="12" grpId="1" animBg="1"/>
      <p:bldP spid="10" grpId="0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8C993E-A144-408D-9DDD-25AE0ADB2E61}"/>
              </a:ext>
            </a:extLst>
          </p:cNvPr>
          <p:cNvSpPr txBox="1"/>
          <p:nvPr/>
        </p:nvSpPr>
        <p:spPr>
          <a:xfrm>
            <a:off x="2895600" y="594360"/>
            <a:ext cx="3352800" cy="1005840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noAutofit/>
          </a:bodyPr>
          <a:lstStyle/>
          <a:p>
            <a:pPr algn="ctr"/>
            <a:r>
              <a:rPr lang="en-US" sz="6000" b="1" u="sng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6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u="sng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শিরোনাম</a:t>
            </a:r>
            <a:r>
              <a:rPr lang="en-US" sz="6000" b="1" u="sng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6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3634B0-6EA7-4973-863D-C2A7F698536A}"/>
              </a:ext>
            </a:extLst>
          </p:cNvPr>
          <p:cNvSpPr txBox="1"/>
          <p:nvPr/>
        </p:nvSpPr>
        <p:spPr>
          <a:xfrm>
            <a:off x="105696" y="2514600"/>
            <a:ext cx="8915400" cy="3505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/>
            <a:r>
              <a:rPr lang="bn-IN" sz="5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 অভীষ্ট বা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5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এসডিজি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২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১০১-১০৩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8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"/>
            <a:ext cx="2182691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" y="304800"/>
            <a:ext cx="2817937" cy="6362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2" t="-2858" r="4162" b="18571"/>
          <a:stretch/>
        </p:blipFill>
        <p:spPr>
          <a:xfrm>
            <a:off x="3581400" y="381000"/>
            <a:ext cx="2451410" cy="632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33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12D041-80E2-490C-839C-9324132F7971}"/>
              </a:ext>
            </a:extLst>
          </p:cNvPr>
          <p:cNvSpPr txBox="1"/>
          <p:nvPr/>
        </p:nvSpPr>
        <p:spPr>
          <a:xfrm>
            <a:off x="2857500" y="463790"/>
            <a:ext cx="3429000" cy="1212610"/>
          </a:xfrm>
          <a:prstGeom prst="ellipseRibbon">
            <a:avLst>
              <a:gd name="adj1" fmla="val 34224"/>
              <a:gd name="adj2" fmla="val 65789"/>
              <a:gd name="adj3" fmla="val 12500"/>
            </a:avLst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xmlns="" id="{76B1354A-53EB-4987-B8C6-D5C3FA875ECB}"/>
              </a:ext>
            </a:extLst>
          </p:cNvPr>
          <p:cNvSpPr/>
          <p:nvPr/>
        </p:nvSpPr>
        <p:spPr>
          <a:xfrm>
            <a:off x="304800" y="1828800"/>
            <a:ext cx="8534400" cy="4038600"/>
          </a:xfrm>
          <a:prstGeom prst="bevel">
            <a:avLst>
              <a:gd name="adj" fmla="val 4896"/>
            </a:avLst>
          </a:prstGeom>
          <a:solidFill>
            <a:srgbClr val="C0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এসডিজি কী তা বলতে পারবে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ঘোষিত টেকসই উন্নয়ন অভীষ্ট (এসডিজি) 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বর্ণনা করতে পারবে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ঘোষিত এসডিজির চিত্রভিত্তিক পোস্টার 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তৈরি করতে পারবে।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8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2">
            <a:extLst>
              <a:ext uri="{FF2B5EF4-FFF2-40B4-BE49-F238E27FC236}">
                <a16:creationId xmlns:a16="http://schemas.microsoft.com/office/drawing/2014/main" xmlns="" id="{76B1354A-53EB-4987-B8C6-D5C3FA875ECB}"/>
              </a:ext>
            </a:extLst>
          </p:cNvPr>
          <p:cNvSpPr/>
          <p:nvPr/>
        </p:nvSpPr>
        <p:spPr>
          <a:xfrm>
            <a:off x="152401" y="1524000"/>
            <a:ext cx="8534400" cy="5791200"/>
          </a:xfrm>
          <a:prstGeom prst="bevel">
            <a:avLst>
              <a:gd name="adj" fmla="val 489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ইতোমধ্যে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সহস্রাব্দ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লক্ষ্যমাত্রা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(Millennium Development Goals 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এমডিজি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হয়েছে।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টেকসই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অভীষ্ট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Development Goals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এসডিজি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এসডিজির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দিগন্ত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উন্মোচিত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১৭টি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২০১৬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এসডিজি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২০৩০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6BB3F7-A33D-4E6B-9EC6-38455257B20F}"/>
              </a:ext>
            </a:extLst>
          </p:cNvPr>
          <p:cNvSpPr txBox="1"/>
          <p:nvPr/>
        </p:nvSpPr>
        <p:spPr>
          <a:xfrm>
            <a:off x="152401" y="292179"/>
            <a:ext cx="8763000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এসডিজি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(SDG)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71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9413C-C8EB-47D3-B3EC-F68252AA318A}"/>
              </a:ext>
            </a:extLst>
          </p:cNvPr>
          <p:cNvSpPr txBox="1"/>
          <p:nvPr/>
        </p:nvSpPr>
        <p:spPr>
          <a:xfrm>
            <a:off x="152400" y="228600"/>
            <a:ext cx="8789389" cy="64008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এসডিজি’র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endParaRPr lang="en-US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1676400"/>
            <a:ext cx="3733800" cy="3749040"/>
            <a:chOff x="2316479" y="1219200"/>
            <a:chExt cx="3733800" cy="37490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" t="1961" r="10552" b="1569"/>
            <a:stretch/>
          </p:blipFill>
          <p:spPr>
            <a:xfrm>
              <a:off x="2316479" y="1219200"/>
              <a:ext cx="3733800" cy="374904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3154679" y="2057400"/>
              <a:ext cx="2057400" cy="205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8B3DF1-C664-48F0-9385-5DCDC46DF57C}"/>
              </a:ext>
            </a:extLst>
          </p:cNvPr>
          <p:cNvSpPr txBox="1"/>
          <p:nvPr/>
        </p:nvSpPr>
        <p:spPr>
          <a:xfrm>
            <a:off x="3481848" y="28956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টেকসই</a:t>
            </a:r>
            <a:r>
              <a:rPr lang="en-US" sz="3200" b="1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b="1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b="1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spc="-1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ীষ্ট</a:t>
            </a:r>
            <a:r>
              <a:rPr lang="en-US" sz="3200" b="1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pPr algn="ctr"/>
            <a:r>
              <a:rPr lang="en-US" sz="3200" b="1" spc="-1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এসডিজির</a:t>
            </a:r>
            <a:endParaRPr lang="en-US" sz="3200" b="1" spc="-1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D57E36-5116-4DC8-BB46-D66D8D50CD5E}"/>
              </a:ext>
            </a:extLst>
          </p:cNvPr>
          <p:cNvSpPr txBox="1"/>
          <p:nvPr/>
        </p:nvSpPr>
        <p:spPr>
          <a:xfrm>
            <a:off x="4653091" y="891570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বিমোচ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3391EF-8B5D-4053-96A6-CD018AD65725}"/>
              </a:ext>
            </a:extLst>
          </p:cNvPr>
          <p:cNvSpPr txBox="1"/>
          <p:nvPr/>
        </p:nvSpPr>
        <p:spPr>
          <a:xfrm>
            <a:off x="5871414" y="1428095"/>
            <a:ext cx="183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B73837-5890-4A85-9F86-31C9C6E7DA94}"/>
              </a:ext>
            </a:extLst>
          </p:cNvPr>
          <p:cNvSpPr txBox="1"/>
          <p:nvPr/>
        </p:nvSpPr>
        <p:spPr>
          <a:xfrm>
            <a:off x="6228997" y="2083437"/>
            <a:ext cx="2733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কল্যাণ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31A4F4-A9ED-4F1B-8FF2-D6DE28BDDC67}"/>
              </a:ext>
            </a:extLst>
          </p:cNvPr>
          <p:cNvSpPr txBox="1"/>
          <p:nvPr/>
        </p:nvSpPr>
        <p:spPr>
          <a:xfrm>
            <a:off x="6715930" y="2814935"/>
            <a:ext cx="2395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গুণগত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ABB09D-9713-436B-B2B9-7CA33BE7E1BE}"/>
              </a:ext>
            </a:extLst>
          </p:cNvPr>
          <p:cNvSpPr txBox="1"/>
          <p:nvPr/>
        </p:nvSpPr>
        <p:spPr>
          <a:xfrm>
            <a:off x="6783370" y="3500735"/>
            <a:ext cx="229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57BCE97-3079-4A21-9313-611C1856CD01}"/>
              </a:ext>
            </a:extLst>
          </p:cNvPr>
          <p:cNvSpPr txBox="1"/>
          <p:nvPr/>
        </p:nvSpPr>
        <p:spPr>
          <a:xfrm>
            <a:off x="6610767" y="4025943"/>
            <a:ext cx="2735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ও পয়ঃনিষ্কাশন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1123427-09CD-4FE1-88BE-0EB2DD82A40A}"/>
              </a:ext>
            </a:extLst>
          </p:cNvPr>
          <p:cNvSpPr txBox="1"/>
          <p:nvPr/>
        </p:nvSpPr>
        <p:spPr>
          <a:xfrm>
            <a:off x="6287532" y="4952544"/>
            <a:ext cx="2654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সাশ্রয়ী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দূষণমুক্ত জ্বালানী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2F9280-A090-4748-9CAD-B2BB7C48193F}"/>
              </a:ext>
            </a:extLst>
          </p:cNvPr>
          <p:cNvSpPr txBox="1"/>
          <p:nvPr/>
        </p:nvSpPr>
        <p:spPr>
          <a:xfrm>
            <a:off x="4750317" y="5744293"/>
            <a:ext cx="2882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শোভন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 ও অর্থনৈতিক প্রবৃদ্ধি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8E4B3D5-22C6-4C1C-AC99-3CA77AC450E1}"/>
              </a:ext>
            </a:extLst>
          </p:cNvPr>
          <p:cNvSpPr txBox="1"/>
          <p:nvPr/>
        </p:nvSpPr>
        <p:spPr>
          <a:xfrm>
            <a:off x="2444431" y="5889873"/>
            <a:ext cx="2493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উদ্ভাবন ও অবকাঠামো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33EFDD-E67B-4D39-820E-FCCEA1C5F775}"/>
              </a:ext>
            </a:extLst>
          </p:cNvPr>
          <p:cNvSpPr txBox="1"/>
          <p:nvPr/>
        </p:nvSpPr>
        <p:spPr>
          <a:xfrm>
            <a:off x="14785" y="5558135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অসমতা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E145EB7-6805-462D-9B42-8B4298A2DBE6}"/>
              </a:ext>
            </a:extLst>
          </p:cNvPr>
          <p:cNvSpPr txBox="1"/>
          <p:nvPr/>
        </p:nvSpPr>
        <p:spPr>
          <a:xfrm>
            <a:off x="0" y="4906258"/>
            <a:ext cx="3587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টেকসই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নগর ও জনপদ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097D17A-DC79-4142-B78D-82099299F0FC}"/>
              </a:ext>
            </a:extLst>
          </p:cNvPr>
          <p:cNvSpPr txBox="1"/>
          <p:nvPr/>
        </p:nvSpPr>
        <p:spPr>
          <a:xfrm>
            <a:off x="-29864" y="4218821"/>
            <a:ext cx="3969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পরিমিত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ভোগ ও উৎপাদন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1C7751C-F63A-42FC-81D5-14445A15C3F6}"/>
              </a:ext>
            </a:extLst>
          </p:cNvPr>
          <p:cNvSpPr txBox="1"/>
          <p:nvPr/>
        </p:nvSpPr>
        <p:spPr>
          <a:xfrm>
            <a:off x="14786" y="3523149"/>
            <a:ext cx="366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2DFD21C-4D4F-43D9-8DB3-197D5911C9AF}"/>
              </a:ext>
            </a:extLst>
          </p:cNvPr>
          <p:cNvSpPr txBox="1"/>
          <p:nvPr/>
        </p:nvSpPr>
        <p:spPr>
          <a:xfrm>
            <a:off x="0" y="2751494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জলজ জীবন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607D770-BF28-460F-8DC3-74F4A8907B39}"/>
              </a:ext>
            </a:extLst>
          </p:cNvPr>
          <p:cNvSpPr txBox="1"/>
          <p:nvPr/>
        </p:nvSpPr>
        <p:spPr>
          <a:xfrm>
            <a:off x="-1604" y="2059037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স্থলজ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EF7315-F2E1-4E3F-83FC-407771000365}"/>
              </a:ext>
            </a:extLst>
          </p:cNvPr>
          <p:cNvSpPr txBox="1"/>
          <p:nvPr/>
        </p:nvSpPr>
        <p:spPr>
          <a:xfrm>
            <a:off x="-29864" y="1397804"/>
            <a:ext cx="5349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ন্যায়বিচার ও কার্যকর প্রতিষ্ঠান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D1C450D-F86D-4BA9-A1D0-CCB65FE04BB4}"/>
              </a:ext>
            </a:extLst>
          </p:cNvPr>
          <p:cNvSpPr txBox="1"/>
          <p:nvPr/>
        </p:nvSpPr>
        <p:spPr>
          <a:xfrm>
            <a:off x="14786" y="830691"/>
            <a:ext cx="468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অভীষ্ট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অর্জনে অংশীদারিত্ব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D0D67E3-83C3-4655-BBB0-6CB8A2CF3A05}"/>
              </a:ext>
            </a:extLst>
          </p:cNvPr>
          <p:cNvCxnSpPr/>
          <p:nvPr/>
        </p:nvCxnSpPr>
        <p:spPr>
          <a:xfrm flipH="1">
            <a:off x="4876800" y="1290935"/>
            <a:ext cx="228600" cy="4616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AC09F95A-AA1C-46D5-A598-C9ACA4E0FE95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518040" y="1720483"/>
            <a:ext cx="353374" cy="2519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9A26D2B8-F0D9-46DB-9616-86CEC034CFC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849403" y="2375825"/>
            <a:ext cx="379594" cy="99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2B604DE-DB30-4B24-8C30-1ED18BF49760}"/>
              </a:ext>
            </a:extLst>
          </p:cNvPr>
          <p:cNvCxnSpPr>
            <a:cxnSpLocks/>
          </p:cNvCxnSpPr>
          <p:nvPr/>
        </p:nvCxnSpPr>
        <p:spPr>
          <a:xfrm flipH="1">
            <a:off x="6324600" y="3045768"/>
            <a:ext cx="457200" cy="784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6B16A57C-2A71-456B-8884-3B71E927CFF4}"/>
              </a:ext>
            </a:extLst>
          </p:cNvPr>
          <p:cNvCxnSpPr>
            <a:cxnSpLocks/>
          </p:cNvCxnSpPr>
          <p:nvPr/>
        </p:nvCxnSpPr>
        <p:spPr>
          <a:xfrm flipH="1">
            <a:off x="6340366" y="3715802"/>
            <a:ext cx="457200" cy="22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F80EF9CB-7237-42D8-8788-3E3F2F240882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4204007"/>
            <a:ext cx="437797" cy="2155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BE1EE4D7-F06D-43A0-9138-BC420CDEB5C7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4889807"/>
            <a:ext cx="437797" cy="2155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AC1ECEE5-5275-4609-B2CB-E86CCCF7E7D0}"/>
              </a:ext>
            </a:extLst>
          </p:cNvPr>
          <p:cNvCxnSpPr>
            <a:cxnSpLocks/>
          </p:cNvCxnSpPr>
          <p:nvPr/>
        </p:nvCxnSpPr>
        <p:spPr>
          <a:xfrm flipH="1" flipV="1">
            <a:off x="5228898" y="5213132"/>
            <a:ext cx="365760" cy="365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66EBF13B-257D-47AB-9359-52EB94511464}"/>
              </a:ext>
            </a:extLst>
          </p:cNvPr>
          <p:cNvCxnSpPr>
            <a:cxnSpLocks/>
          </p:cNvCxnSpPr>
          <p:nvPr/>
        </p:nvCxnSpPr>
        <p:spPr>
          <a:xfrm flipH="1" flipV="1">
            <a:off x="4533900" y="5365532"/>
            <a:ext cx="160020" cy="3972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520FC26-CDB5-4882-8C98-E3CEB7562D49}"/>
              </a:ext>
            </a:extLst>
          </p:cNvPr>
          <p:cNvCxnSpPr>
            <a:cxnSpLocks/>
          </p:cNvCxnSpPr>
          <p:nvPr/>
        </p:nvCxnSpPr>
        <p:spPr>
          <a:xfrm flipV="1">
            <a:off x="3539952" y="5216605"/>
            <a:ext cx="365760" cy="3459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AB95F129-FFF1-4AB4-BC6F-BC070B4C42A2}"/>
              </a:ext>
            </a:extLst>
          </p:cNvPr>
          <p:cNvCxnSpPr>
            <a:cxnSpLocks/>
          </p:cNvCxnSpPr>
          <p:nvPr/>
        </p:nvCxnSpPr>
        <p:spPr>
          <a:xfrm flipV="1">
            <a:off x="2895600" y="4876801"/>
            <a:ext cx="457200" cy="2308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2C2E22B2-006C-43C7-B875-1CF2176DDF3C}"/>
              </a:ext>
            </a:extLst>
          </p:cNvPr>
          <p:cNvCxnSpPr>
            <a:cxnSpLocks/>
          </p:cNvCxnSpPr>
          <p:nvPr/>
        </p:nvCxnSpPr>
        <p:spPr>
          <a:xfrm flipV="1">
            <a:off x="2667000" y="4301029"/>
            <a:ext cx="327923" cy="1185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5EA0F297-5CCA-495E-924E-06551450F089}"/>
              </a:ext>
            </a:extLst>
          </p:cNvPr>
          <p:cNvCxnSpPr>
            <a:cxnSpLocks/>
          </p:cNvCxnSpPr>
          <p:nvPr/>
        </p:nvCxnSpPr>
        <p:spPr>
          <a:xfrm>
            <a:off x="2217138" y="3720267"/>
            <a:ext cx="5555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89AA13BB-4C9D-414D-BEE7-BA2A918548BC}"/>
              </a:ext>
            </a:extLst>
          </p:cNvPr>
          <p:cNvCxnSpPr>
            <a:cxnSpLocks/>
          </p:cNvCxnSpPr>
          <p:nvPr/>
        </p:nvCxnSpPr>
        <p:spPr>
          <a:xfrm>
            <a:off x="2194033" y="2956034"/>
            <a:ext cx="64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575711DB-F711-4EB3-9DB7-ABF7C8A27007}"/>
              </a:ext>
            </a:extLst>
          </p:cNvPr>
          <p:cNvCxnSpPr>
            <a:cxnSpLocks/>
          </p:cNvCxnSpPr>
          <p:nvPr/>
        </p:nvCxnSpPr>
        <p:spPr>
          <a:xfrm>
            <a:off x="2346433" y="2209800"/>
            <a:ext cx="768964" cy="2035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056EB37C-48A4-4ACC-8D33-BCC4BA1E9D27}"/>
              </a:ext>
            </a:extLst>
          </p:cNvPr>
          <p:cNvCxnSpPr>
            <a:cxnSpLocks/>
          </p:cNvCxnSpPr>
          <p:nvPr/>
        </p:nvCxnSpPr>
        <p:spPr>
          <a:xfrm>
            <a:off x="3083865" y="1715746"/>
            <a:ext cx="542203" cy="2496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8507B0A0-80BD-46A6-8A52-CC111B61D162}"/>
              </a:ext>
            </a:extLst>
          </p:cNvPr>
          <p:cNvCxnSpPr>
            <a:cxnSpLocks/>
          </p:cNvCxnSpPr>
          <p:nvPr/>
        </p:nvCxnSpPr>
        <p:spPr>
          <a:xfrm>
            <a:off x="3959864" y="1322557"/>
            <a:ext cx="275696" cy="3931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8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3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62236-4621-43E9-AD6B-D1BC14951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0" r="9521" b="68672"/>
          <a:stretch/>
        </p:blipFill>
        <p:spPr>
          <a:xfrm>
            <a:off x="225511" y="1099809"/>
            <a:ext cx="3688081" cy="1676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CCE316-1500-49D9-8D55-E06CDBAC4819}"/>
              </a:ext>
            </a:extLst>
          </p:cNvPr>
          <p:cNvSpPr txBox="1"/>
          <p:nvPr/>
        </p:nvSpPr>
        <p:spPr>
          <a:xfrm>
            <a:off x="5199327" y="875436"/>
            <a:ext cx="3221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সর্বত্র সব ধরনের দারিদ্রের অবসান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56CB6A-3740-4985-82D1-22B176BC0BF7}"/>
              </a:ext>
            </a:extLst>
          </p:cNvPr>
          <p:cNvSpPr txBox="1"/>
          <p:nvPr/>
        </p:nvSpPr>
        <p:spPr>
          <a:xfrm>
            <a:off x="130748" y="115163"/>
            <a:ext cx="4740401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এসডিজি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 (দারিদ্র বিলোপ)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D60F46-DA83-4E65-84F6-66874BACAF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r="9602" b="50000"/>
          <a:stretch/>
        </p:blipFill>
        <p:spPr>
          <a:xfrm>
            <a:off x="177739" y="4375662"/>
            <a:ext cx="1817182" cy="14016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D4F0914-6364-4278-8D07-DA36376B52F3}"/>
              </a:ext>
            </a:extLst>
          </p:cNvPr>
          <p:cNvSpPr txBox="1"/>
          <p:nvPr/>
        </p:nvSpPr>
        <p:spPr>
          <a:xfrm>
            <a:off x="4540800" y="3886778"/>
            <a:ext cx="3882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ক্ষুধার অবসান, খাদ্য নিরাপত্তা ও উন্নত পুষ্টিমান অর্জন এবং টেকসই কৃষির প্রসার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F77C59-E4EF-4B60-9FBD-5C98980AE0F0}"/>
              </a:ext>
            </a:extLst>
          </p:cNvPr>
          <p:cNvSpPr txBox="1"/>
          <p:nvPr/>
        </p:nvSpPr>
        <p:spPr>
          <a:xfrm>
            <a:off x="201623" y="3538245"/>
            <a:ext cx="4182407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এসডিজি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- ২ (ক্ষুধা মুক্তি)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11442</TotalTime>
  <Words>766</Words>
  <Application>Microsoft Office PowerPoint</Application>
  <PresentationFormat>On-screen Show (4:3)</PresentationFormat>
  <Paragraphs>104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Windows User</cp:lastModifiedBy>
  <cp:revision>851</cp:revision>
  <dcterms:created xsi:type="dcterms:W3CDTF">2006-08-16T00:00:00Z</dcterms:created>
  <dcterms:modified xsi:type="dcterms:W3CDTF">2020-08-23T06:49:10Z</dcterms:modified>
</cp:coreProperties>
</file>