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9859-4EF1-42F8-BD07-D0F09D7CCDB5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1E5F-78D2-4757-8B3E-03B2C311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9859-4EF1-42F8-BD07-D0F09D7CCDB5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1E5F-78D2-4757-8B3E-03B2C311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8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9859-4EF1-42F8-BD07-D0F09D7CCDB5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1E5F-78D2-4757-8B3E-03B2C311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3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9859-4EF1-42F8-BD07-D0F09D7CCDB5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1E5F-78D2-4757-8B3E-03B2C311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9859-4EF1-42F8-BD07-D0F09D7CCDB5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1E5F-78D2-4757-8B3E-03B2C311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2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9859-4EF1-42F8-BD07-D0F09D7CCDB5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1E5F-78D2-4757-8B3E-03B2C311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5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9859-4EF1-42F8-BD07-D0F09D7CCDB5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1E5F-78D2-4757-8B3E-03B2C311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6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9859-4EF1-42F8-BD07-D0F09D7CCDB5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1E5F-78D2-4757-8B3E-03B2C311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1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9859-4EF1-42F8-BD07-D0F09D7CCDB5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1E5F-78D2-4757-8B3E-03B2C311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9859-4EF1-42F8-BD07-D0F09D7CCDB5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1E5F-78D2-4757-8B3E-03B2C311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4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9859-4EF1-42F8-BD07-D0F09D7CCDB5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1E5F-78D2-4757-8B3E-03B2C311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2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49859-4EF1-42F8-BD07-D0F09D7CCDB5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E1E5F-78D2-4757-8B3E-03B2C311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2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3" y="77272"/>
            <a:ext cx="8463518" cy="653542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21992" y="399243"/>
            <a:ext cx="8238186" cy="4198513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dirty="0" err="1" smtClean="0">
                <a:solidFill>
                  <a:schemeClr val="accent2">
                    <a:lumMod val="50000"/>
                  </a:schemeClr>
                </a:solidFill>
              </a:rPr>
              <a:t>স্বাগতম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1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210280"/>
              </p:ext>
            </p:extLst>
          </p:nvPr>
        </p:nvGraphicFramePr>
        <p:xfrm>
          <a:off x="2212304" y="706787"/>
          <a:ext cx="545062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062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7200" dirty="0" err="1" smtClean="0"/>
                        <a:t>একক</a:t>
                      </a:r>
                      <a:r>
                        <a:rPr lang="en-GB" sz="7200" baseline="0" dirty="0" smtClean="0"/>
                        <a:t> </a:t>
                      </a:r>
                      <a:r>
                        <a:rPr lang="en-GB" sz="7200" baseline="0" dirty="0" err="1" smtClean="0"/>
                        <a:t>কাজ</a:t>
                      </a:r>
                      <a:endParaRPr lang="en-US" sz="7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827141"/>
              </p:ext>
            </p:extLst>
          </p:nvPr>
        </p:nvGraphicFramePr>
        <p:xfrm>
          <a:off x="2032000" y="2574225"/>
          <a:ext cx="672563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63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800" dirty="0" err="1" smtClean="0"/>
                        <a:t>অ্যা</a:t>
                      </a:r>
                      <a:r>
                        <a:rPr lang="en-GB" sz="4800" baseline="0" dirty="0" err="1" smtClean="0"/>
                        <a:t>সপেক্ট</a:t>
                      </a:r>
                      <a:r>
                        <a:rPr lang="en-GB" sz="4800" baseline="0" dirty="0" smtClean="0"/>
                        <a:t> </a:t>
                      </a:r>
                      <a:r>
                        <a:rPr lang="en-GB" sz="4800" baseline="0" dirty="0" err="1" smtClean="0"/>
                        <a:t>রেশিও</a:t>
                      </a:r>
                      <a:r>
                        <a:rPr lang="en-GB" sz="4800" baseline="0" dirty="0" smtClean="0"/>
                        <a:t> </a:t>
                      </a:r>
                      <a:r>
                        <a:rPr lang="en-GB" sz="4800" baseline="0" dirty="0" err="1" smtClean="0"/>
                        <a:t>কি</a:t>
                      </a:r>
                      <a:r>
                        <a:rPr lang="en-GB" sz="4800" baseline="0" dirty="0" smtClean="0"/>
                        <a:t>?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26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43324"/>
              </p:ext>
            </p:extLst>
          </p:nvPr>
        </p:nvGraphicFramePr>
        <p:xfrm>
          <a:off x="3680495" y="719666"/>
          <a:ext cx="405970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7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 err="1" smtClean="0">
                          <a:solidFill>
                            <a:schemeClr val="tx1"/>
                          </a:solidFill>
                        </a:rPr>
                        <a:t>দলীয়</a:t>
                      </a:r>
                      <a:r>
                        <a:rPr lang="en-GB" sz="5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5400" baseline="0" dirty="0" err="1" smtClean="0">
                          <a:solidFill>
                            <a:schemeClr val="tx1"/>
                          </a:solidFill>
                        </a:rPr>
                        <a:t>কাজ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2813"/>
              </p:ext>
            </p:extLst>
          </p:nvPr>
        </p:nvGraphicFramePr>
        <p:xfrm>
          <a:off x="2032000" y="2278009"/>
          <a:ext cx="8128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000" dirty="0" err="1" smtClean="0">
                          <a:solidFill>
                            <a:schemeClr val="tx1"/>
                          </a:solidFill>
                        </a:rPr>
                        <a:t>স্ক্যানিং</a:t>
                      </a:r>
                      <a:r>
                        <a:rPr lang="en-GB" sz="4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aseline="0" dirty="0" err="1" smtClean="0">
                          <a:solidFill>
                            <a:schemeClr val="tx1"/>
                          </a:solidFill>
                        </a:rPr>
                        <a:t>কি?কত</a:t>
                      </a:r>
                      <a:r>
                        <a:rPr lang="en-GB" sz="4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aseline="0" dirty="0" err="1" smtClean="0">
                          <a:solidFill>
                            <a:schemeClr val="tx1"/>
                          </a:solidFill>
                        </a:rPr>
                        <a:t>প্রকার</a:t>
                      </a:r>
                      <a:r>
                        <a:rPr lang="en-GB" sz="4000" baseline="0" dirty="0" smtClean="0">
                          <a:solidFill>
                            <a:schemeClr val="tx1"/>
                          </a:solidFill>
                        </a:rPr>
                        <a:t> ও </a:t>
                      </a:r>
                      <a:r>
                        <a:rPr lang="en-GB" sz="4000" baseline="0" dirty="0" err="1" smtClean="0">
                          <a:solidFill>
                            <a:schemeClr val="tx1"/>
                          </a:solidFill>
                        </a:rPr>
                        <a:t>কি</a:t>
                      </a:r>
                      <a:r>
                        <a:rPr lang="en-GB" sz="4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aseline="0" dirty="0" err="1" smtClean="0">
                          <a:solidFill>
                            <a:schemeClr val="tx1"/>
                          </a:solidFill>
                        </a:rPr>
                        <a:t>কি</a:t>
                      </a:r>
                      <a:r>
                        <a:rPr lang="en-GB" sz="4000" baseline="0" dirty="0" smtClean="0">
                          <a:solidFill>
                            <a:schemeClr val="tx1"/>
                          </a:solidFill>
                        </a:rPr>
                        <a:t> 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15" y="3374265"/>
            <a:ext cx="8448541" cy="323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7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825509"/>
              </p:ext>
            </p:extLst>
          </p:nvPr>
        </p:nvGraphicFramePr>
        <p:xfrm>
          <a:off x="3178219" y="719666"/>
          <a:ext cx="519304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304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9600" dirty="0" err="1" smtClean="0"/>
                        <a:t>মূল্যায়ন</a:t>
                      </a:r>
                      <a:endParaRPr lang="en-US" sz="9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71131"/>
              </p:ext>
            </p:extLst>
          </p:nvPr>
        </p:nvGraphicFramePr>
        <p:xfrm>
          <a:off x="2019121" y="2767407"/>
          <a:ext cx="8128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5400" u="sng" dirty="0" err="1" smtClean="0"/>
                        <a:t>টীকা</a:t>
                      </a:r>
                      <a:r>
                        <a:rPr lang="en-GB" sz="5400" u="sng" baseline="0" dirty="0" smtClean="0"/>
                        <a:t> </a:t>
                      </a:r>
                      <a:r>
                        <a:rPr lang="en-GB" sz="5400" u="sng" baseline="0" dirty="0" err="1" smtClean="0"/>
                        <a:t>লিখঃ</a:t>
                      </a:r>
                      <a:r>
                        <a:rPr lang="en-GB" sz="5400" baseline="0" dirty="0" smtClean="0"/>
                        <a:t> </a:t>
                      </a:r>
                      <a:r>
                        <a:rPr lang="en-GB" sz="5400" baseline="0" dirty="0" err="1" smtClean="0"/>
                        <a:t>লাইন</a:t>
                      </a:r>
                      <a:r>
                        <a:rPr lang="en-GB" sz="5400" baseline="0" dirty="0" smtClean="0"/>
                        <a:t> ,</a:t>
                      </a:r>
                      <a:r>
                        <a:rPr lang="en-GB" sz="5400" baseline="0" dirty="0" err="1" smtClean="0"/>
                        <a:t>ফ্রেম</a:t>
                      </a:r>
                      <a:r>
                        <a:rPr lang="en-GB" sz="5400" baseline="0" dirty="0" smtClean="0"/>
                        <a:t>, </a:t>
                      </a:r>
                      <a:r>
                        <a:rPr lang="en-GB" sz="5400" baseline="0" dirty="0" err="1" smtClean="0"/>
                        <a:t>ফিল্ড</a:t>
                      </a:r>
                      <a:r>
                        <a:rPr lang="en-GB" sz="5400" baseline="0" dirty="0" smtClean="0"/>
                        <a:t>, </a:t>
                      </a:r>
                      <a:r>
                        <a:rPr lang="en-GB" sz="5400" baseline="0" dirty="0" err="1" smtClean="0"/>
                        <a:t>ফ্রিকোয়েন্সি</a:t>
                      </a:r>
                      <a:r>
                        <a:rPr lang="en-GB" sz="5400" baseline="0" dirty="0" smtClean="0"/>
                        <a:t>।</a:t>
                      </a:r>
                      <a:endParaRPr lang="en-US" sz="5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61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477467"/>
              </p:ext>
            </p:extLst>
          </p:nvPr>
        </p:nvGraphicFramePr>
        <p:xfrm>
          <a:off x="3487309" y="719666"/>
          <a:ext cx="412410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410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5400" dirty="0" err="1" smtClean="0"/>
                        <a:t>বাড়ির</a:t>
                      </a:r>
                      <a:r>
                        <a:rPr lang="en-GB" sz="5400" dirty="0" smtClean="0"/>
                        <a:t> </a:t>
                      </a:r>
                      <a:r>
                        <a:rPr lang="en-GB" sz="5400" dirty="0" err="1" smtClean="0"/>
                        <a:t>কাজ</a:t>
                      </a:r>
                      <a:endParaRPr lang="en-US" sz="5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243194"/>
              </p:ext>
            </p:extLst>
          </p:nvPr>
        </p:nvGraphicFramePr>
        <p:xfrm>
          <a:off x="2032000" y="1853010"/>
          <a:ext cx="8128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800" dirty="0" err="1" smtClean="0"/>
                        <a:t>ইন্টারলেস</a:t>
                      </a:r>
                      <a:r>
                        <a:rPr lang="en-GB" sz="4800" baseline="0" dirty="0" smtClean="0"/>
                        <a:t> </a:t>
                      </a:r>
                      <a:r>
                        <a:rPr lang="en-GB" sz="4800" baseline="0" dirty="0" err="1" smtClean="0"/>
                        <a:t>স্ক্যানিং</a:t>
                      </a:r>
                      <a:r>
                        <a:rPr lang="en-GB" sz="4800" baseline="0" dirty="0" smtClean="0"/>
                        <a:t> </a:t>
                      </a:r>
                      <a:r>
                        <a:rPr lang="en-GB" sz="4800" baseline="0" dirty="0" err="1" smtClean="0"/>
                        <a:t>চিত্রসহ</a:t>
                      </a:r>
                      <a:r>
                        <a:rPr lang="en-GB" sz="4800" baseline="0" dirty="0" smtClean="0"/>
                        <a:t> </a:t>
                      </a:r>
                      <a:r>
                        <a:rPr lang="en-GB" sz="4800" baseline="0" dirty="0" err="1" smtClean="0"/>
                        <a:t>বর্ণনা</a:t>
                      </a:r>
                      <a:r>
                        <a:rPr lang="en-GB" sz="4800" baseline="0" dirty="0" smtClean="0"/>
                        <a:t> </a:t>
                      </a:r>
                      <a:r>
                        <a:rPr lang="en-GB" sz="4800" baseline="0" dirty="0" err="1" smtClean="0"/>
                        <a:t>কর</a:t>
                      </a:r>
                      <a:r>
                        <a:rPr lang="en-GB" sz="4800" baseline="0" dirty="0" smtClean="0"/>
                        <a:t>।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41" y="3490175"/>
            <a:ext cx="8139448" cy="318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7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553792"/>
            <a:ext cx="11706896" cy="619473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50017" y="2137893"/>
            <a:ext cx="7740203" cy="29621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dirty="0" err="1" smtClean="0">
                <a:solidFill>
                  <a:srgbClr val="002060"/>
                </a:solidFill>
              </a:rPr>
              <a:t>ধন্যবাদ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924" y="231821"/>
            <a:ext cx="4762521" cy="115265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GB" sz="6600" dirty="0" err="1" smtClean="0"/>
              <a:t>পরিচিতি</a:t>
            </a: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761" y="1944710"/>
            <a:ext cx="5357611" cy="402730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GB" sz="4000" dirty="0" smtClean="0"/>
              <a:t> </a:t>
            </a:r>
          </a:p>
          <a:p>
            <a:r>
              <a:rPr lang="en-GB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4400" dirty="0" err="1" smtClean="0"/>
              <a:t>ছামিনা</a:t>
            </a:r>
            <a:r>
              <a:rPr lang="en-GB" sz="4400" dirty="0" smtClean="0"/>
              <a:t> </a:t>
            </a:r>
            <a:r>
              <a:rPr lang="en-GB" sz="4400" dirty="0" err="1" smtClean="0"/>
              <a:t>জাফর</a:t>
            </a:r>
            <a:r>
              <a:rPr lang="en-GB" sz="4400" dirty="0" smtClean="0"/>
              <a:t> </a:t>
            </a:r>
            <a:r>
              <a:rPr lang="en-GB" sz="4400" dirty="0" err="1" smtClean="0"/>
              <a:t>রিনা</a:t>
            </a:r>
            <a:endParaRPr lang="en-GB" sz="4400" dirty="0" smtClean="0"/>
          </a:p>
          <a:p>
            <a:r>
              <a:rPr lang="en-GB" sz="3200" dirty="0" err="1" smtClean="0"/>
              <a:t>ট্রেড</a:t>
            </a:r>
            <a:r>
              <a:rPr lang="en-GB" sz="3200" dirty="0" smtClean="0"/>
              <a:t> </a:t>
            </a:r>
            <a:r>
              <a:rPr lang="en-GB" sz="3200" dirty="0" err="1" smtClean="0"/>
              <a:t>ইন্সট্রাক্টর</a:t>
            </a:r>
            <a:r>
              <a:rPr lang="en-GB" sz="3200" dirty="0" smtClean="0"/>
              <a:t>(</a:t>
            </a:r>
            <a:r>
              <a:rPr lang="en-GB" sz="3200" dirty="0" err="1" smtClean="0"/>
              <a:t>জেনারেল</a:t>
            </a:r>
            <a:r>
              <a:rPr lang="en-GB" sz="3200" dirty="0" smtClean="0"/>
              <a:t> </a:t>
            </a:r>
            <a:r>
              <a:rPr lang="en-GB" sz="3200" dirty="0" err="1" smtClean="0"/>
              <a:t>ইলেকট্রনিক্স</a:t>
            </a:r>
            <a:r>
              <a:rPr lang="en-GB" sz="3200" dirty="0" smtClean="0"/>
              <a:t>)</a:t>
            </a:r>
          </a:p>
          <a:p>
            <a:r>
              <a:rPr lang="en-GB" sz="3200" dirty="0" err="1" smtClean="0"/>
              <a:t>চান্দিনা</a:t>
            </a:r>
            <a:r>
              <a:rPr lang="en-GB" sz="3200" dirty="0" smtClean="0"/>
              <a:t> </a:t>
            </a:r>
            <a:r>
              <a:rPr lang="en-GB" sz="3200" dirty="0" err="1" smtClean="0"/>
              <a:t>ডাঃ</a:t>
            </a:r>
            <a:r>
              <a:rPr lang="en-GB" sz="3200" dirty="0" smtClean="0"/>
              <a:t> </a:t>
            </a:r>
            <a:r>
              <a:rPr lang="en-GB" sz="3200" dirty="0" err="1" smtClean="0"/>
              <a:t>ফিরোজা</a:t>
            </a:r>
            <a:r>
              <a:rPr lang="en-GB" sz="3200" dirty="0" smtClean="0"/>
              <a:t> </a:t>
            </a:r>
            <a:r>
              <a:rPr lang="en-GB" sz="3200" dirty="0" err="1" smtClean="0"/>
              <a:t>পাইলট</a:t>
            </a:r>
            <a:r>
              <a:rPr lang="en-GB" sz="3200" dirty="0" smtClean="0"/>
              <a:t> </a:t>
            </a:r>
            <a:r>
              <a:rPr lang="en-GB" sz="3200" dirty="0" err="1" smtClean="0"/>
              <a:t>বালিকা</a:t>
            </a:r>
            <a:r>
              <a:rPr lang="en-GB" sz="3200" dirty="0" smtClean="0"/>
              <a:t> </a:t>
            </a:r>
            <a:r>
              <a:rPr lang="en-GB" sz="3200" dirty="0" err="1" smtClean="0"/>
              <a:t>উচ্চ</a:t>
            </a:r>
            <a:r>
              <a:rPr lang="en-GB" sz="3200" dirty="0" smtClean="0"/>
              <a:t> </a:t>
            </a:r>
            <a:r>
              <a:rPr lang="en-GB" sz="3200" dirty="0" err="1" smtClean="0"/>
              <a:t>বিদ্যালয়</a:t>
            </a:r>
            <a:r>
              <a:rPr lang="en-GB" sz="3200" dirty="0" smtClean="0"/>
              <a:t>।</a:t>
            </a:r>
          </a:p>
          <a:p>
            <a:endParaRPr lang="en-GB" dirty="0" smtClean="0"/>
          </a:p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266170"/>
              </p:ext>
            </p:extLst>
          </p:nvPr>
        </p:nvGraphicFramePr>
        <p:xfrm>
          <a:off x="6001552" y="2678805"/>
          <a:ext cx="5768303" cy="311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303"/>
              </a:tblGrid>
              <a:tr h="3116688">
                <a:tc>
                  <a:txBody>
                    <a:bodyPr/>
                    <a:lstStyle/>
                    <a:p>
                      <a:pPr algn="ctr"/>
                      <a:endParaRPr lang="en-GB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3200" b="0" dirty="0" err="1" smtClean="0">
                          <a:solidFill>
                            <a:schemeClr val="tx1"/>
                          </a:solidFill>
                        </a:rPr>
                        <a:t>শ্রেণীঃ</a:t>
                      </a:r>
                      <a:r>
                        <a:rPr lang="en-GB" sz="3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dirty="0" err="1" smtClean="0">
                          <a:solidFill>
                            <a:schemeClr val="tx1"/>
                          </a:solidFill>
                        </a:rPr>
                        <a:t>দশম</a:t>
                      </a:r>
                      <a:r>
                        <a:rPr lang="en-GB" sz="32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3200" b="0" dirty="0" err="1" smtClean="0">
                          <a:solidFill>
                            <a:schemeClr val="tx1"/>
                          </a:solidFill>
                        </a:rPr>
                        <a:t>জেনারেল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ইলেকট্রনিক্স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বিষয়ঃ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জেনারেল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ইলেকট্রনিক্স-১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7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40" y="2614407"/>
            <a:ext cx="8925059" cy="404397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079710"/>
              </p:ext>
            </p:extLst>
          </p:nvPr>
        </p:nvGraphicFramePr>
        <p:xfrm>
          <a:off x="3525952" y="333295"/>
          <a:ext cx="5360473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0473"/>
              </a:tblGrid>
              <a:tr h="1740199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err="1" smtClean="0">
                          <a:solidFill>
                            <a:schemeClr val="tx1"/>
                          </a:solidFill>
                        </a:rPr>
                        <a:t>পঞ্চম</a:t>
                      </a:r>
                      <a:r>
                        <a:rPr lang="en-US" sz="4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800" b="0" baseline="0" dirty="0" err="1" smtClean="0">
                          <a:solidFill>
                            <a:schemeClr val="tx1"/>
                          </a:solidFill>
                        </a:rPr>
                        <a:t>অধ্যায়</a:t>
                      </a:r>
                      <a:endParaRPr lang="en-US" sz="4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7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স্ক্যানিং</a:t>
                      </a:r>
                      <a:endParaRPr lang="en-US" sz="7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05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801166"/>
              </p:ext>
            </p:extLst>
          </p:nvPr>
        </p:nvGraphicFramePr>
        <p:xfrm>
          <a:off x="4131254" y="206062"/>
          <a:ext cx="4587741" cy="1381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7741"/>
              </a:tblGrid>
              <a:tr h="1381904">
                <a:tc>
                  <a:txBody>
                    <a:bodyPr/>
                    <a:lstStyle/>
                    <a:p>
                      <a:pPr algn="ctr"/>
                      <a:r>
                        <a:rPr lang="en-GB" sz="7200" dirty="0" err="1" smtClean="0">
                          <a:solidFill>
                            <a:schemeClr val="tx1"/>
                          </a:solidFill>
                        </a:rPr>
                        <a:t>শিখনফল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058270"/>
              </p:ext>
            </p:extLst>
          </p:nvPr>
        </p:nvGraphicFramePr>
        <p:xfrm>
          <a:off x="1594124" y="1700011"/>
          <a:ext cx="10087020" cy="480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7020"/>
              </a:tblGrid>
              <a:tr h="4803820">
                <a:tc>
                  <a:txBody>
                    <a:bodyPr/>
                    <a:lstStyle/>
                    <a:p>
                      <a:r>
                        <a:rPr lang="en-GB" sz="5400" b="0" dirty="0" err="1" smtClean="0">
                          <a:solidFill>
                            <a:schemeClr val="tx1"/>
                          </a:solidFill>
                        </a:rPr>
                        <a:t>এই</a:t>
                      </a:r>
                      <a:r>
                        <a:rPr lang="en-GB" sz="5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5400" b="0" dirty="0" err="1" smtClean="0">
                          <a:solidFill>
                            <a:schemeClr val="tx1"/>
                          </a:solidFill>
                        </a:rPr>
                        <a:t>পাঠ</a:t>
                      </a:r>
                      <a:r>
                        <a:rPr lang="en-GB" sz="5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5400" b="0" baseline="0" dirty="0" err="1" smtClean="0">
                          <a:solidFill>
                            <a:schemeClr val="tx1"/>
                          </a:solidFill>
                        </a:rPr>
                        <a:t>শেষে</a:t>
                      </a:r>
                      <a:r>
                        <a:rPr lang="en-GB" sz="5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5400" b="0" baseline="0" dirty="0" err="1" smtClean="0">
                          <a:solidFill>
                            <a:schemeClr val="tx1"/>
                          </a:solidFill>
                        </a:rPr>
                        <a:t>শিক্ষার্থীরা</a:t>
                      </a:r>
                      <a:r>
                        <a:rPr lang="en-GB" sz="5400" b="0" baseline="0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endParaRPr lang="en-GB" sz="40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স্ক্যানিং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কি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তা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ব্যক্ত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করতে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পারবে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।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স্ক্যানিং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এর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প্রকারভেদ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বর্ণনা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করতে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পারবে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।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ইন্টারলেস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স্ক্যানিং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বর্ণনা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করতে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পারবে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।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লাইন,ফ্রেম,ফিল্ড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রাস্টার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এবং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অ্যাস্পেক্ট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রেশিও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এর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সংজ্ঞা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বলতে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পারবে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।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2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26" y="2653048"/>
            <a:ext cx="7237927" cy="365813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934304"/>
              </p:ext>
            </p:extLst>
          </p:nvPr>
        </p:nvGraphicFramePr>
        <p:xfrm>
          <a:off x="1017431" y="334851"/>
          <a:ext cx="10470524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0524"/>
              </a:tblGrid>
              <a:tr h="1983346"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 err="1" smtClean="0">
                          <a:solidFill>
                            <a:schemeClr val="tx1"/>
                          </a:solidFill>
                        </a:rPr>
                        <a:t>স্ক্যানিংঃ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টেলিভিশন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প্রেরক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যন্ত্র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হতে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প্রতি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মুহূর্তে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গ্রাহক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যন্ত্রে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পিকচার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ইলিমেন্ট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পাঠানোর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পদ্ধতিকে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স্ক্যানিং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বলা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হয়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।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58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958440"/>
              </p:ext>
            </p:extLst>
          </p:nvPr>
        </p:nvGraphicFramePr>
        <p:xfrm>
          <a:off x="744116" y="371939"/>
          <a:ext cx="8128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000" b="0" dirty="0" err="1" smtClean="0">
                          <a:solidFill>
                            <a:schemeClr val="tx1"/>
                          </a:solidFill>
                        </a:rPr>
                        <a:t>স্ক্যানিং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সাধারনত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দুই</a:t>
                      </a:r>
                      <a:r>
                        <a:rPr lang="en-GB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প্রকার।যথাঃ</a:t>
                      </a:r>
                      <a:endParaRPr lang="en-GB" sz="40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487779"/>
              </p:ext>
            </p:extLst>
          </p:nvPr>
        </p:nvGraphicFramePr>
        <p:xfrm>
          <a:off x="254715" y="1609859"/>
          <a:ext cx="4008191" cy="837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8191"/>
              </a:tblGrid>
              <a:tr h="837127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 smtClean="0">
                          <a:solidFill>
                            <a:schemeClr val="tx1"/>
                          </a:solidFill>
                        </a:rPr>
                        <a:t>(ক) </a:t>
                      </a:r>
                      <a:r>
                        <a:rPr lang="en-GB" sz="3200" b="0" dirty="0" err="1" smtClean="0">
                          <a:solidFill>
                            <a:schemeClr val="tx1"/>
                          </a:solidFill>
                        </a:rPr>
                        <a:t>প্রগ্রেসিভ</a:t>
                      </a:r>
                      <a:r>
                        <a:rPr lang="en-GB" sz="3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dirty="0" err="1" smtClean="0">
                          <a:solidFill>
                            <a:schemeClr val="tx1"/>
                          </a:solidFill>
                        </a:rPr>
                        <a:t>স্ক্যানিং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ঃ</a:t>
                      </a:r>
                      <a:r>
                        <a:rPr lang="en-GB" sz="3200" b="0" baseline="0" dirty="0" smtClean="0"/>
                        <a:t> </a:t>
                      </a:r>
                      <a:endParaRPr lang="en-US" sz="32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247169"/>
              </p:ext>
            </p:extLst>
          </p:nvPr>
        </p:nvGraphicFramePr>
        <p:xfrm>
          <a:off x="4250023" y="1646945"/>
          <a:ext cx="759854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854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b="0" dirty="0" err="1" smtClean="0">
                          <a:solidFill>
                            <a:schemeClr val="tx1"/>
                          </a:solidFill>
                        </a:rPr>
                        <a:t>যে</a:t>
                      </a:r>
                      <a:r>
                        <a:rPr lang="en-GB" sz="3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dirty="0" err="1" smtClean="0">
                          <a:solidFill>
                            <a:schemeClr val="tx1"/>
                          </a:solidFill>
                        </a:rPr>
                        <a:t>স্ক্যানিং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পদ্ধতিতে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একটি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ফ্রেম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বা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ছবির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উপর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হতে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ক্রমাগত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স্ক্যানিং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করে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নিচে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নিয়ে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এসে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পুনরায়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আবার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উপর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থেকে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নতুনভাবে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স্ক্যানিং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করা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হয়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তাকে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প্রগ্রেসিভ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স্ক্যানিং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বলে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।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17" y="3741884"/>
            <a:ext cx="6645499" cy="293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5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99092"/>
              </p:ext>
            </p:extLst>
          </p:nvPr>
        </p:nvGraphicFramePr>
        <p:xfrm>
          <a:off x="473653" y="476517"/>
          <a:ext cx="444607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6077"/>
              </a:tblGrid>
              <a:tr h="631065">
                <a:tc>
                  <a:txBody>
                    <a:bodyPr/>
                    <a:lstStyle/>
                    <a:p>
                      <a:r>
                        <a:rPr lang="en-GB" sz="3600" b="0" dirty="0" smtClean="0">
                          <a:solidFill>
                            <a:schemeClr val="tx1"/>
                          </a:solidFill>
                        </a:rPr>
                        <a:t>(খ)</a:t>
                      </a:r>
                      <a:r>
                        <a:rPr lang="en-GB" sz="3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600" b="0" dirty="0" err="1" smtClean="0">
                          <a:solidFill>
                            <a:schemeClr val="tx1"/>
                          </a:solidFill>
                        </a:rPr>
                        <a:t>ইন্টার</a:t>
                      </a:r>
                      <a:r>
                        <a:rPr lang="en-GB" sz="3600" b="0" baseline="0" dirty="0" err="1" smtClean="0">
                          <a:solidFill>
                            <a:schemeClr val="tx1"/>
                          </a:solidFill>
                        </a:rPr>
                        <a:t>লেস</a:t>
                      </a:r>
                      <a:r>
                        <a:rPr lang="en-GB" sz="3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600" b="0" baseline="0" dirty="0" err="1" smtClean="0">
                          <a:solidFill>
                            <a:schemeClr val="tx1"/>
                          </a:solidFill>
                        </a:rPr>
                        <a:t>স্ক্যানিংঃ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815593"/>
              </p:ext>
            </p:extLst>
          </p:nvPr>
        </p:nvGraphicFramePr>
        <p:xfrm>
          <a:off x="5019898" y="513604"/>
          <a:ext cx="7008969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896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b="0" dirty="0" err="1" smtClean="0">
                          <a:solidFill>
                            <a:schemeClr val="tx1"/>
                          </a:solidFill>
                        </a:rPr>
                        <a:t>যে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স্ক্যানিংপদ্ধতিতে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একটি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পূর্ণ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ফ্রেমকে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দুই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ভাগে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ভাগ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করে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জোড়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এবং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বিজোড়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ফিল্ডে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রূপান্তর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করে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এবং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প্রথমে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বিজোর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ও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পরে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জোড়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ফিল্ডকে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স্ক্যানিং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করা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হয়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তাকে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ইন্টারলেস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স্ক্যানিং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বলে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।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38" y="3156167"/>
            <a:ext cx="6658376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7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461995"/>
              </p:ext>
            </p:extLst>
          </p:nvPr>
        </p:nvGraphicFramePr>
        <p:xfrm>
          <a:off x="1249251" y="719666"/>
          <a:ext cx="10715222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22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000" b="1" u="sng" dirty="0" err="1" smtClean="0">
                          <a:solidFill>
                            <a:schemeClr val="tx1"/>
                          </a:solidFill>
                        </a:rPr>
                        <a:t>লাইনঃ</a:t>
                      </a:r>
                      <a:r>
                        <a:rPr lang="en-GB" sz="3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dirty="0" err="1" smtClean="0">
                          <a:solidFill>
                            <a:schemeClr val="tx1"/>
                          </a:solidFill>
                        </a:rPr>
                        <a:t>টেলিভিশন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রিসিভারের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একটি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ফ্রেম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এর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৫০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সাইকেল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সেকেন্ড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ফ্রিকোয়েন্সির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রেখাকে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লাইন</a:t>
                      </a:r>
                      <a:r>
                        <a:rPr lang="en-GB" sz="4000" b="0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u="sng" baseline="0" dirty="0" err="1" smtClean="0">
                          <a:solidFill>
                            <a:schemeClr val="tx1"/>
                          </a:solidFill>
                        </a:rPr>
                        <a:t>বলে</a:t>
                      </a:r>
                      <a:r>
                        <a:rPr lang="en-GB" sz="3200" b="0" u="sng" baseline="0" dirty="0" smtClean="0">
                          <a:solidFill>
                            <a:schemeClr val="tx1"/>
                          </a:solidFill>
                        </a:rPr>
                        <a:t>।</a:t>
                      </a:r>
                      <a:endParaRPr lang="en-GB" sz="4000" b="0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4000" b="1" u="sng" baseline="0" dirty="0" err="1" smtClean="0">
                          <a:solidFill>
                            <a:schemeClr val="tx1"/>
                          </a:solidFill>
                        </a:rPr>
                        <a:t>ফ্রেমঃ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৬২৫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টি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লাইন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নিয়ে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একটি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ফ্রেম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গঠিত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হয়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।</a:t>
                      </a:r>
                      <a:endParaRPr lang="en-GB" sz="4000" b="0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4000" b="1" u="sng" baseline="0" dirty="0" err="1" smtClean="0">
                          <a:solidFill>
                            <a:schemeClr val="tx1"/>
                          </a:solidFill>
                        </a:rPr>
                        <a:t>ফিল্ডঃ</a:t>
                      </a:r>
                      <a:r>
                        <a:rPr lang="en-GB" sz="3200" b="0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একটি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পূর্ণ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ফ্রেমকে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দুই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ভাগে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ভাগ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করা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হয়,যার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এক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একটি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ভাগকে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ফি</a:t>
                      </a:r>
                      <a:r>
                        <a:rPr lang="en-GB" sz="3200" b="0" u="none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ল্ড</a:t>
                      </a:r>
                      <a:r>
                        <a:rPr lang="en-GB" sz="3200" b="0" u="non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sz="3200" b="0" u="none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বলে</a:t>
                      </a:r>
                      <a:r>
                        <a:rPr lang="en-GB" sz="3200" b="0" u="non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।</a:t>
                      </a:r>
                    </a:p>
                    <a:p>
                      <a:r>
                        <a:rPr lang="en-GB" sz="4000" b="1" u="sng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ফ্রিকোয়েন্সিঃ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প্রতি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সেকেন্ডে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যতগুলো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সাইকেল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সম্পন্ন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হয়,তাকে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উক্ত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রাশির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ফ্রিকোয়েন্সি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বলে।ফ্রিকোয়েন্সির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একক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4000" b="0" baseline="0" dirty="0" err="1" smtClean="0">
                          <a:solidFill>
                            <a:schemeClr val="tx1"/>
                          </a:solidFill>
                        </a:rPr>
                        <a:t>হা</a:t>
                      </a:r>
                      <a:r>
                        <a:rPr lang="en-GB" sz="4000" b="0" u="none" baseline="0" dirty="0" err="1" smtClean="0">
                          <a:solidFill>
                            <a:schemeClr val="tx1"/>
                          </a:solidFill>
                        </a:rPr>
                        <a:t>র্টজ</a:t>
                      </a:r>
                      <a:r>
                        <a:rPr lang="en-GB" sz="4000" b="0" u="none" baseline="0" dirty="0" smtClean="0">
                          <a:solidFill>
                            <a:schemeClr val="tx1"/>
                          </a:solidFill>
                        </a:rPr>
                        <a:t>।</a:t>
                      </a:r>
                    </a:p>
                    <a:p>
                      <a:r>
                        <a:rPr lang="en-GB" sz="4000" b="1" u="sng" baseline="0" dirty="0" err="1" smtClean="0">
                          <a:solidFill>
                            <a:schemeClr val="tx1"/>
                          </a:solidFill>
                        </a:rPr>
                        <a:t>রাস্টারঃ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একটি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ফ্রেমের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৬২৫টি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লাইনের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সমন্বয়ে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সৃষ্ট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আয়াতাকার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আলোকিত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ক্ষেত্রকে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রাস্টার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বলে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।</a:t>
                      </a:r>
                      <a:endParaRPr lang="en-GB" sz="20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562941"/>
              </p:ext>
            </p:extLst>
          </p:nvPr>
        </p:nvGraphicFramePr>
        <p:xfrm>
          <a:off x="2006241" y="1015885"/>
          <a:ext cx="8128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u="sng" dirty="0" err="1" smtClean="0">
                          <a:solidFill>
                            <a:schemeClr val="tx1"/>
                          </a:solidFill>
                        </a:rPr>
                        <a:t>অ্যা</a:t>
                      </a:r>
                      <a:r>
                        <a:rPr lang="en-US" sz="4000" b="1" u="sng" baseline="0" dirty="0" err="1" smtClean="0">
                          <a:solidFill>
                            <a:schemeClr val="tx1"/>
                          </a:solidFill>
                        </a:rPr>
                        <a:t>সপেক্ট</a:t>
                      </a:r>
                      <a:r>
                        <a:rPr lang="en-US" sz="4000" b="1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000" b="1" u="sng" baseline="0" dirty="0" err="1" smtClean="0">
                          <a:solidFill>
                            <a:schemeClr val="tx1"/>
                          </a:solidFill>
                        </a:rPr>
                        <a:t>রেশিওঃ</a:t>
                      </a:r>
                      <a:r>
                        <a:rPr lang="en-US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chemeClr val="tx1"/>
                          </a:solidFill>
                        </a:rPr>
                        <a:t>টেলিভিশনের</a:t>
                      </a:r>
                      <a:r>
                        <a:rPr lang="en-US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chemeClr val="tx1"/>
                          </a:solidFill>
                        </a:rPr>
                        <a:t>পর্দায়</a:t>
                      </a:r>
                      <a:r>
                        <a:rPr lang="en-US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chemeClr val="tx1"/>
                          </a:solidFill>
                        </a:rPr>
                        <a:t>উচ্চতা</a:t>
                      </a:r>
                      <a:r>
                        <a:rPr lang="en-US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chemeClr val="tx1"/>
                          </a:solidFill>
                        </a:rPr>
                        <a:t>এবং</a:t>
                      </a:r>
                      <a:r>
                        <a:rPr lang="en-US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chemeClr val="tx1"/>
                          </a:solidFill>
                        </a:rPr>
                        <a:t>প্রশস্ততার</a:t>
                      </a:r>
                      <a:r>
                        <a:rPr lang="en-US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chemeClr val="tx1"/>
                          </a:solidFill>
                        </a:rPr>
                        <a:t>অনুপাতকে</a:t>
                      </a:r>
                      <a:r>
                        <a:rPr lang="en-US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chemeClr val="tx1"/>
                          </a:solidFill>
                        </a:rPr>
                        <a:t>অ্যাসপেক্ট</a:t>
                      </a:r>
                      <a:r>
                        <a:rPr lang="en-US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chemeClr val="tx1"/>
                          </a:solidFill>
                        </a:rPr>
                        <a:t>রেশিও</a:t>
                      </a:r>
                      <a:r>
                        <a:rPr lang="en-US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chemeClr val="tx1"/>
                          </a:solidFill>
                        </a:rPr>
                        <a:t>বলে।অর্থা</a:t>
                      </a:r>
                      <a:r>
                        <a:rPr lang="en-US" sz="4000" b="0" baseline="0" dirty="0" smtClean="0">
                          <a:solidFill>
                            <a:schemeClr val="tx1"/>
                          </a:solidFill>
                        </a:rPr>
                        <a:t>ৎ</a:t>
                      </a:r>
                    </a:p>
                    <a:p>
                      <a:r>
                        <a:rPr lang="en-US" sz="4000" b="0" baseline="0" dirty="0" err="1" smtClean="0">
                          <a:solidFill>
                            <a:schemeClr val="tx1"/>
                          </a:solidFill>
                        </a:rPr>
                        <a:t>অ্যা</a:t>
                      </a:r>
                      <a:r>
                        <a:rPr lang="en-US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chemeClr val="tx1"/>
                          </a:solidFill>
                        </a:rPr>
                        <a:t>সপেক্ট</a:t>
                      </a:r>
                      <a:r>
                        <a:rPr lang="en-US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chemeClr val="tx1"/>
                          </a:solidFill>
                        </a:rPr>
                        <a:t>রেশিও</a:t>
                      </a:r>
                      <a:r>
                        <a:rPr lang="en-US" sz="4000" b="0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en-US" sz="4000" b="0" baseline="0" dirty="0" err="1" smtClean="0">
                          <a:solidFill>
                            <a:schemeClr val="tx1"/>
                          </a:solidFill>
                        </a:rPr>
                        <a:t>টিভি</a:t>
                      </a:r>
                      <a:r>
                        <a:rPr lang="en-US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chemeClr val="tx1"/>
                          </a:solidFill>
                        </a:rPr>
                        <a:t>পর্দার</a:t>
                      </a:r>
                      <a:r>
                        <a:rPr lang="en-US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chemeClr val="tx1"/>
                          </a:solidFill>
                        </a:rPr>
                        <a:t>প্রস্থ</a:t>
                      </a:r>
                      <a:endParaRPr lang="en-US" sz="40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4000" b="0" baseline="0" dirty="0" smtClean="0">
                          <a:solidFill>
                            <a:schemeClr val="tx1"/>
                          </a:solidFill>
                        </a:rPr>
                        <a:t>                                    </a:t>
                      </a:r>
                      <a:r>
                        <a:rPr lang="en-US" sz="4000" b="0" baseline="0" dirty="0" err="1" smtClean="0">
                          <a:solidFill>
                            <a:schemeClr val="tx1"/>
                          </a:solidFill>
                        </a:rPr>
                        <a:t>টিভি</a:t>
                      </a:r>
                      <a:r>
                        <a:rPr lang="en-US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chemeClr val="tx1"/>
                          </a:solidFill>
                        </a:rPr>
                        <a:t>পর্দার</a:t>
                      </a:r>
                      <a:r>
                        <a:rPr lang="en-US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chemeClr val="tx1"/>
                          </a:solidFill>
                        </a:rPr>
                        <a:t>উচ্চতা</a:t>
                      </a:r>
                      <a:r>
                        <a:rPr lang="en-US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194738" y="4043965"/>
            <a:ext cx="3734873" cy="12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03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283</Words>
  <Application>Microsoft Office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30</cp:revision>
  <dcterms:created xsi:type="dcterms:W3CDTF">2020-10-06T10:30:46Z</dcterms:created>
  <dcterms:modified xsi:type="dcterms:W3CDTF">2020-10-16T02:31:28Z</dcterms:modified>
</cp:coreProperties>
</file>