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7" r:id="rId2"/>
    <p:sldId id="265" r:id="rId3"/>
    <p:sldId id="278" r:id="rId4"/>
    <p:sldId id="276" r:id="rId5"/>
    <p:sldId id="283" r:id="rId6"/>
    <p:sldId id="277" r:id="rId7"/>
    <p:sldId id="267" r:id="rId8"/>
    <p:sldId id="270" r:id="rId9"/>
    <p:sldId id="271" r:id="rId10"/>
    <p:sldId id="280" r:id="rId11"/>
    <p:sldId id="279" r:id="rId12"/>
    <p:sldId id="273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E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FA669-9610-496C-B50F-6D3C167C8EA8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1048D-970C-4500-A694-C4E6CA62D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048D-970C-4500-A694-C4E6CA62D8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8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048D-970C-4500-A694-C4E6CA62D8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048D-970C-4500-A694-C4E6CA62D8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3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1048D-970C-4500-A694-C4E6CA62D8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6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57D1-4A31-4786-8999-B7CB363D7FB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C4A8-03B4-4B68-B126-52899A6CD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8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57D1-4A31-4786-8999-B7CB363D7FB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C4A8-03B4-4B68-B126-52899A6CD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57D1-4A31-4786-8999-B7CB363D7FB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C4A8-03B4-4B68-B126-52899A6CD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57D1-4A31-4786-8999-B7CB363D7FB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C4A8-03B4-4B68-B126-52899A6CD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57D1-4A31-4786-8999-B7CB363D7FB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C4A8-03B4-4B68-B126-52899A6CD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8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57D1-4A31-4786-8999-B7CB363D7FB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C4A8-03B4-4B68-B126-52899A6CD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8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57D1-4A31-4786-8999-B7CB363D7FB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C4A8-03B4-4B68-B126-52899A6CD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57D1-4A31-4786-8999-B7CB363D7FB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C4A8-03B4-4B68-B126-52899A6CD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9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57D1-4A31-4786-8999-B7CB363D7FB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C4A8-03B4-4B68-B126-52899A6CD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2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57D1-4A31-4786-8999-B7CB363D7FB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C4A8-03B4-4B68-B126-52899A6CD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57D1-4A31-4786-8999-B7CB363D7FB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C4A8-03B4-4B68-B126-52899A6CD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57D1-4A31-4786-8999-B7CB363D7FB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5C4A8-03B4-4B68-B126-52899A6CD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3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use\Videos\&#2536;&#2534;%20&#2479;&#2507;&#2455;&#2503;&#2480;%20&#2471;&#2494;&#2480;&#2472;&#2494;%20(&#2535;%20&#2535;&#2534;)%5b5%5d.mp4" TargetMode="External"/><Relationship Id="rId1" Type="http://schemas.microsoft.com/office/2007/relationships/media" Target="file:///C:\Users\use\Videos\&#2536;&#2534;%20&#2479;&#2507;&#2455;&#2503;&#2480;%20&#2471;&#2494;&#2480;&#2472;&#2494;%20(&#2535;%20&#2535;&#2534;)%5b5%5d.mp4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4700" y="548670"/>
            <a:ext cx="5778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1" y="1731962"/>
            <a:ext cx="6070600" cy="4275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711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276" y="744011"/>
            <a:ext cx="1698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ক- দলঃ</a:t>
            </a:r>
            <a:endParaRPr lang="en-US" sz="4400">
              <a:ln>
                <a:solidFill>
                  <a:srgbClr val="92D050"/>
                </a:solidFill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2" y="1529922"/>
            <a:ext cx="2170767" cy="113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73" y="1474559"/>
            <a:ext cx="2170767" cy="113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lus 5"/>
          <p:cNvSpPr/>
          <p:nvPr/>
        </p:nvSpPr>
        <p:spPr>
          <a:xfrm>
            <a:off x="3135528" y="1717927"/>
            <a:ext cx="907142" cy="7547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 flipV="1">
            <a:off x="6650837" y="1727015"/>
            <a:ext cx="972457" cy="4209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2266" y="1513452"/>
            <a:ext cx="1697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কয়টি?</a:t>
            </a:r>
            <a:endParaRPr lang="en-US" sz="540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710" y="3671743"/>
            <a:ext cx="169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খ-দলঃ</a:t>
            </a:r>
            <a:endParaRPr lang="en-US" sz="440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6" y="4666341"/>
            <a:ext cx="1690034" cy="129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71" y="4020640"/>
            <a:ext cx="1690034" cy="129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lus 11"/>
          <p:cNvSpPr/>
          <p:nvPr/>
        </p:nvSpPr>
        <p:spPr>
          <a:xfrm>
            <a:off x="2964543" y="4216491"/>
            <a:ext cx="1074057" cy="89988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 12"/>
          <p:cNvSpPr/>
          <p:nvPr/>
        </p:nvSpPr>
        <p:spPr>
          <a:xfrm>
            <a:off x="6348240" y="4383313"/>
            <a:ext cx="1228217" cy="56605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4092" y="4216491"/>
            <a:ext cx="3018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কয়টি?</a:t>
            </a:r>
            <a:endParaRPr lang="en-US" sz="600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1142" y="2677145"/>
            <a:ext cx="841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4994" y="2678409"/>
            <a:ext cx="5357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us 16"/>
          <p:cNvSpPr/>
          <p:nvPr/>
        </p:nvSpPr>
        <p:spPr>
          <a:xfrm>
            <a:off x="3045411" y="2917263"/>
            <a:ext cx="907142" cy="7547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qual 17"/>
          <p:cNvSpPr/>
          <p:nvPr/>
        </p:nvSpPr>
        <p:spPr>
          <a:xfrm flipV="1">
            <a:off x="6573159" y="3073399"/>
            <a:ext cx="972457" cy="4209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08527" y="2791713"/>
            <a:ext cx="959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9"/>
          <a:stretch/>
        </p:blipFill>
        <p:spPr>
          <a:xfrm>
            <a:off x="1619251" y="1448253"/>
            <a:ext cx="1704521" cy="1581150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3802743" y="1716813"/>
            <a:ext cx="1001486" cy="10440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9"/>
          <a:stretch/>
        </p:blipFill>
        <p:spPr>
          <a:xfrm>
            <a:off x="812801" y="1448253"/>
            <a:ext cx="2663372" cy="17335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28" y="1448253"/>
            <a:ext cx="4339771" cy="2035176"/>
          </a:xfrm>
          <a:prstGeom prst="rect">
            <a:avLst/>
          </a:prstGeom>
        </p:spPr>
      </p:pic>
      <p:sp>
        <p:nvSpPr>
          <p:cNvPr id="21" name="Equal 20"/>
          <p:cNvSpPr/>
          <p:nvPr/>
        </p:nvSpPr>
        <p:spPr>
          <a:xfrm>
            <a:off x="1619251" y="4700453"/>
            <a:ext cx="1233714" cy="75691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7839" y="2918988"/>
            <a:ext cx="1233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9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3849912" y="3181803"/>
            <a:ext cx="1001486" cy="10440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3644" y="2905203"/>
            <a:ext cx="2148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8" name="Equal 7"/>
          <p:cNvSpPr/>
          <p:nvPr/>
        </p:nvSpPr>
        <p:spPr>
          <a:xfrm>
            <a:off x="5915011" y="3429025"/>
            <a:ext cx="1059543" cy="52201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5554" y="2732017"/>
            <a:ext cx="148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9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107110" y="3570681"/>
            <a:ext cx="1821760" cy="579712"/>
          </a:xfrm>
          <a:prstGeom prst="straightConnector1">
            <a:avLst/>
          </a:prstGeom>
          <a:ln w="38100">
            <a:solidFill>
              <a:srgbClr val="51EE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52965" y="4239130"/>
            <a:ext cx="8192406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sz="9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5473" y="451001"/>
            <a:ext cx="3595016" cy="110799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6600" smtClean="0">
                <a:solidFill>
                  <a:srgbClr val="51EE0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600">
              <a:solidFill>
                <a:srgbClr val="51EE02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0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18841 0.4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7317 0.39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5507" y="327589"/>
            <a:ext cx="6548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>
                <a:ln>
                  <a:solidFill>
                    <a:srgbClr val="51EE02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 সমস্যাগুলো সমাধান করঃ</a:t>
            </a:r>
            <a:endParaRPr lang="en-US" sz="4800" u="sng" dirty="0">
              <a:ln>
                <a:solidFill>
                  <a:srgbClr val="51EE02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2668" y="159163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</a:t>
            </a:r>
            <a:endParaRPr lang="en-US" sz="60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4961" y="1599892"/>
            <a:ext cx="1513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5400" dirty="0">
              <a:ln>
                <a:solidFill>
                  <a:srgbClr val="92D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0243" y="1252734"/>
            <a:ext cx="2087660" cy="1371600"/>
            <a:chOff x="1779495" y="990600"/>
            <a:chExt cx="2087660" cy="1371600"/>
          </a:xfrm>
        </p:grpSpPr>
        <p:pic>
          <p:nvPicPr>
            <p:cNvPr id="17" name="Picture 16" descr="Pineapple.jpg"/>
            <p:cNvPicPr>
              <a:picLocks noChangeAspect="1"/>
            </p:cNvPicPr>
            <p:nvPr/>
          </p:nvPicPr>
          <p:blipFill>
            <a:blip r:embed="rId2" cstate="print"/>
            <a:srcRect l="6250" r="18750"/>
            <a:stretch>
              <a:fillRect/>
            </a:stretch>
          </p:blipFill>
          <p:spPr>
            <a:xfrm>
              <a:off x="1779495" y="990600"/>
              <a:ext cx="731523" cy="1371600"/>
            </a:xfrm>
            <a:prstGeom prst="rect">
              <a:avLst/>
            </a:prstGeom>
          </p:spPr>
        </p:pic>
        <p:pic>
          <p:nvPicPr>
            <p:cNvPr id="18" name="Picture 17" descr="Pineapple.jpg"/>
            <p:cNvPicPr>
              <a:picLocks noChangeAspect="1"/>
            </p:cNvPicPr>
            <p:nvPr/>
          </p:nvPicPr>
          <p:blipFill>
            <a:blip r:embed="rId2" cstate="print"/>
            <a:srcRect l="6250" r="18750"/>
            <a:stretch>
              <a:fillRect/>
            </a:stretch>
          </p:blipFill>
          <p:spPr>
            <a:xfrm rot="16200000" flipV="1">
              <a:off x="2205995" y="1310640"/>
              <a:ext cx="1371600" cy="731520"/>
            </a:xfrm>
            <a:prstGeom prst="rect">
              <a:avLst/>
            </a:prstGeom>
          </p:spPr>
        </p:pic>
        <p:pic>
          <p:nvPicPr>
            <p:cNvPr id="19" name="Picture 18" descr="Pineapple.jpg"/>
            <p:cNvPicPr>
              <a:picLocks noChangeAspect="1"/>
            </p:cNvPicPr>
            <p:nvPr/>
          </p:nvPicPr>
          <p:blipFill>
            <a:blip r:embed="rId2" cstate="print"/>
            <a:srcRect l="9362" t="12500" r="18750"/>
            <a:stretch>
              <a:fillRect/>
            </a:stretch>
          </p:blipFill>
          <p:spPr>
            <a:xfrm>
              <a:off x="3200400" y="990600"/>
              <a:ext cx="666755" cy="13716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128568" y="1298688"/>
            <a:ext cx="1569724" cy="1295400"/>
            <a:chOff x="4648200" y="1066800"/>
            <a:chExt cx="1569724" cy="1524000"/>
          </a:xfrm>
        </p:grpSpPr>
        <p:pic>
          <p:nvPicPr>
            <p:cNvPr id="20" name="Picture 19" descr="Pineapple.jpg"/>
            <p:cNvPicPr>
              <a:picLocks noChangeAspect="1"/>
            </p:cNvPicPr>
            <p:nvPr/>
          </p:nvPicPr>
          <p:blipFill>
            <a:blip r:embed="rId2" cstate="print"/>
            <a:srcRect l="6250" r="18750"/>
            <a:stretch>
              <a:fillRect/>
            </a:stretch>
          </p:blipFill>
          <p:spPr>
            <a:xfrm>
              <a:off x="4648200" y="1066800"/>
              <a:ext cx="838200" cy="1524000"/>
            </a:xfrm>
            <a:prstGeom prst="rect">
              <a:avLst/>
            </a:prstGeom>
          </p:spPr>
        </p:pic>
        <p:pic>
          <p:nvPicPr>
            <p:cNvPr id="21" name="Picture 20" descr="Pineapple.jpg"/>
            <p:cNvPicPr>
              <a:picLocks noChangeAspect="1"/>
            </p:cNvPicPr>
            <p:nvPr/>
          </p:nvPicPr>
          <p:blipFill>
            <a:blip r:embed="rId2" cstate="print"/>
            <a:srcRect l="6250" r="18750"/>
            <a:stretch>
              <a:fillRect/>
            </a:stretch>
          </p:blipFill>
          <p:spPr>
            <a:xfrm>
              <a:off x="5486400" y="1066800"/>
              <a:ext cx="731524" cy="15240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096839" y="3872618"/>
            <a:ext cx="1648612" cy="1055245"/>
            <a:chOff x="1524000" y="3733800"/>
            <a:chExt cx="1996440" cy="1306204"/>
          </a:xfrm>
        </p:grpSpPr>
        <p:pic>
          <p:nvPicPr>
            <p:cNvPr id="32" name="Picture 31" descr="df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3733800"/>
              <a:ext cx="1005840" cy="1295400"/>
            </a:xfrm>
            <a:prstGeom prst="rect">
              <a:avLst/>
            </a:prstGeom>
          </p:spPr>
        </p:pic>
        <p:pic>
          <p:nvPicPr>
            <p:cNvPr id="33" name="Picture 32" descr="df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3733800"/>
              <a:ext cx="1005840" cy="130620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8388827" y="1427276"/>
            <a:ext cx="3434711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>
                  <a:solidFill>
                    <a:srgbClr val="51EE02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 আনারস </a:t>
            </a:r>
            <a:endParaRPr lang="en-US" sz="5400" dirty="0">
              <a:ln>
                <a:solidFill>
                  <a:srgbClr val="51EE02"/>
                </a:solidFill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2543" y="2814697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৩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2119" y="2719626"/>
            <a:ext cx="703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7597" y="2739827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56851" y="2694051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27486" y="2731988"/>
            <a:ext cx="786205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>
                  <a:solidFill>
                    <a:srgbClr val="51EE0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>
                <a:solidFill>
                  <a:srgbClr val="51EE02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3665" y="3828295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6000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736051" y="3605915"/>
            <a:ext cx="1996440" cy="1306204"/>
            <a:chOff x="1524000" y="3733800"/>
            <a:chExt cx="1996440" cy="1306204"/>
          </a:xfrm>
        </p:grpSpPr>
        <p:pic>
          <p:nvPicPr>
            <p:cNvPr id="49" name="Picture 48" descr="df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3733800"/>
              <a:ext cx="1005840" cy="1295400"/>
            </a:xfrm>
            <a:prstGeom prst="rect">
              <a:avLst/>
            </a:prstGeom>
          </p:spPr>
        </p:pic>
        <p:pic>
          <p:nvPicPr>
            <p:cNvPr id="50" name="Picture 49" descr="df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3733800"/>
              <a:ext cx="1005840" cy="1306204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6817656" y="3841377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n>
                  <a:solidFill>
                    <a:srgbClr val="51EE02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5400" dirty="0">
              <a:ln>
                <a:solidFill>
                  <a:srgbClr val="51EE02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14800" y="5222103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06143" y="5066338"/>
            <a:ext cx="703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02538" y="513711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99897" y="506633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614089" y="5066338"/>
            <a:ext cx="786205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>
                  <a:solidFill>
                    <a:srgbClr val="FFFF00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>
                <a:solidFill>
                  <a:srgbClr val="FFFF00"/>
                </a:solidFill>
              </a:ln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82000" y="3711790"/>
            <a:ext cx="3612325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 কমলা 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8" y="1637796"/>
            <a:ext cx="1683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" y="3841377"/>
            <a:ext cx="1437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468719" y="1938533"/>
            <a:ext cx="642772" cy="33751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1403868" y="4134286"/>
            <a:ext cx="642772" cy="33751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9909" y="239162"/>
            <a:ext cx="299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smtClean="0">
                <a:ln>
                  <a:solidFill>
                    <a:srgbClr val="51EE02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7200">
              <a:ln>
                <a:solidFill>
                  <a:srgbClr val="51EE02"/>
                </a:solidFill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742" y="620939"/>
            <a:ext cx="431074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8000" b="1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বাড়ির কাজঃ</a:t>
            </a:r>
            <a:endParaRPr lang="en-US" sz="8000" b="1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028" y="2668173"/>
            <a:ext cx="1451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us 3"/>
          <p:cNvSpPr/>
          <p:nvPr/>
        </p:nvSpPr>
        <p:spPr>
          <a:xfrm>
            <a:off x="1567543" y="2895600"/>
            <a:ext cx="928915" cy="6531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1567542" y="4351644"/>
            <a:ext cx="928915" cy="6531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96457" y="2668173"/>
            <a:ext cx="682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3018973" y="3004457"/>
            <a:ext cx="928914" cy="52898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8343" y="2782669"/>
            <a:ext cx="1785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endParaRPr lang="en-US" sz="6000">
              <a:ln w="28575"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9708" y="4297118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endParaRPr lang="en-US" sz="6000">
              <a:ln w="28575"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86861" y="4112452"/>
            <a:ext cx="6174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758" y="4112452"/>
            <a:ext cx="5677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Equal 13"/>
          <p:cNvSpPr/>
          <p:nvPr/>
        </p:nvSpPr>
        <p:spPr>
          <a:xfrm>
            <a:off x="3146280" y="4459720"/>
            <a:ext cx="928914" cy="52898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485" y="595085"/>
            <a:ext cx="62266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80" y="821920"/>
            <a:ext cx="3191320" cy="2543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909" y="-405576"/>
            <a:ext cx="4943475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8" y="2989262"/>
            <a:ext cx="6662056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6486" y="2702431"/>
            <a:ext cx="7135584" cy="2800767"/>
          </a:xfrm>
          <a:prstGeom prst="rect">
            <a:avLst/>
          </a:prstGeom>
          <a:solidFill>
            <a:schemeClr val="accent2"/>
          </a:solidFill>
          <a:ln w="57150"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চায়না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৭২নং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ঈশ্বরদী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,ফরিদ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4137" r="2905" b="53232"/>
          <a:stretch/>
        </p:blipFill>
        <p:spPr>
          <a:xfrm flipH="1">
            <a:off x="1532965" y="928725"/>
            <a:ext cx="8485094" cy="11685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188759" y="1184009"/>
            <a:ext cx="3859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উপস্থাপনায়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 descr="Screenshot_20190717-2038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645" y="326572"/>
            <a:ext cx="2609169" cy="3347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756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743" y="1741715"/>
            <a:ext cx="480422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smtClean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IN" sz="4000" b="1" smtClean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শ্রেণি</a:t>
            </a:r>
          </a:p>
          <a:p>
            <a:r>
              <a:rPr lang="bn-IN" sz="4000" b="1" smtClean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গণিত</a:t>
            </a:r>
          </a:p>
          <a:p>
            <a:r>
              <a:rPr lang="bn-IN" sz="4000" b="1" smtClean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যোগের ধারনা</a:t>
            </a:r>
          </a:p>
          <a:p>
            <a:endParaRPr lang="en-US" sz="3200" b="1">
              <a:ln/>
              <a:solidFill>
                <a:schemeClr val="accent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0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2809" y="1041400"/>
            <a:ext cx="5613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300" y="2400300"/>
            <a:ext cx="1021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উপকরণ একত্রিত করে উপকরণ গুচ্ছগুলোর সংখ্যা বলতে ও 	লিখতে পারবে।</a:t>
            </a:r>
          </a:p>
          <a:p>
            <a:pPr algn="just"/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উপকরণের সাহায্যে সংখ্যা যোগ করে প্রতীকের মাধ্যমে প্রকাশ 	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68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২০ যোগের ধারনা (১ ১০)[5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774" y="207463"/>
            <a:ext cx="11860696" cy="637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667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4457700" y="2962835"/>
            <a:ext cx="3276600" cy="1981200"/>
          </a:xfrm>
          <a:prstGeom prst="cube">
            <a:avLst>
              <a:gd name="adj" fmla="val 261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7652" y="1751883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4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3205" y="3756256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যোগের ধারণা</a:t>
            </a:r>
            <a:endParaRPr lang="en-US" sz="4400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4583206" y="682172"/>
            <a:ext cx="3290046" cy="2438400"/>
          </a:xfrm>
          <a:prstGeom prst="star7">
            <a:avLst/>
          </a:prstGeom>
          <a:noFill/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762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71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14568" y="2519465"/>
            <a:ext cx="3747925" cy="2488710"/>
            <a:chOff x="1123949" y="1536698"/>
            <a:chExt cx="3266728" cy="18923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70816">
              <a:off x="1123949" y="1536698"/>
              <a:ext cx="2523067" cy="1892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950" y="1536699"/>
              <a:ext cx="2523067" cy="18923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3480">
              <a:off x="1867610" y="1536698"/>
              <a:ext cx="2523067" cy="18923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 rot="21291001">
            <a:off x="5911339" y="2489784"/>
            <a:ext cx="4534924" cy="2597749"/>
            <a:chOff x="4578349" y="1727198"/>
            <a:chExt cx="3693027" cy="2048734"/>
          </a:xfrm>
        </p:grpSpPr>
        <p:grpSp>
          <p:nvGrpSpPr>
            <p:cNvPr id="7" name="Group 6"/>
            <p:cNvGrpSpPr/>
            <p:nvPr/>
          </p:nvGrpSpPr>
          <p:grpSpPr>
            <a:xfrm>
              <a:off x="4578349" y="1727198"/>
              <a:ext cx="3266728" cy="1892301"/>
              <a:chOff x="1123949" y="1536698"/>
              <a:chExt cx="3266728" cy="189230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70816">
                <a:off x="1123949" y="1536698"/>
                <a:ext cx="2523067" cy="18923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4950" y="1536699"/>
                <a:ext cx="2523067" cy="18923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13480">
                <a:off x="1867610" y="1536698"/>
                <a:ext cx="2523067" cy="189230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527">
              <a:off x="5632296" y="1796622"/>
              <a:ext cx="2639080" cy="197931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958817" y="1562101"/>
            <a:ext cx="360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দিপু এনেছে তিনটা ফুল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8986" y="1608267"/>
            <a:ext cx="37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ইমা এনেছে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তিনটা ফুল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4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0" y="1008355"/>
            <a:ext cx="2926080" cy="2057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31" y="1041399"/>
            <a:ext cx="292608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00" y="1000708"/>
            <a:ext cx="2926080" cy="2057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22" y="1038102"/>
            <a:ext cx="2926080" cy="2057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8" y="978132"/>
            <a:ext cx="2926080" cy="2057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38" y="1083906"/>
            <a:ext cx="2926080" cy="2057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73" y="1036345"/>
            <a:ext cx="2926080" cy="2118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4240" y="2732785"/>
            <a:ext cx="167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63030" y="2695278"/>
            <a:ext cx="167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053" y="1288766"/>
            <a:ext cx="63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9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3721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85746" y="4830917"/>
            <a:ext cx="167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qual 3"/>
          <p:cNvSpPr/>
          <p:nvPr/>
        </p:nvSpPr>
        <p:spPr>
          <a:xfrm>
            <a:off x="3670786" y="5119007"/>
            <a:ext cx="1007054" cy="50618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18112 0.2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4284 0.25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1289 0.2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1016 0.25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17201 0.2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21419 0.27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7 0.00625 L -0.26914 0.262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836270"/>
            <a:ext cx="92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9550" y="1836270"/>
            <a:ext cx="92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8048" y="1836270"/>
            <a:ext cx="92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2149" y="1836270"/>
            <a:ext cx="92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6047" y="1849717"/>
            <a:ext cx="92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2500" y="3695700"/>
            <a:ext cx="105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29047" y="3695700"/>
            <a:ext cx="127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54848" y="3695700"/>
            <a:ext cx="1352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7849" y="3695700"/>
            <a:ext cx="92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9846" y="3695700"/>
            <a:ext cx="1314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22500" y="1009650"/>
            <a:ext cx="7740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ভাবে আমরা লিখি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3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1197</TotalTime>
  <Words>121</Words>
  <Application>Microsoft Office PowerPoint</Application>
  <PresentationFormat>Widescreen</PresentationFormat>
  <Paragraphs>76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Iqbal Hossain</dc:creator>
  <cp:lastModifiedBy>use</cp:lastModifiedBy>
  <cp:revision>97</cp:revision>
  <dcterms:created xsi:type="dcterms:W3CDTF">2019-03-27T03:14:50Z</dcterms:created>
  <dcterms:modified xsi:type="dcterms:W3CDTF">2020-10-16T15:02:15Z</dcterms:modified>
</cp:coreProperties>
</file>