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489" r:id="rId3"/>
    <p:sldId id="516" r:id="rId4"/>
    <p:sldId id="322" r:id="rId5"/>
    <p:sldId id="468" r:id="rId6"/>
    <p:sldId id="399" r:id="rId7"/>
    <p:sldId id="387" r:id="rId8"/>
    <p:sldId id="400" r:id="rId9"/>
    <p:sldId id="508" r:id="rId10"/>
    <p:sldId id="419" r:id="rId11"/>
    <p:sldId id="420" r:id="rId12"/>
    <p:sldId id="416" r:id="rId13"/>
    <p:sldId id="507" r:id="rId14"/>
    <p:sldId id="514" r:id="rId15"/>
    <p:sldId id="510" r:id="rId16"/>
    <p:sldId id="513" r:id="rId17"/>
    <p:sldId id="515" r:id="rId18"/>
    <p:sldId id="316" r:id="rId19"/>
    <p:sldId id="4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6zOSy9JwJYW//EXeju52A==" hashData="uXjTJCAeJd3hU2Ak6F6OEfzUX2AAIzO0tX/AhpJVLVX26bEbMx5BYPH0br5bi3eZh2+F9x6VUqQj0GbLf01QFw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96" y="10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6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84DECF8F-710B-4EE6-8815-E53B8002A2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15"/>
            </a:avLst>
          </a:prstGeom>
          <a:gradFill>
            <a:gsLst>
              <a:gs pos="0">
                <a:srgbClr val="00B0F0"/>
              </a:gs>
              <a:gs pos="67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A8A94-A6BA-4507-89CE-4A278E512A23}"/>
              </a:ext>
            </a:extLst>
          </p:cNvPr>
          <p:cNvSpPr/>
          <p:nvPr userDrawn="1"/>
        </p:nvSpPr>
        <p:spPr>
          <a:xfrm>
            <a:off x="1154718" y="6557887"/>
            <a:ext cx="106815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Md.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Mostafijur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 (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Sumon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 (Mathematics) , Ahmed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Bawany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Academy School &amp; College, Dhaka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cell: 01916-159922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DCB87-9ADB-4797-A643-F6B151A9D8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1" y="6635984"/>
            <a:ext cx="225972" cy="2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30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3336019" y="5345242"/>
            <a:ext cx="517020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স্বাগত..... 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05A00-005D-49AE-9D94-0764FDFF5C18}"/>
              </a:ext>
            </a:extLst>
          </p:cNvPr>
          <p:cNvSpPr/>
          <p:nvPr/>
        </p:nvSpPr>
        <p:spPr>
          <a:xfrm>
            <a:off x="2028262" y="676539"/>
            <a:ext cx="77857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 descr="Beautiful floral eco numbers Royalty Free Vector Image">
            <a:extLst>
              <a:ext uri="{FF2B5EF4-FFF2-40B4-BE49-F238E27FC236}">
                <a16:creationId xmlns:a16="http://schemas.microsoft.com/office/drawing/2014/main" id="{A46969A4-B0FE-4C7F-9F0E-709612BE6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7" b="30756"/>
          <a:stretch/>
        </p:blipFill>
        <p:spPr bwMode="auto">
          <a:xfrm>
            <a:off x="1525332" y="1805748"/>
            <a:ext cx="8791575" cy="31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E63F5B-8FB4-4E5A-8BB5-AC0C7850946D}"/>
              </a:ext>
            </a:extLst>
          </p:cNvPr>
          <p:cNvSpPr/>
          <p:nvPr/>
        </p:nvSpPr>
        <p:spPr>
          <a:xfrm>
            <a:off x="685800" y="3810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=৩২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86403-8E43-4815-99F9-1DA64D1F8D3F}"/>
              </a:ext>
            </a:extLst>
          </p:cNvPr>
          <p:cNvSpPr txBox="1"/>
          <p:nvPr/>
        </p:nvSpPr>
        <p:spPr>
          <a:xfrm>
            <a:off x="713014" y="1027331"/>
            <a:ext cx="38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ধাপে কি করতে হবে?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29638-BE9A-4BF1-9717-2A8D90844DE1}"/>
              </a:ext>
            </a:extLst>
          </p:cNvPr>
          <p:cNvSpPr txBox="1"/>
          <p:nvPr/>
        </p:nvSpPr>
        <p:spPr>
          <a:xfrm>
            <a:off x="608913" y="1047665"/>
            <a:ext cx="430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ব্যাপ্তি নির্ণয় করতে হবে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3B09AB-1635-4E07-A065-341094A66B47}"/>
              </a:ext>
            </a:extLst>
          </p:cNvPr>
          <p:cNvSpPr/>
          <p:nvPr/>
        </p:nvSpPr>
        <p:spPr>
          <a:xfrm>
            <a:off x="732064" y="1661647"/>
            <a:ext cx="2666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ব্যপ্তি কি?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97AFE-B833-4880-B1ED-2022E99BF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64"/>
          <a:stretch/>
        </p:blipFill>
        <p:spPr>
          <a:xfrm>
            <a:off x="6781800" y="464883"/>
            <a:ext cx="5105400" cy="30398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045395-E9D7-4AAD-87D6-FB03DBF2F5F1}"/>
              </a:ext>
            </a:extLst>
          </p:cNvPr>
          <p:cNvSpPr/>
          <p:nvPr/>
        </p:nvSpPr>
        <p:spPr>
          <a:xfrm>
            <a:off x="511970" y="2296044"/>
            <a:ext cx="4605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সারনি তে ১ম শ্রেণি কোনটি?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6C9C5B-0C7B-439F-BA36-13C2255440D4}"/>
              </a:ext>
            </a:extLst>
          </p:cNvPr>
          <p:cNvSpPr/>
          <p:nvPr/>
        </p:nvSpPr>
        <p:spPr>
          <a:xfrm>
            <a:off x="4901293" y="2263657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- ২৪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7F14DD-AB61-4409-8B75-1F2296778FE0}"/>
              </a:ext>
            </a:extLst>
          </p:cNvPr>
          <p:cNvSpPr/>
          <p:nvPr/>
        </p:nvSpPr>
        <p:spPr>
          <a:xfrm>
            <a:off x="660209" y="2877604"/>
            <a:ext cx="4254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কয়টি সংখ্যা আছে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306A94-E451-42CA-8336-19CC50526CE9}"/>
              </a:ext>
            </a:extLst>
          </p:cNvPr>
          <p:cNvSpPr/>
          <p:nvPr/>
        </p:nvSpPr>
        <p:spPr>
          <a:xfrm>
            <a:off x="920950" y="3544669"/>
            <a:ext cx="603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F9474D-2ADD-427A-9857-97CD6C3C480B}"/>
              </a:ext>
            </a:extLst>
          </p:cNvPr>
          <p:cNvSpPr/>
          <p:nvPr/>
        </p:nvSpPr>
        <p:spPr>
          <a:xfrm>
            <a:off x="1524000" y="3523935"/>
            <a:ext cx="811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EF844D-DCB7-450F-A689-8B732DC8862F}"/>
              </a:ext>
            </a:extLst>
          </p:cNvPr>
          <p:cNvSpPr/>
          <p:nvPr/>
        </p:nvSpPr>
        <p:spPr>
          <a:xfrm>
            <a:off x="2249622" y="3544669"/>
            <a:ext cx="811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67CA4B-E0A1-4AD8-A981-DED1E33ACBB0}"/>
              </a:ext>
            </a:extLst>
          </p:cNvPr>
          <p:cNvSpPr/>
          <p:nvPr/>
        </p:nvSpPr>
        <p:spPr>
          <a:xfrm>
            <a:off x="2992457" y="3544669"/>
            <a:ext cx="84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52CB6-564B-45E9-BD77-5D75116469FF}"/>
              </a:ext>
            </a:extLst>
          </p:cNvPr>
          <p:cNvSpPr/>
          <p:nvPr/>
        </p:nvSpPr>
        <p:spPr>
          <a:xfrm>
            <a:off x="3735292" y="3544669"/>
            <a:ext cx="790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F7D4DF-CD96-406E-B5F9-950B8D05C526}"/>
              </a:ext>
            </a:extLst>
          </p:cNvPr>
          <p:cNvCxnSpPr>
            <a:cxnSpLocks/>
          </p:cNvCxnSpPr>
          <p:nvPr/>
        </p:nvCxnSpPr>
        <p:spPr>
          <a:xfrm flipV="1">
            <a:off x="4659609" y="970849"/>
            <a:ext cx="2500633" cy="151867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610AF14-21A2-4251-852D-08941233DB6F}"/>
              </a:ext>
            </a:extLst>
          </p:cNvPr>
          <p:cNvSpPr/>
          <p:nvPr/>
        </p:nvSpPr>
        <p:spPr>
          <a:xfrm>
            <a:off x="781652" y="4199811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৫ টি সংখ্যা আছে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15EFEB-F25A-4BA6-8A7D-C0332A5C517F}"/>
              </a:ext>
            </a:extLst>
          </p:cNvPr>
          <p:cNvSpPr/>
          <p:nvPr/>
        </p:nvSpPr>
        <p:spPr>
          <a:xfrm>
            <a:off x="4668216" y="4202376"/>
            <a:ext cx="3188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, শ্রেণি ব্যপ্তি 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02F8D6-DF4F-4E1C-9117-0A9E1B927250}"/>
              </a:ext>
            </a:extLst>
          </p:cNvPr>
          <p:cNvSpPr/>
          <p:nvPr/>
        </p:nvSpPr>
        <p:spPr>
          <a:xfrm>
            <a:off x="732064" y="4783936"/>
            <a:ext cx="8278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যতগুলো সংখ্যা থাকে তাই হল সারণির শ্রেণিব্যপ্তি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23B39-A9F6-40F1-8D3E-B64FD7A5F4AF}"/>
              </a:ext>
            </a:extLst>
          </p:cNvPr>
          <p:cNvSpPr/>
          <p:nvPr/>
        </p:nvSpPr>
        <p:spPr>
          <a:xfrm>
            <a:off x="685800" y="5447675"/>
            <a:ext cx="4990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 উচ্চসীমা ও নিম্নসীমা কত?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46029-7B55-4929-9E3F-F9DD96A3185C}"/>
              </a:ext>
            </a:extLst>
          </p:cNvPr>
          <p:cNvSpPr/>
          <p:nvPr/>
        </p:nvSpPr>
        <p:spPr>
          <a:xfrm>
            <a:off x="5676269" y="5428480"/>
            <a:ext cx="6118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 ক্ষুদ্রতম সংখ্যা হল শ্রেণির নিম্নসীমা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7383AA-90A7-412E-BDE7-EB553CAFF145}"/>
              </a:ext>
            </a:extLst>
          </p:cNvPr>
          <p:cNvSpPr/>
          <p:nvPr/>
        </p:nvSpPr>
        <p:spPr>
          <a:xfrm>
            <a:off x="5676269" y="5990084"/>
            <a:ext cx="5923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 বৃহত্তম সংখ্যা হল শ্রেণির উচ্চসীমা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5139CB-F099-4540-9714-AF16B88CE168}"/>
              </a:ext>
            </a:extLst>
          </p:cNvPr>
          <p:cNvSpPr/>
          <p:nvPr/>
        </p:nvSpPr>
        <p:spPr>
          <a:xfrm>
            <a:off x="713014" y="5459812"/>
            <a:ext cx="3010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 নিম্নসীমা ২০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1D02C0-906F-4971-878E-D1425FE43F0C}"/>
              </a:ext>
            </a:extLst>
          </p:cNvPr>
          <p:cNvSpPr/>
          <p:nvPr/>
        </p:nvSpPr>
        <p:spPr>
          <a:xfrm>
            <a:off x="724531" y="5990084"/>
            <a:ext cx="2945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 উচ্চসীমা ২৪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4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28" grpId="0"/>
      <p:bldP spid="20" grpId="0"/>
      <p:bldP spid="20" grpId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27DEB0-8F96-42A9-8498-6D3DD5B81686}"/>
              </a:ext>
            </a:extLst>
          </p:cNvPr>
          <p:cNvSpPr/>
          <p:nvPr/>
        </p:nvSpPr>
        <p:spPr>
          <a:xfrm>
            <a:off x="685800" y="3810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=৩২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BB2C9-11A0-4639-9B25-CC01CCF60FA5}"/>
              </a:ext>
            </a:extLst>
          </p:cNvPr>
          <p:cNvSpPr/>
          <p:nvPr/>
        </p:nvSpPr>
        <p:spPr>
          <a:xfrm>
            <a:off x="2738232" y="381000"/>
            <a:ext cx="2143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শ্রেণি ব্যপ্তি 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88BF8-C4B7-4894-A557-7C96B932F833}"/>
              </a:ext>
            </a:extLst>
          </p:cNvPr>
          <p:cNvSpPr txBox="1"/>
          <p:nvPr/>
        </p:nvSpPr>
        <p:spPr>
          <a:xfrm>
            <a:off x="713014" y="1027331"/>
            <a:ext cx="391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ধাপে কি করতে হবে?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BCC86-1DB4-4E23-8A51-471C792F4EE5}"/>
              </a:ext>
            </a:extLst>
          </p:cNvPr>
          <p:cNvSpPr txBox="1"/>
          <p:nvPr/>
        </p:nvSpPr>
        <p:spPr>
          <a:xfrm>
            <a:off x="602872" y="1044549"/>
            <a:ext cx="442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সংখ্যা নির্ণয় করতে হবে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8C0A61-DA2D-48A1-B532-96FE4807C2A0}"/>
              </a:ext>
            </a:extLst>
          </p:cNvPr>
          <p:cNvSpPr/>
          <p:nvPr/>
        </p:nvSpPr>
        <p:spPr>
          <a:xfrm>
            <a:off x="5791200" y="1065431"/>
            <a:ext cx="2225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সংখ্যা =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2F8958-8FDF-4E89-A05D-62F1F1CDA30E}"/>
                  </a:ext>
                </a:extLst>
              </p:cNvPr>
              <p:cNvSpPr txBox="1"/>
              <p:nvPr/>
            </p:nvSpPr>
            <p:spPr>
              <a:xfrm>
                <a:off x="8016489" y="800922"/>
                <a:ext cx="1526059" cy="1099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bn-BD" sz="36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পরিসর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bn-BD" sz="36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শ্রেণি ব্যপ্তি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2F8958-8FDF-4E89-A05D-62F1F1CD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489" y="800922"/>
                <a:ext cx="1526059" cy="1099147"/>
              </a:xfrm>
              <a:prstGeom prst="rect">
                <a:avLst/>
              </a:prstGeom>
              <a:blipFill>
                <a:blip r:embed="rId2"/>
                <a:stretch>
                  <a:fillRect r="-2000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7DF974A-079F-4C7A-BE30-D02151BAFE78}"/>
              </a:ext>
            </a:extLst>
          </p:cNvPr>
          <p:cNvSpPr txBox="1"/>
          <p:nvPr/>
        </p:nvSpPr>
        <p:spPr>
          <a:xfrm>
            <a:off x="713014" y="1900069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ব্যপ্তি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 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2F3EC3-0253-4F78-869F-E56446A5D104}"/>
              </a:ext>
            </a:extLst>
          </p:cNvPr>
          <p:cNvSpPr/>
          <p:nvPr/>
        </p:nvSpPr>
        <p:spPr>
          <a:xfrm>
            <a:off x="3200400" y="2546400"/>
            <a:ext cx="2225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সংখ্যা =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0DF0D3-4D02-4F89-8321-B4E5449D69DF}"/>
                  </a:ext>
                </a:extLst>
              </p:cNvPr>
              <p:cNvSpPr txBox="1"/>
              <p:nvPr/>
            </p:nvSpPr>
            <p:spPr>
              <a:xfrm>
                <a:off x="5431132" y="2381098"/>
                <a:ext cx="596317" cy="976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0DF0D3-4D02-4F89-8321-B4E5449D6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32" y="2381098"/>
                <a:ext cx="596317" cy="976934"/>
              </a:xfrm>
              <a:prstGeom prst="rect">
                <a:avLst/>
              </a:prstGeom>
              <a:blipFill>
                <a:blip r:embed="rId3"/>
                <a:stretch>
                  <a:fillRect r="-306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3A85ECB-F690-4F9B-9207-EB9B65E10616}"/>
              </a:ext>
            </a:extLst>
          </p:cNvPr>
          <p:cNvSpPr/>
          <p:nvPr/>
        </p:nvSpPr>
        <p:spPr>
          <a:xfrm>
            <a:off x="5019004" y="3494526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B7F49A-3223-4D6D-BAEF-15B753A82E76}"/>
                  </a:ext>
                </a:extLst>
              </p:cNvPr>
              <p:cNvSpPr txBox="1"/>
              <p:nvPr/>
            </p:nvSpPr>
            <p:spPr>
              <a:xfrm>
                <a:off x="5400004" y="3533985"/>
                <a:ext cx="6492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৬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IN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৪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B7F49A-3223-4D6D-BAEF-15B753A82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4" y="3533985"/>
                <a:ext cx="64921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9F2BF9-D447-4AF8-9173-D3EC73DD2FA6}"/>
                  </a:ext>
                </a:extLst>
              </p:cNvPr>
              <p:cNvSpPr txBox="1"/>
              <p:nvPr/>
            </p:nvSpPr>
            <p:spPr>
              <a:xfrm>
                <a:off x="6027449" y="3533985"/>
                <a:ext cx="5333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যা পূর্ণসংখ্যায় রূপান্তর করলে হবে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৭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9F2BF9-D447-4AF8-9173-D3EC73DD2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449" y="3533985"/>
                <a:ext cx="5333511" cy="646331"/>
              </a:xfrm>
              <a:prstGeom prst="rect">
                <a:avLst/>
              </a:prstGeom>
              <a:blipFill>
                <a:blip r:embed="rId5"/>
                <a:stretch>
                  <a:fillRect l="-3657" t="-14151" r="-3200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3F6E54-AE82-4385-B0D2-12538D6567C2}"/>
                  </a:ext>
                </a:extLst>
              </p:cNvPr>
              <p:cNvSpPr/>
              <p:nvPr/>
            </p:nvSpPr>
            <p:spPr>
              <a:xfrm>
                <a:off x="3056164" y="4263936"/>
                <a:ext cx="276269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Times New Roman" pitchFamily="18" charset="0"/>
                  </a:rPr>
                  <a:t>∴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 সংখ্যা </a:t>
                </a:r>
                <a14:m>
                  <m:oMath xmlns:m="http://schemas.openxmlformats.org/officeDocument/2006/math">
                    <m:r>
                      <a:rPr lang="bn-IN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৭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3F6E54-AE82-4385-B0D2-12538D656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64" y="4263936"/>
                <a:ext cx="2762695" cy="646331"/>
              </a:xfrm>
              <a:prstGeom prst="rect">
                <a:avLst/>
              </a:prstGeom>
              <a:blipFill>
                <a:blip r:embed="rId6"/>
                <a:stretch>
                  <a:fillRect l="-6828" t="-19811" r="-1762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2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07031"/>
              </p:ext>
            </p:extLst>
          </p:nvPr>
        </p:nvGraphicFramePr>
        <p:xfrm>
          <a:off x="5057479" y="1341217"/>
          <a:ext cx="6096000" cy="5212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ব্যাপ্তি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ট্যালি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r>
                        <a:rPr lang="bn-BD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319595" y="1951612"/>
            <a:ext cx="1261884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9595" y="2509837"/>
            <a:ext cx="1225015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2279" y="3094612"/>
            <a:ext cx="1306768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795" y="3628012"/>
            <a:ext cx="126829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5433" y="4186237"/>
            <a:ext cx="134844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07016" y="4795837"/>
            <a:ext cx="1250663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34731" y="290873"/>
            <a:ext cx="11430000" cy="9824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৪৫, ৪৭, ৬০, ৬১, ৫৮, ৫৯, ৫২, ৫১, ৭৩, ৫৭, ৭১, ৬৪, ৪৯, ৫৮, ৬০, ৫৮, ৬০, ৫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৭৩, ৬৪, ৫৫, ৬৪, ৫৪, ৬৩, ৪৮, ৪৭, ৬৮, ৫২, ৫৬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৪২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07016" y="5329236"/>
            <a:ext cx="127150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7304585" y="2218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46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10642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7305379" y="2750917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16738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7305379" y="3894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3596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7457779" y="3894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29692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7610179" y="3894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36550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7762579" y="3894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42646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7305379" y="3360517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48742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7457779" y="2751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5600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7229179" y="5646517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61696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495085" y="3779617"/>
            <a:ext cx="457994" cy="306388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67030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7229179" y="5113117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73126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7229179" y="4504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9222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7610179" y="2751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5318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914979" y="3894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92176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8067379" y="3894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9903442" y="4335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8219779" y="3894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10555320" y="392673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8372179" y="3894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11202220" y="396835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7457779" y="3361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5308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7381579" y="5647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11404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7381579" y="4504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18262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7610179" y="3361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24358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7533979" y="4504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0454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7762579" y="3361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6550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7686379" y="4504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43408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7762579" y="27517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49504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7495085" y="2561211"/>
            <a:ext cx="457994" cy="306388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55600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7381579" y="51139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62458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7495879" y="3245423"/>
            <a:ext cx="457994" cy="306388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9316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7914979" y="3361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7541242" y="966928"/>
            <a:ext cx="381000" cy="228600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7456985" y="2218311"/>
            <a:ext cx="381794" cy="794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9849229" y="1925061"/>
            <a:ext cx="36901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60" name="Rectangle 159"/>
          <p:cNvSpPr/>
          <p:nvPr/>
        </p:nvSpPr>
        <p:spPr>
          <a:xfrm>
            <a:off x="9858079" y="2458461"/>
            <a:ext cx="37702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</a:t>
            </a:r>
            <a:endParaRPr lang="en-US" sz="3200" dirty="0"/>
          </a:p>
        </p:txBody>
      </p:sp>
      <p:sp>
        <p:nvSpPr>
          <p:cNvPr id="161" name="Rectangle 160"/>
          <p:cNvSpPr/>
          <p:nvPr/>
        </p:nvSpPr>
        <p:spPr>
          <a:xfrm>
            <a:off x="9858079" y="3068061"/>
            <a:ext cx="39786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858079" y="3704211"/>
            <a:ext cx="373820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9858079" y="4287261"/>
            <a:ext cx="354584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endParaRPr lang="en-US" sz="3200" dirty="0"/>
          </a:p>
        </p:txBody>
      </p:sp>
      <p:sp>
        <p:nvSpPr>
          <p:cNvPr id="164" name="Rectangle 163"/>
          <p:cNvSpPr/>
          <p:nvPr/>
        </p:nvSpPr>
        <p:spPr>
          <a:xfrm>
            <a:off x="9858079" y="4795836"/>
            <a:ext cx="36901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65" name="Rectangle 164"/>
          <p:cNvSpPr/>
          <p:nvPr/>
        </p:nvSpPr>
        <p:spPr>
          <a:xfrm>
            <a:off x="9934279" y="5329236"/>
            <a:ext cx="36901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5506916" y="5962899"/>
            <a:ext cx="769763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মোট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9858080" y="5963661"/>
            <a:ext cx="59343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13BBC15-F4F4-4652-8DAB-844AE6019162}"/>
              </a:ext>
            </a:extLst>
          </p:cNvPr>
          <p:cNvSpPr txBox="1"/>
          <p:nvPr/>
        </p:nvSpPr>
        <p:spPr>
          <a:xfrm>
            <a:off x="349756" y="1688274"/>
            <a:ext cx="45966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সর্বনিম্ন সংখ্যা হল ৪২  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৪২ থেকে শুরু করে , 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শ্রেনিব্যবধান নিয়ে সারনি তৈরি করা হল.....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79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99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>
            <a:extLst>
              <a:ext uri="{FF2B5EF4-FFF2-40B4-BE49-F238E27FC236}">
                <a16:creationId xmlns:a16="http://schemas.microsoft.com/office/drawing/2014/main" id="{0AFC9B88-CAFB-4CC8-A26A-7F99D01A4505}"/>
              </a:ext>
            </a:extLst>
          </p:cNvPr>
          <p:cNvSpPr/>
          <p:nvPr/>
        </p:nvSpPr>
        <p:spPr>
          <a:xfrm>
            <a:off x="645109" y="381634"/>
            <a:ext cx="3469891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7BCE9-5D90-40CA-A5A7-F8505745E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452283" y="331721"/>
            <a:ext cx="981562" cy="1620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D6D5C6-1FB1-4C28-9F8B-87F2A9C97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10854985" y="315910"/>
            <a:ext cx="981563" cy="1652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324B05-A788-4380-A155-660870065ADD}"/>
              </a:ext>
            </a:extLst>
          </p:cNvPr>
          <p:cNvSpPr/>
          <p:nvPr/>
        </p:nvSpPr>
        <p:spPr>
          <a:xfrm>
            <a:off x="645109" y="2018295"/>
            <a:ext cx="10928617" cy="19559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০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শিক্ষার্থীর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গণিতে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নম্বর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হলঃ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৪৫, ৪৭, ৫৯, ৫২, ৫১, ৭৩, ৫৭, ৭১, ৬৪, ৪৯, ৫৮, ৬০, ৫৮, ৭৩, ৬৪, ৫৫, ৬৩, ৪৮, ৪৭, ৬৮।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1FA66-7FE2-4DD0-B8DF-A44E1BB091D1}"/>
              </a:ext>
            </a:extLst>
          </p:cNvPr>
          <p:cNvSpPr/>
          <p:nvPr/>
        </p:nvSpPr>
        <p:spPr>
          <a:xfrm>
            <a:off x="2048615" y="4254706"/>
            <a:ext cx="5666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*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শ্রেণি ব্যপ্তি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ধরে সারণি তৈরি কর 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5014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4.81481E-6 L 0.38646 -0.0046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834 L -0.38802 -0.0057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FC5951-EB22-4E78-94A4-5CE2DAB52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49213"/>
              </p:ext>
            </p:extLst>
          </p:nvPr>
        </p:nvGraphicFramePr>
        <p:xfrm>
          <a:off x="3463899" y="886072"/>
          <a:ext cx="7292148" cy="46329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430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902">
                <a:tc>
                  <a:txBody>
                    <a:bodyPr/>
                    <a:lstStyle/>
                    <a:p>
                      <a: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ব্যাপ্তি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ক্রমযোজিত গণসংখ্যা</a:t>
                      </a:r>
                      <a:r>
                        <a:rPr lang="bn-BD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902"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CB42BED-6B7E-435F-957B-66549F479180}"/>
              </a:ext>
            </a:extLst>
          </p:cNvPr>
          <p:cNvSpPr/>
          <p:nvPr/>
        </p:nvSpPr>
        <p:spPr>
          <a:xfrm>
            <a:off x="3671586" y="1511835"/>
            <a:ext cx="1261884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0065E-8A11-40AF-B9EC-D2364787A757}"/>
              </a:ext>
            </a:extLst>
          </p:cNvPr>
          <p:cNvSpPr/>
          <p:nvPr/>
        </p:nvSpPr>
        <p:spPr>
          <a:xfrm>
            <a:off x="3671586" y="2070060"/>
            <a:ext cx="1225015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58D73-1177-4381-B057-887BEC162AF1}"/>
              </a:ext>
            </a:extLst>
          </p:cNvPr>
          <p:cNvSpPr/>
          <p:nvPr/>
        </p:nvSpPr>
        <p:spPr>
          <a:xfrm>
            <a:off x="3714270" y="2654835"/>
            <a:ext cx="1306768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27C6C-A776-4579-A2D3-49EFDE9FB833}"/>
              </a:ext>
            </a:extLst>
          </p:cNvPr>
          <p:cNvSpPr/>
          <p:nvPr/>
        </p:nvSpPr>
        <p:spPr>
          <a:xfrm>
            <a:off x="3747786" y="3188235"/>
            <a:ext cx="126829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80167-7C43-4F43-97A6-4A68EB3BE1AD}"/>
              </a:ext>
            </a:extLst>
          </p:cNvPr>
          <p:cNvSpPr/>
          <p:nvPr/>
        </p:nvSpPr>
        <p:spPr>
          <a:xfrm>
            <a:off x="3737424" y="3746460"/>
            <a:ext cx="134844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D630A-BA08-4331-B9C4-1EFA0121FE94}"/>
              </a:ext>
            </a:extLst>
          </p:cNvPr>
          <p:cNvSpPr/>
          <p:nvPr/>
        </p:nvSpPr>
        <p:spPr>
          <a:xfrm>
            <a:off x="3759007" y="4356060"/>
            <a:ext cx="1250663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40DC14-2AFD-4DEA-B9C5-66E1E11D1121}"/>
              </a:ext>
            </a:extLst>
          </p:cNvPr>
          <p:cNvSpPr/>
          <p:nvPr/>
        </p:nvSpPr>
        <p:spPr>
          <a:xfrm>
            <a:off x="3759007" y="4889459"/>
            <a:ext cx="127150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E12A37-5FE7-43F5-9960-24DA5D4D1CFF}"/>
              </a:ext>
            </a:extLst>
          </p:cNvPr>
          <p:cNvSpPr/>
          <p:nvPr/>
        </p:nvSpPr>
        <p:spPr>
          <a:xfrm>
            <a:off x="6264843" y="1477601"/>
            <a:ext cx="36901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55BF9-07C8-4FC4-8CC6-6E1128235F11}"/>
              </a:ext>
            </a:extLst>
          </p:cNvPr>
          <p:cNvSpPr/>
          <p:nvPr/>
        </p:nvSpPr>
        <p:spPr>
          <a:xfrm>
            <a:off x="6273693" y="2011001"/>
            <a:ext cx="37702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B52DF0-3A61-4367-B8B6-4A15340CAC82}"/>
              </a:ext>
            </a:extLst>
          </p:cNvPr>
          <p:cNvSpPr/>
          <p:nvPr/>
        </p:nvSpPr>
        <p:spPr>
          <a:xfrm>
            <a:off x="6273693" y="2620601"/>
            <a:ext cx="39786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1548C5-12ED-49F1-B146-89443CE4FCD3}"/>
              </a:ext>
            </a:extLst>
          </p:cNvPr>
          <p:cNvSpPr/>
          <p:nvPr/>
        </p:nvSpPr>
        <p:spPr>
          <a:xfrm>
            <a:off x="6281377" y="3202963"/>
            <a:ext cx="373820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6FF870-2893-4D43-B338-53C657F8441F}"/>
              </a:ext>
            </a:extLst>
          </p:cNvPr>
          <p:cNvSpPr/>
          <p:nvPr/>
        </p:nvSpPr>
        <p:spPr>
          <a:xfrm>
            <a:off x="6289061" y="3786013"/>
            <a:ext cx="354584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8C89E6-B19D-4BBA-917F-739181B17934}"/>
              </a:ext>
            </a:extLst>
          </p:cNvPr>
          <p:cNvSpPr/>
          <p:nvPr/>
        </p:nvSpPr>
        <p:spPr>
          <a:xfrm>
            <a:off x="6319797" y="4348376"/>
            <a:ext cx="36901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8E56B-21C2-4820-A0F3-E1C6B0A6BC2E}"/>
              </a:ext>
            </a:extLst>
          </p:cNvPr>
          <p:cNvSpPr/>
          <p:nvPr/>
        </p:nvSpPr>
        <p:spPr>
          <a:xfrm>
            <a:off x="6349893" y="4881776"/>
            <a:ext cx="36901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004F4F-8CC8-4A4E-84F1-6A9263DB1512}"/>
              </a:ext>
            </a:extLst>
          </p:cNvPr>
          <p:cNvSpPr txBox="1"/>
          <p:nvPr/>
        </p:nvSpPr>
        <p:spPr>
          <a:xfrm>
            <a:off x="290738" y="287775"/>
            <a:ext cx="34236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সারণি </a:t>
            </a:r>
            <a:endParaRPr lang="en-US" sz="4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CA5C5D-ACBE-4947-BAD3-42DFD3139160}"/>
              </a:ext>
            </a:extLst>
          </p:cNvPr>
          <p:cNvCxnSpPr>
            <a:cxnSpLocks/>
          </p:cNvCxnSpPr>
          <p:nvPr/>
        </p:nvCxnSpPr>
        <p:spPr>
          <a:xfrm flipH="1">
            <a:off x="6680764" y="1718613"/>
            <a:ext cx="1584619" cy="584775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FB71F8B-B772-4F26-B221-5DCA063FA0BC}"/>
              </a:ext>
            </a:extLst>
          </p:cNvPr>
          <p:cNvSpPr/>
          <p:nvPr/>
        </p:nvSpPr>
        <p:spPr>
          <a:xfrm>
            <a:off x="8282247" y="2070060"/>
            <a:ext cx="1696298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(৫+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) বা ৭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DB7A1A-1A02-417C-9D4A-8D64C09C9E4B}"/>
              </a:ext>
            </a:extLst>
          </p:cNvPr>
          <p:cNvSpPr/>
          <p:nvPr/>
        </p:nvSpPr>
        <p:spPr>
          <a:xfrm>
            <a:off x="6257305" y="1477600"/>
            <a:ext cx="36901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6D8E4D-C3FE-4428-9564-E41535023109}"/>
              </a:ext>
            </a:extLst>
          </p:cNvPr>
          <p:cNvCxnSpPr>
            <a:cxnSpLocks/>
          </p:cNvCxnSpPr>
          <p:nvPr/>
        </p:nvCxnSpPr>
        <p:spPr>
          <a:xfrm flipH="1">
            <a:off x="6719743" y="2346586"/>
            <a:ext cx="1584619" cy="584775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D1259B6-7E08-4A85-9FD0-0199B330A017}"/>
              </a:ext>
            </a:extLst>
          </p:cNvPr>
          <p:cNvSpPr/>
          <p:nvPr/>
        </p:nvSpPr>
        <p:spPr>
          <a:xfrm>
            <a:off x="8285714" y="2618131"/>
            <a:ext cx="1917513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(৭+৬) বা ১৩</a:t>
            </a:r>
            <a:endParaRPr lang="en-US" sz="32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A58492-E34A-4C8D-960C-258A3385721E}"/>
              </a:ext>
            </a:extLst>
          </p:cNvPr>
          <p:cNvCxnSpPr>
            <a:cxnSpLocks/>
          </p:cNvCxnSpPr>
          <p:nvPr/>
        </p:nvCxnSpPr>
        <p:spPr>
          <a:xfrm flipH="1">
            <a:off x="6679994" y="2907224"/>
            <a:ext cx="1584619" cy="584775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0ACAFEE-BE6A-4504-9E25-F4E3CDDE3364}"/>
              </a:ext>
            </a:extLst>
          </p:cNvPr>
          <p:cNvSpPr/>
          <p:nvPr/>
        </p:nvSpPr>
        <p:spPr>
          <a:xfrm>
            <a:off x="8245965" y="3178769"/>
            <a:ext cx="2087431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(১৩+৯) বা ২২</a:t>
            </a:r>
            <a:endParaRPr lang="en-US" sz="32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895DFF-D82C-4D27-BB54-0DD457DBAC70}"/>
              </a:ext>
            </a:extLst>
          </p:cNvPr>
          <p:cNvCxnSpPr>
            <a:cxnSpLocks/>
          </p:cNvCxnSpPr>
          <p:nvPr/>
        </p:nvCxnSpPr>
        <p:spPr>
          <a:xfrm flipH="1">
            <a:off x="6633855" y="3474915"/>
            <a:ext cx="1584619" cy="584775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2D82105-CA0B-4C41-87C4-3CC922CCF92E}"/>
              </a:ext>
            </a:extLst>
          </p:cNvPr>
          <p:cNvSpPr/>
          <p:nvPr/>
        </p:nvSpPr>
        <p:spPr>
          <a:xfrm>
            <a:off x="8199826" y="3746460"/>
            <a:ext cx="2081019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(২২+৪) বা ২৬</a:t>
            </a:r>
            <a:endParaRPr lang="en-US" sz="32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91A37-4923-4A21-8DE8-4024380D7064}"/>
              </a:ext>
            </a:extLst>
          </p:cNvPr>
          <p:cNvCxnSpPr>
            <a:cxnSpLocks/>
          </p:cNvCxnSpPr>
          <p:nvPr/>
        </p:nvCxnSpPr>
        <p:spPr>
          <a:xfrm flipH="1">
            <a:off x="6633855" y="4035553"/>
            <a:ext cx="1584619" cy="584775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6268257-B8E3-4F81-89D1-18C73A517301}"/>
              </a:ext>
            </a:extLst>
          </p:cNvPr>
          <p:cNvSpPr/>
          <p:nvPr/>
        </p:nvSpPr>
        <p:spPr>
          <a:xfrm>
            <a:off x="8199826" y="4307098"/>
            <a:ext cx="2121093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(২৬+২) বা ২৮</a:t>
            </a:r>
            <a:endParaRPr lang="en-US" sz="32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7CE415-3244-4976-AF3E-860B3691D73A}"/>
              </a:ext>
            </a:extLst>
          </p:cNvPr>
          <p:cNvCxnSpPr>
            <a:cxnSpLocks/>
          </p:cNvCxnSpPr>
          <p:nvPr/>
        </p:nvCxnSpPr>
        <p:spPr>
          <a:xfrm flipH="1">
            <a:off x="6641885" y="4575823"/>
            <a:ext cx="1584619" cy="584775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5A6410-0B86-4B7B-89D9-8FC3AA532395}"/>
              </a:ext>
            </a:extLst>
          </p:cNvPr>
          <p:cNvSpPr/>
          <p:nvPr/>
        </p:nvSpPr>
        <p:spPr>
          <a:xfrm>
            <a:off x="8207856" y="4847368"/>
            <a:ext cx="2132315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(২৮+২) বা ৩০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58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6354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/>
      <p:bldP spid="34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21146-A865-4914-B790-36369F259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00" y="332342"/>
            <a:ext cx="1326169" cy="1326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5B828-0910-4657-8BB5-40753C0750CC}"/>
                  </a:ext>
                </a:extLst>
              </p:cNvPr>
              <p:cNvSpPr txBox="1"/>
              <p:nvPr/>
            </p:nvSpPr>
            <p:spPr>
              <a:xfrm>
                <a:off x="3703697" y="469703"/>
                <a:ext cx="27228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দলগত</m:t>
                      </m:r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 </m:t>
                      </m:r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কাজ</m:t>
                      </m:r>
                    </m:oMath>
                  </m:oMathPara>
                </a14:m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5B828-0910-4657-8BB5-40753C075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697" y="469703"/>
                <a:ext cx="272287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4B97075-879A-4AEF-AF09-138D4F5EDD97}"/>
              </a:ext>
            </a:extLst>
          </p:cNvPr>
          <p:cNvSpPr/>
          <p:nvPr/>
        </p:nvSpPr>
        <p:spPr>
          <a:xfrm>
            <a:off x="342900" y="2399222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৪৩, ৫৯, ৫৬, ৪৩, ৪৬, ৫৪, ৫৯, ৭০, ৬৩, ৬৭, ৪৮, ৫৬, ৪৯, ৬৪, ৭১, ৫২, ৬৮, ৪৫, ৪২, ৬০।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77CE50-ACF2-4501-A46B-39E91A7C357B}"/>
              </a:ext>
            </a:extLst>
          </p:cNvPr>
          <p:cNvSpPr/>
          <p:nvPr/>
        </p:nvSpPr>
        <p:spPr>
          <a:xfrm>
            <a:off x="465704" y="1752891"/>
            <a:ext cx="7497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8ম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শ্রেণির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শিক্ষার্থীর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গণিতে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নম্বর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27193A-FED3-476C-AAD7-438BB15D19AA}"/>
              </a:ext>
            </a:extLst>
          </p:cNvPr>
          <p:cNvSpPr/>
          <p:nvPr/>
        </p:nvSpPr>
        <p:spPr>
          <a:xfrm>
            <a:off x="465704" y="392271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*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শ্রেণি ব্যপ্তি ৫ ধরে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ক্রমযোজিত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সারণি তৈরি কর 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2373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B7EED73-9A38-4B6D-AE86-40E9DBC5A870}"/>
              </a:ext>
            </a:extLst>
          </p:cNvPr>
          <p:cNvSpPr/>
          <p:nvPr/>
        </p:nvSpPr>
        <p:spPr>
          <a:xfrm>
            <a:off x="4899749" y="319042"/>
            <a:ext cx="2007078" cy="894877"/>
          </a:xfrm>
          <a:prstGeom prst="wedgeEllipseCallout">
            <a:avLst>
              <a:gd name="adj1" fmla="val -39493"/>
              <a:gd name="adj2" fmla="val 72718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74396-1C2E-41B7-A15D-119BD1010C2B}"/>
              </a:ext>
            </a:extLst>
          </p:cNvPr>
          <p:cNvSpPr/>
          <p:nvPr/>
        </p:nvSpPr>
        <p:spPr>
          <a:xfrm>
            <a:off x="450618" y="1552994"/>
            <a:ext cx="750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১.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গণসংখ্যা নিবেশন সারণি তৈরি করার ধাপ কয়টি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FAB1A4-02AC-4813-9D52-B3AA696F2146}"/>
              </a:ext>
            </a:extLst>
          </p:cNvPr>
          <p:cNvSpPr/>
          <p:nvPr/>
        </p:nvSpPr>
        <p:spPr>
          <a:xfrm>
            <a:off x="387436" y="2330012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EFB523-A3AE-48BC-9FE4-D8B111F74097}"/>
                  </a:ext>
                </a:extLst>
              </p:cNvPr>
              <p:cNvSpPr/>
              <p:nvPr/>
            </p:nvSpPr>
            <p:spPr>
              <a:xfrm>
                <a:off x="824759" y="2199325"/>
                <a:ext cx="8306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২</m:t>
                      </m:r>
                      <m:r>
                        <m:rPr>
                          <m:nor/>
                        </m:rPr>
                        <a:rPr lang="bn-BD" sz="4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টি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EFB523-A3AE-48BC-9FE4-D8B111F74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9" y="2199325"/>
                <a:ext cx="830677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1AAB018-0917-46E9-920C-04FA645D02DF}"/>
              </a:ext>
            </a:extLst>
          </p:cNvPr>
          <p:cNvSpPr/>
          <p:nvPr/>
        </p:nvSpPr>
        <p:spPr>
          <a:xfrm>
            <a:off x="3175987" y="2340805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07E267-3FE0-4BC3-B01C-908862DB176C}"/>
              </a:ext>
            </a:extLst>
          </p:cNvPr>
          <p:cNvSpPr/>
          <p:nvPr/>
        </p:nvSpPr>
        <p:spPr>
          <a:xfrm>
            <a:off x="6125222" y="2349683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DC7121-D3F5-4068-9419-0C574AB81B42}"/>
                  </a:ext>
                </a:extLst>
              </p:cNvPr>
              <p:cNvSpPr/>
              <p:nvPr/>
            </p:nvSpPr>
            <p:spPr>
              <a:xfrm>
                <a:off x="6556938" y="2221567"/>
                <a:ext cx="87716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৪</m:t>
                      </m:r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টি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DC7121-D3F5-4068-9419-0C574AB81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38" y="2221567"/>
                <a:ext cx="87716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977FECDE-E75A-4489-B868-3D041B1DD3BC}"/>
              </a:ext>
            </a:extLst>
          </p:cNvPr>
          <p:cNvSpPr/>
          <p:nvPr/>
        </p:nvSpPr>
        <p:spPr>
          <a:xfrm>
            <a:off x="8771924" y="231688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2BCF29-A3DA-479E-8FAA-355D5AE2E4B0}"/>
                  </a:ext>
                </a:extLst>
              </p:cNvPr>
              <p:cNvSpPr/>
              <p:nvPr/>
            </p:nvSpPr>
            <p:spPr>
              <a:xfrm>
                <a:off x="9192087" y="2221567"/>
                <a:ext cx="8691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৬</m:t>
                      </m:r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টি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2BCF29-A3DA-479E-8FAA-355D5AE2E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87" y="2221567"/>
                <a:ext cx="86914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2E0A9F-DA0F-4BF3-81A5-A5CF3CFE5D80}"/>
                  </a:ext>
                </a:extLst>
              </p:cNvPr>
              <p:cNvSpPr/>
              <p:nvPr/>
            </p:nvSpPr>
            <p:spPr>
              <a:xfrm>
                <a:off x="3710593" y="2212969"/>
                <a:ext cx="8771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৩</m:t>
                      </m:r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টি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2E0A9F-DA0F-4BF3-81A5-A5CF3CFE5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593" y="2212969"/>
                <a:ext cx="87716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5825FD95-75BC-4FB2-90D9-8C4A9EC29736}"/>
              </a:ext>
            </a:extLst>
          </p:cNvPr>
          <p:cNvSpPr/>
          <p:nvPr/>
        </p:nvSpPr>
        <p:spPr>
          <a:xfrm>
            <a:off x="6114333" y="2323587"/>
            <a:ext cx="534498" cy="534498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39C2BB-CFB5-472C-9CBA-12B830B1193A}"/>
              </a:ext>
            </a:extLst>
          </p:cNvPr>
          <p:cNvSpPr/>
          <p:nvPr/>
        </p:nvSpPr>
        <p:spPr>
          <a:xfrm>
            <a:off x="416075" y="3268573"/>
            <a:ext cx="10588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২.কোন উপাত্তের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 ৪৭ , সর্বোচ্চ সংখ্যা ৮০ হলে, সর্বনিম্ন সংখ্যা কত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BBDF6B-C3AF-481F-A786-24D3926C60C2}"/>
              </a:ext>
            </a:extLst>
          </p:cNvPr>
          <p:cNvSpPr/>
          <p:nvPr/>
        </p:nvSpPr>
        <p:spPr>
          <a:xfrm>
            <a:off x="352893" y="4045591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470AFF-59A1-4283-B78D-0B9BAA0C0D5B}"/>
                  </a:ext>
                </a:extLst>
              </p:cNvPr>
              <p:cNvSpPr/>
              <p:nvPr/>
            </p:nvSpPr>
            <p:spPr>
              <a:xfrm>
                <a:off x="790216" y="3914904"/>
                <a:ext cx="73129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৭৪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470AFF-59A1-4283-B78D-0B9BAA0C0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16" y="3914904"/>
                <a:ext cx="73129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E5899803-2305-467A-BBF8-F77D9A4C6BFA}"/>
              </a:ext>
            </a:extLst>
          </p:cNvPr>
          <p:cNvSpPr/>
          <p:nvPr/>
        </p:nvSpPr>
        <p:spPr>
          <a:xfrm>
            <a:off x="3141444" y="4056384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30839F-BF54-4C70-8BB1-D10790AFDD1B}"/>
              </a:ext>
            </a:extLst>
          </p:cNvPr>
          <p:cNvSpPr/>
          <p:nvPr/>
        </p:nvSpPr>
        <p:spPr>
          <a:xfrm>
            <a:off x="6090679" y="4065262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9CAB35-8010-4646-AD19-E333F3019182}"/>
                  </a:ext>
                </a:extLst>
              </p:cNvPr>
              <p:cNvSpPr/>
              <p:nvPr/>
            </p:nvSpPr>
            <p:spPr>
              <a:xfrm>
                <a:off x="6522395" y="3937146"/>
                <a:ext cx="87716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৩৫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9CAB35-8010-4646-AD19-E333F3019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395" y="3937146"/>
                <a:ext cx="87716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A56ACCC-D2F7-4FAB-AD47-1F6D51196DB2}"/>
              </a:ext>
            </a:extLst>
          </p:cNvPr>
          <p:cNvSpPr/>
          <p:nvPr/>
        </p:nvSpPr>
        <p:spPr>
          <a:xfrm>
            <a:off x="8737381" y="4032459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F8D90B1-D837-4309-A212-400BB0B16356}"/>
                  </a:ext>
                </a:extLst>
              </p:cNvPr>
              <p:cNvSpPr/>
              <p:nvPr/>
            </p:nvSpPr>
            <p:spPr>
              <a:xfrm>
                <a:off x="9157544" y="3937146"/>
                <a:ext cx="7889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৩৪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F8D90B1-D837-4309-A212-400BB0B16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44" y="3937146"/>
                <a:ext cx="78899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B19861-6899-4D3B-B26D-4C77046C79F3}"/>
                  </a:ext>
                </a:extLst>
              </p:cNvPr>
              <p:cNvSpPr/>
              <p:nvPr/>
            </p:nvSpPr>
            <p:spPr>
              <a:xfrm>
                <a:off x="3676050" y="3928548"/>
                <a:ext cx="8515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৩৩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B19861-6899-4D3B-B26D-4C77046C7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50" y="3928548"/>
                <a:ext cx="85151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E8896015-C431-4049-B4F8-3EBDFADC508A}"/>
              </a:ext>
            </a:extLst>
          </p:cNvPr>
          <p:cNvSpPr/>
          <p:nvPr/>
        </p:nvSpPr>
        <p:spPr>
          <a:xfrm>
            <a:off x="8737381" y="3995373"/>
            <a:ext cx="534498" cy="534498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51BDC9-9439-49AB-A4A2-138E1339650D}"/>
              </a:ext>
            </a:extLst>
          </p:cNvPr>
          <p:cNvSpPr/>
          <p:nvPr/>
        </p:nvSpPr>
        <p:spPr>
          <a:xfrm>
            <a:off x="323472" y="4997146"/>
            <a:ext cx="8036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 ৩২ , শ্রেণি ব্যবধান ৫ হলে, শ্রেণি সংখ্যা কত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E9E128D-7172-4DC2-BB08-58BD23CD8594}"/>
              </a:ext>
            </a:extLst>
          </p:cNvPr>
          <p:cNvSpPr/>
          <p:nvPr/>
        </p:nvSpPr>
        <p:spPr>
          <a:xfrm>
            <a:off x="450618" y="5751922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E07940-3E88-4188-A485-8D78027E4799}"/>
                  </a:ext>
                </a:extLst>
              </p:cNvPr>
              <p:cNvSpPr/>
              <p:nvPr/>
            </p:nvSpPr>
            <p:spPr>
              <a:xfrm>
                <a:off x="887941" y="5621235"/>
                <a:ext cx="5405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৫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E07940-3E88-4188-A485-8D78027E4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41" y="5621235"/>
                <a:ext cx="54053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BD6C97A-3C81-4C06-8D75-E77EF762B1AA}"/>
              </a:ext>
            </a:extLst>
          </p:cNvPr>
          <p:cNvSpPr/>
          <p:nvPr/>
        </p:nvSpPr>
        <p:spPr>
          <a:xfrm>
            <a:off x="3239169" y="5762715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D727DF4-43AF-470B-A9E8-06684FEF7247}"/>
              </a:ext>
            </a:extLst>
          </p:cNvPr>
          <p:cNvSpPr/>
          <p:nvPr/>
        </p:nvSpPr>
        <p:spPr>
          <a:xfrm>
            <a:off x="6188404" y="5771593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2B835E-54B0-40D2-BCD8-77F5FC9E16BE}"/>
                  </a:ext>
                </a:extLst>
              </p:cNvPr>
              <p:cNvSpPr/>
              <p:nvPr/>
            </p:nvSpPr>
            <p:spPr>
              <a:xfrm>
                <a:off x="6620120" y="5643477"/>
                <a:ext cx="87716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৭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2B835E-54B0-40D2-BCD8-77F5FC9E1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120" y="5643477"/>
                <a:ext cx="87716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20A101BB-EE92-4F63-99BF-C2B3671E034E}"/>
              </a:ext>
            </a:extLst>
          </p:cNvPr>
          <p:cNvSpPr/>
          <p:nvPr/>
        </p:nvSpPr>
        <p:spPr>
          <a:xfrm>
            <a:off x="8835106" y="573879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3E791BC-BA21-40B2-BACB-04C743FDB162}"/>
                  </a:ext>
                </a:extLst>
              </p:cNvPr>
              <p:cNvSpPr/>
              <p:nvPr/>
            </p:nvSpPr>
            <p:spPr>
              <a:xfrm>
                <a:off x="9255269" y="5643477"/>
                <a:ext cx="5613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৮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3E791BC-BA21-40B2-BACB-04C743FDB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269" y="5643477"/>
                <a:ext cx="56137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F689F5-F471-46DE-9857-3A4DED35C01D}"/>
                  </a:ext>
                </a:extLst>
              </p:cNvPr>
              <p:cNvSpPr/>
              <p:nvPr/>
            </p:nvSpPr>
            <p:spPr>
              <a:xfrm>
                <a:off x="3773775" y="5634879"/>
                <a:ext cx="5677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৬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F689F5-F471-46DE-9857-3A4DED35C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75" y="5634879"/>
                <a:ext cx="567784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B9958A67-9838-4010-A558-148275AC2431}"/>
              </a:ext>
            </a:extLst>
          </p:cNvPr>
          <p:cNvSpPr/>
          <p:nvPr/>
        </p:nvSpPr>
        <p:spPr>
          <a:xfrm>
            <a:off x="6188404" y="5763565"/>
            <a:ext cx="534498" cy="534498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1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  <p:bldP spid="23" grpId="0"/>
      <p:bldP spid="24" grpId="0" animBg="1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/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4E3D083-D222-4C4F-A7A5-D230EBD0512D}"/>
              </a:ext>
            </a:extLst>
          </p:cNvPr>
          <p:cNvSpPr/>
          <p:nvPr/>
        </p:nvSpPr>
        <p:spPr>
          <a:xfrm>
            <a:off x="3381668" y="407819"/>
            <a:ext cx="2007078" cy="894877"/>
          </a:xfrm>
          <a:prstGeom prst="wedgeEllipseCallout">
            <a:avLst>
              <a:gd name="adj1" fmla="val -39493"/>
              <a:gd name="adj2" fmla="val 72718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19B081E-84A4-4BA9-896F-13A9496E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746" y="546475"/>
            <a:ext cx="6384911" cy="380653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69447DA-118E-461E-99F6-91FEBDA5C2F8}"/>
              </a:ext>
            </a:extLst>
          </p:cNvPr>
          <p:cNvSpPr/>
          <p:nvPr/>
        </p:nvSpPr>
        <p:spPr>
          <a:xfrm>
            <a:off x="451657" y="2330498"/>
            <a:ext cx="3020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সারণিটিতে ......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EA8167-308F-4692-9DAF-838AE3D044A1}"/>
                  </a:ext>
                </a:extLst>
              </p:cNvPr>
              <p:cNvSpPr txBox="1"/>
              <p:nvPr/>
            </p:nvSpPr>
            <p:spPr>
              <a:xfrm>
                <a:off x="566083" y="3256737"/>
                <a:ext cx="2224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bn-BD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শ্রেণিসংখ্যা</m:t>
                      </m:r>
                      <m:r>
                        <a:rPr lang="bn-BD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৭</m:t>
                      </m:r>
                      <m:r>
                        <a:rPr lang="bn-BD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টি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EA8167-308F-4692-9DAF-838AE3D04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83" y="3256737"/>
                <a:ext cx="222445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F6DA57-5464-49F5-90EF-24EDD9D3425B}"/>
                  </a:ext>
                </a:extLst>
              </p:cNvPr>
              <p:cNvSpPr txBox="1"/>
              <p:nvPr/>
            </p:nvSpPr>
            <p:spPr>
              <a:xfrm>
                <a:off x="578275" y="3860569"/>
                <a:ext cx="32872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৫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ম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শ্রেণির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উচ্চসীমা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৪৪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F6DA57-5464-49F5-90EF-24EDD9D34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5" y="3860569"/>
                <a:ext cx="328724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08902E-9061-4756-8150-33F4273F3FFD}"/>
                  </a:ext>
                </a:extLst>
              </p:cNvPr>
              <p:cNvSpPr txBox="1"/>
              <p:nvPr/>
            </p:nvSpPr>
            <p:spPr>
              <a:xfrm>
                <a:off x="578275" y="4482649"/>
                <a:ext cx="5119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iii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BD" sz="32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৪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র্থ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শ্রেণির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ক্রমযোজিত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গণসংখ্যা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১০</m:t>
                      </m:r>
                      <m:r>
                        <a:rPr lang="bn-BD" sz="32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08902E-9061-4756-8150-33F4273F3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5" y="4482649"/>
                <a:ext cx="511947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7E00C88-FC30-42FE-B13B-10268A1A857C}"/>
                  </a:ext>
                </a:extLst>
              </p:cNvPr>
              <p:cNvSpPr txBox="1"/>
              <p:nvPr/>
            </p:nvSpPr>
            <p:spPr>
              <a:xfrm>
                <a:off x="276944" y="5094405"/>
                <a:ext cx="22057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কোনটি সঠিক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7E00C88-FC30-42FE-B13B-10268A1A8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4" y="5094405"/>
                <a:ext cx="220573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2EEAF1EE-9537-4363-A2D2-56C8D5D6B412}"/>
              </a:ext>
            </a:extLst>
          </p:cNvPr>
          <p:cNvSpPr/>
          <p:nvPr/>
        </p:nvSpPr>
        <p:spPr>
          <a:xfrm>
            <a:off x="371613" y="585159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7E41BE-9909-4F9E-8B68-0AC91D78192B}"/>
                  </a:ext>
                </a:extLst>
              </p:cNvPr>
              <p:cNvSpPr/>
              <p:nvPr/>
            </p:nvSpPr>
            <p:spPr>
              <a:xfrm>
                <a:off x="816086" y="5828030"/>
                <a:ext cx="8622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bn-BD" sz="3200" b="0" i="0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ii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7E41BE-9909-4F9E-8B68-0AC91D781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86" y="5828030"/>
                <a:ext cx="86222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45FBC2CB-2F6E-4B1A-B96B-3DF10076E245}"/>
              </a:ext>
            </a:extLst>
          </p:cNvPr>
          <p:cNvSpPr/>
          <p:nvPr/>
        </p:nvSpPr>
        <p:spPr>
          <a:xfrm>
            <a:off x="6134100" y="5812574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73CDC0-5085-4D7A-ADAE-D366C4C675AB}"/>
                  </a:ext>
                </a:extLst>
              </p:cNvPr>
              <p:cNvSpPr/>
              <p:nvPr/>
            </p:nvSpPr>
            <p:spPr>
              <a:xfrm>
                <a:off x="6435235" y="5739439"/>
                <a:ext cx="13452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bn-BD" sz="36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73CDC0-5085-4D7A-ADAE-D366C4C6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35" y="5739439"/>
                <a:ext cx="134522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7469CAB6-D67D-4ED6-A81E-60222EF453CA}"/>
              </a:ext>
            </a:extLst>
          </p:cNvPr>
          <p:cNvSpPr/>
          <p:nvPr/>
        </p:nvSpPr>
        <p:spPr>
          <a:xfrm>
            <a:off x="9609029" y="589728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DE6217D-29C5-4BCD-A7C7-889A34E88283}"/>
                  </a:ext>
                </a:extLst>
              </p:cNvPr>
              <p:cNvSpPr/>
              <p:nvPr/>
            </p:nvSpPr>
            <p:spPr>
              <a:xfrm>
                <a:off x="10105310" y="5797251"/>
                <a:ext cx="16033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bn-BD" sz="36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iii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DE6217D-29C5-4BCD-A7C7-889A34E88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310" y="5797251"/>
                <a:ext cx="160332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934EBF9-4530-47D9-960A-011F56D27409}"/>
                  </a:ext>
                </a:extLst>
              </p:cNvPr>
              <p:cNvSpPr/>
              <p:nvPr/>
            </p:nvSpPr>
            <p:spPr>
              <a:xfrm>
                <a:off x="3674255" y="5812574"/>
                <a:ext cx="10898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bn-BD" sz="32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ii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934EBF9-4530-47D9-960A-011F56D27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255" y="5812574"/>
                <a:ext cx="108984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EDF6E5C1-4E54-433B-AF0A-815D602C6C96}"/>
              </a:ext>
            </a:extLst>
          </p:cNvPr>
          <p:cNvSpPr/>
          <p:nvPr/>
        </p:nvSpPr>
        <p:spPr>
          <a:xfrm>
            <a:off x="3245550" y="5833068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0F8757-B976-4BEE-BAE5-1646564C3435}"/>
              </a:ext>
            </a:extLst>
          </p:cNvPr>
          <p:cNvSpPr/>
          <p:nvPr/>
        </p:nvSpPr>
        <p:spPr>
          <a:xfrm>
            <a:off x="9570812" y="5880068"/>
            <a:ext cx="534498" cy="534498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4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77A60-2EFC-4970-90A5-896164AC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4" y="801826"/>
            <a:ext cx="2785813" cy="10310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2BFA18-0ECB-4CC3-B1BE-FB78EEFDDF3A}"/>
              </a:ext>
            </a:extLst>
          </p:cNvPr>
          <p:cNvSpPr/>
          <p:nvPr/>
        </p:nvSpPr>
        <p:spPr>
          <a:xfrm>
            <a:off x="304800" y="3252868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৪৩, ৫৯, ৫৬, ৪৩, ৪৬, ৫৪, ৫৯, ৭০, ৬৩, ৬৭, ৪৮, ৫৬, ৪৯, ৬৪, ৭১, ৫২, ৬৮, ৪৫, ৪২, ৬০, ৬১, ৫৮, ৫৩, ৪৮, ৫২, ৫১, ৪৯, ৭৩, ৫২, ৫৭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18EB0-D6A7-41A7-8792-B6C93C5B58F1}"/>
              </a:ext>
            </a:extLst>
          </p:cNvPr>
          <p:cNvSpPr/>
          <p:nvPr/>
        </p:nvSpPr>
        <p:spPr>
          <a:xfrm>
            <a:off x="304800" y="2606537"/>
            <a:ext cx="7824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*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8ম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শ্রেণির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৩০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শিক্ষার্থীর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গণিতে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নম্বর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FA5929-1F04-4722-B901-E3A2E5A06C10}"/>
              </a:ext>
            </a:extLst>
          </p:cNvPr>
          <p:cNvSpPr/>
          <p:nvPr/>
        </p:nvSpPr>
        <p:spPr>
          <a:xfrm>
            <a:off x="479612" y="4573921"/>
            <a:ext cx="9540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পরিসর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নির্ণয়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খ. শ্রেণি ব্যপ্তি ৫ ধরে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গণসংখ্যা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সারণি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গঠন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কর।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খ. শ্রেণি ব্যপ্তি ৫ ধরে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ক্রমোযোজিত গণসংখ্যা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সারণি তৈরি কর 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7481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11CD6-1EA3-4947-8B17-063912F1B22E}"/>
              </a:ext>
            </a:extLst>
          </p:cNvPr>
          <p:cNvSpPr/>
          <p:nvPr/>
        </p:nvSpPr>
        <p:spPr>
          <a:xfrm>
            <a:off x="2016797" y="970240"/>
            <a:ext cx="7742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গণিতকে ভয় নয় চর্চা করে করব জয়</a:t>
            </a:r>
            <a:endParaRPr lang="en-US" sz="2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5613B-CF7C-490E-A1B1-606B175818D4}"/>
              </a:ext>
            </a:extLst>
          </p:cNvPr>
          <p:cNvSpPr/>
          <p:nvPr/>
        </p:nvSpPr>
        <p:spPr>
          <a:xfrm>
            <a:off x="3488139" y="5142148"/>
            <a:ext cx="4629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5257AD-9F2F-4ED1-ADEF-2E2BDBF3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494" y="1677270"/>
            <a:ext cx="6377860" cy="31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44444E-6 L -1.45833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2"/>
              </a:gs>
              <a:gs pos="91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FE96F93-08ED-4E04-B8FE-1BEAA3D15D0B}"/>
              </a:ext>
            </a:extLst>
          </p:cNvPr>
          <p:cNvSpPr/>
          <p:nvPr/>
        </p:nvSpPr>
        <p:spPr>
          <a:xfrm>
            <a:off x="7204195" y="3920318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753C91CE-779D-423F-9E2F-22B4E14C1116}"/>
              </a:ext>
            </a:extLst>
          </p:cNvPr>
          <p:cNvSpPr/>
          <p:nvPr/>
        </p:nvSpPr>
        <p:spPr>
          <a:xfrm>
            <a:off x="323568" y="3700883"/>
            <a:ext cx="5337486" cy="284693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মোস্তাফিজুর রহমান সুমন </a:t>
            </a:r>
            <a:endParaRPr lang="bn-IN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আহমেদ বাওয়ানী একাডেমী স্কুল এন্ড কলেজ </a:t>
            </a: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৯১৬-১৫৯৯২২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mrsumonmostafiz@gmail.com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D744CABB-259A-4CD5-AE47-7CD56758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578" y="2168708"/>
            <a:ext cx="840695" cy="79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0" name="Rectangle 5">
            <a:extLst>
              <a:ext uri="{FF2B5EF4-FFF2-40B4-BE49-F238E27FC236}">
                <a16:creationId xmlns:a16="http://schemas.microsoft.com/office/drawing/2014/main" id="{071909C8-1EDA-48C0-AD91-2E421EECEFC7}"/>
              </a:ext>
            </a:extLst>
          </p:cNvPr>
          <p:cNvSpPr/>
          <p:nvPr/>
        </p:nvSpPr>
        <p:spPr>
          <a:xfrm>
            <a:off x="2041857" y="614543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8026991" y="530369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86BBB238-623E-4086-B145-DBB281606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038" y="1667546"/>
            <a:ext cx="1503145" cy="1909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31F44B-8F2A-405F-A9AE-35532C844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6" b="99826" l="7078" r="99772">
                        <a14:foregroundMark x1="99616" y1="67475" x2="99772" y2="67596"/>
                        <a14:foregroundMark x1="12839" y1="90941" x2="7078" y2="99826"/>
                        <a14:foregroundMark x1="14726" y1="88030" x2="14195" y2="88850"/>
                        <a14:foregroundMark x1="15119" y1="87425" x2="15124" y2="87417"/>
                        <a14:backgroundMark x1="27626" y1="69512" x2="13927" y2="86934"/>
                        <a14:backgroundMark x1="27626" y1="68467" x2="28082" y2="69164"/>
                        <a14:backgroundMark x1="27169" y1="68467" x2="29224" y2="66725"/>
                        <a14:backgroundMark x1="14384" y1="88850" x2="14384" y2="90941"/>
                        <a14:backgroundMark x1="15068" y1="88850" x2="15068" y2="87282"/>
                        <a14:backgroundMark x1="83333" y1="55575" x2="93379" y2="65854"/>
                        <a14:backgroundMark x1="96804" y1="65505" x2="94977" y2="65854"/>
                        <a14:backgroundMark x1="96804" y1="66202" x2="99772" y2="65505"/>
                        <a14:backgroundMark x1="97260" y1="65505" x2="99772" y2="66899"/>
                        <a14:backgroundMark x1="96347" y1="65157" x2="98630" y2="64286"/>
                        <a14:backgroundMark x1="84247" y1="54530" x2="84247" y2="54530"/>
                        <a14:backgroundMark x1="83333" y1="54530" x2="84932" y2="54530"/>
                        <a14:backgroundMark x1="82877" y1="53833" x2="83333" y2="55923"/>
                        <a14:backgroundMark x1="96804" y1="64286" x2="99315" y2="67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591" y="1270574"/>
            <a:ext cx="1860318" cy="24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3BFB2B-63AD-47A0-8203-3DA8014A547E}"/>
              </a:ext>
            </a:extLst>
          </p:cNvPr>
          <p:cNvSpPr/>
          <p:nvPr/>
        </p:nvSpPr>
        <p:spPr>
          <a:xfrm>
            <a:off x="4826528" y="326570"/>
            <a:ext cx="2116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করিঃ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FB386-067D-4DE8-B4AD-E55AFFB9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95" y="1560041"/>
            <a:ext cx="4819650" cy="3046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CDEE3-2DCF-4993-B513-9BB1A3549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4"/>
          <a:stretch/>
        </p:blipFill>
        <p:spPr>
          <a:xfrm>
            <a:off x="6096000" y="1452283"/>
            <a:ext cx="5561639" cy="3311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4B6A20-2272-466F-9F80-7CC738CE2731}"/>
              </a:ext>
            </a:extLst>
          </p:cNvPr>
          <p:cNvSpPr/>
          <p:nvPr/>
        </p:nvSpPr>
        <p:spPr>
          <a:xfrm>
            <a:off x="4226203" y="4990218"/>
            <a:ext cx="3316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দেখা যাচ্ছে? 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D5E89A-F3CC-4198-B393-3FD1CF252966}"/>
              </a:ext>
            </a:extLst>
          </p:cNvPr>
          <p:cNvSpPr/>
          <p:nvPr/>
        </p:nvSpPr>
        <p:spPr>
          <a:xfrm>
            <a:off x="4226203" y="4990217"/>
            <a:ext cx="3315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গনসংখ্যা সারণি 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1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027" y="1378392"/>
            <a:ext cx="4204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C077C-4B0A-4F03-983E-4F9112263677}"/>
              </a:ext>
            </a:extLst>
          </p:cNvPr>
          <p:cNvSpPr/>
          <p:nvPr/>
        </p:nvSpPr>
        <p:spPr>
          <a:xfrm>
            <a:off x="3111755" y="1378392"/>
            <a:ext cx="5133136" cy="1323439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সারণি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934B2-9F63-4BFC-92E7-AA28AEB52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9" b="48298"/>
          <a:stretch/>
        </p:blipFill>
        <p:spPr>
          <a:xfrm>
            <a:off x="1062083" y="2929261"/>
            <a:ext cx="9830364" cy="28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66A627B-EDCC-4226-A30E-0ACB07705761}"/>
              </a:ext>
            </a:extLst>
          </p:cNvPr>
          <p:cNvSpPr/>
          <p:nvPr/>
        </p:nvSpPr>
        <p:spPr>
          <a:xfrm>
            <a:off x="774195" y="574111"/>
            <a:ext cx="2320578" cy="1459966"/>
          </a:xfrm>
          <a:prstGeom prst="downArrowCallout">
            <a:avLst>
              <a:gd name="adj1" fmla="val 25000"/>
              <a:gd name="adj2" fmla="val 26053"/>
              <a:gd name="adj3" fmla="val 14474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771433E-A02A-418B-9E8C-B472D47C0EEB}"/>
              </a:ext>
            </a:extLst>
          </p:cNvPr>
          <p:cNvSpPr/>
          <p:nvPr/>
        </p:nvSpPr>
        <p:spPr>
          <a:xfrm>
            <a:off x="372544" y="2220428"/>
            <a:ext cx="5083120" cy="64633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705FA-3DB7-45A0-9598-307B95EDA0BE}"/>
              </a:ext>
            </a:extLst>
          </p:cNvPr>
          <p:cNvSpPr/>
          <p:nvPr/>
        </p:nvSpPr>
        <p:spPr>
          <a:xfrm>
            <a:off x="372544" y="3239460"/>
            <a:ext cx="713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নিবেশন সারণি কি তা বলতে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17972-A393-4980-92BE-0BD229FAA595}"/>
              </a:ext>
            </a:extLst>
          </p:cNvPr>
          <p:cNvSpPr/>
          <p:nvPr/>
        </p:nvSpPr>
        <p:spPr>
          <a:xfrm>
            <a:off x="304668" y="4029427"/>
            <a:ext cx="7072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গণসংখ্যা নিবেশন সারণি গঠন করতে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20D13-6FF2-4EFA-9A6B-3BBA04F10FAE}"/>
              </a:ext>
            </a:extLst>
          </p:cNvPr>
          <p:cNvSpPr/>
          <p:nvPr/>
        </p:nvSpPr>
        <p:spPr>
          <a:xfrm>
            <a:off x="372544" y="4838945"/>
            <a:ext cx="1204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ক্রমযোজিত সারণি গঠন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3283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9A7EFB-CEDC-47E7-9708-96D4B7CEB2D0}"/>
              </a:ext>
            </a:extLst>
          </p:cNvPr>
          <p:cNvSpPr txBox="1"/>
          <p:nvPr/>
        </p:nvSpPr>
        <p:spPr>
          <a:xfrm>
            <a:off x="3326126" y="4520153"/>
            <a:ext cx="4314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দেখা যাচ্ছে?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https://scontent-sin1-1.xx.fbcdn.net/v/t1.0-9/13627040_730282403778273_4316047459526097843_n.jpg?oh=b60aae490f3c39f3c691dd448cdc8e98&amp;oe=581BFF35">
            <a:extLst>
              <a:ext uri="{FF2B5EF4-FFF2-40B4-BE49-F238E27FC236}">
                <a16:creationId xmlns:a16="http://schemas.microsoft.com/office/drawing/2014/main" id="{6E2C58A1-F9F4-49D0-A5AA-9857FC70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866" y="493738"/>
            <a:ext cx="6972253" cy="3921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D82F9-CB57-4151-9534-7108290A6314}"/>
              </a:ext>
            </a:extLst>
          </p:cNvPr>
          <p:cNvSpPr txBox="1"/>
          <p:nvPr/>
        </p:nvSpPr>
        <p:spPr>
          <a:xfrm>
            <a:off x="3808521" y="4624675"/>
            <a:ext cx="4357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পরীক্ষা দিচ্ছে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404334-72EB-4827-9E4C-597C2F732D98}"/>
              </a:ext>
            </a:extLst>
          </p:cNvPr>
          <p:cNvSpPr/>
          <p:nvPr/>
        </p:nvSpPr>
        <p:spPr>
          <a:xfrm>
            <a:off x="405012" y="4643725"/>
            <a:ext cx="11381975" cy="19559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পরীক্ষার্থীদের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৩০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শিক্ষার্থীর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গণিতে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নম্বর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হলঃ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৪৫, ৪৭, ৬০, ৬১, ৫৮, ৫৯, ৫২, ৫১, ৭৩, ৫৭, ৭১, ৬৪, ৪৯, ৫৮, ৬০, ৫৮, ৬০, ৫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, ৭৩, ৬৪, ৫৫, ৬৪, ৫৪, ৬৩, ৪৮, ৪৭, ৬৮, ৫২, ৫৬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৪২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42A88-E67D-4F8A-9212-1F9A3E3527FC}"/>
              </a:ext>
            </a:extLst>
          </p:cNvPr>
          <p:cNvSpPr txBox="1"/>
          <p:nvPr/>
        </p:nvSpPr>
        <p:spPr>
          <a:xfrm>
            <a:off x="309860" y="506115"/>
            <a:ext cx="2041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উপাত্তসমুহের একটি গণসংখ্যা নিবেশন সারণি গঠন করব...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0E5AE-3C1B-4520-A121-6F0FA5207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4"/>
          <a:stretch/>
        </p:blipFill>
        <p:spPr>
          <a:xfrm>
            <a:off x="9356323" y="493737"/>
            <a:ext cx="2521899" cy="40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uild="allAtOnce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074" y="609600"/>
            <a:ext cx="551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গণসংখ্যা নিবেশন সারণি গঠনঃ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102" y="1460408"/>
            <a:ext cx="9038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গণসংখ্যা নিবেশন সারণি তৈরি করার ধাপ কয়টি 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151" y="2493933"/>
            <a:ext cx="72683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 নির্ণয়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ব্যাপ্তি নির্ণয়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সংখ্যা নির্ণয়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ট্যালি চিহ্নের মাধ্যমে গণসংখ্যা নির্ণয়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E996F-397B-45B2-A616-9545782C7365}"/>
              </a:ext>
            </a:extLst>
          </p:cNvPr>
          <p:cNvSpPr txBox="1"/>
          <p:nvPr/>
        </p:nvSpPr>
        <p:spPr>
          <a:xfrm>
            <a:off x="953102" y="1460408"/>
            <a:ext cx="8119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গণসংখ্যা নিবেশন সারণি তৈরি করার ধাপ ৪ টি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1135CC-0B7E-4A27-8825-AC98062560F0}"/>
              </a:ext>
            </a:extLst>
          </p:cNvPr>
          <p:cNvSpPr txBox="1"/>
          <p:nvPr/>
        </p:nvSpPr>
        <p:spPr>
          <a:xfrm>
            <a:off x="1130709" y="2362200"/>
            <a:ext cx="830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উপাত্তসমুহের একটি গণসংখ্যা নিবেশন সারণি গঠন করব...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06BDD-4E0D-4859-B83C-435DB705DE7B}"/>
              </a:ext>
            </a:extLst>
          </p:cNvPr>
          <p:cNvSpPr txBox="1"/>
          <p:nvPr/>
        </p:nvSpPr>
        <p:spPr>
          <a:xfrm>
            <a:off x="2819400" y="2931200"/>
            <a:ext cx="434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 কি নির্ণয় করতে হবে?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60E1D-9FA4-4CEA-BCE3-1EA0044CA00E}"/>
              </a:ext>
            </a:extLst>
          </p:cNvPr>
          <p:cNvSpPr txBox="1"/>
          <p:nvPr/>
        </p:nvSpPr>
        <p:spPr>
          <a:xfrm>
            <a:off x="2875720" y="2959277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 নির্ণয় করতে হবে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E77600-CE72-425E-8139-B5D910A80AC6}"/>
              </a:ext>
            </a:extLst>
          </p:cNvPr>
          <p:cNvSpPr/>
          <p:nvPr/>
        </p:nvSpPr>
        <p:spPr>
          <a:xfrm>
            <a:off x="549493" y="3438645"/>
            <a:ext cx="2425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9A6AC-F425-49B0-A4DA-393265D879A7}"/>
              </a:ext>
            </a:extLst>
          </p:cNvPr>
          <p:cNvSpPr/>
          <p:nvPr/>
        </p:nvSpPr>
        <p:spPr>
          <a:xfrm>
            <a:off x="3582962" y="3580548"/>
            <a:ext cx="2986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বৃহত্তম সংখ্যা =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9F786-4081-4330-8506-B0A8781AF26B}"/>
              </a:ext>
            </a:extLst>
          </p:cNvPr>
          <p:cNvSpPr/>
          <p:nvPr/>
        </p:nvSpPr>
        <p:spPr>
          <a:xfrm>
            <a:off x="6832130" y="3568293"/>
            <a:ext cx="3076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ক্ষুদ্রতম সংখ্যা =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287257-2116-4696-828A-26CB19F97E98}"/>
              </a:ext>
            </a:extLst>
          </p:cNvPr>
          <p:cNvSpPr/>
          <p:nvPr/>
        </p:nvSpPr>
        <p:spPr>
          <a:xfrm>
            <a:off x="2930434" y="4202634"/>
            <a:ext cx="478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mbria Math"/>
                <a:ea typeface="Cambria Math"/>
                <a:cs typeface="Times New Roman" pitchFamily="18" charset="0"/>
              </a:rPr>
              <a:t>∴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ADB0A-9087-460A-8A1D-5F9F797F4F5F}"/>
              </a:ext>
            </a:extLst>
          </p:cNvPr>
          <p:cNvSpPr/>
          <p:nvPr/>
        </p:nvSpPr>
        <p:spPr>
          <a:xfrm>
            <a:off x="3465451" y="4341241"/>
            <a:ext cx="158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DA5245-2115-45C9-B551-0A419538FBFC}"/>
              </a:ext>
            </a:extLst>
          </p:cNvPr>
          <p:cNvSpPr txBox="1"/>
          <p:nvPr/>
        </p:nvSpPr>
        <p:spPr>
          <a:xfrm>
            <a:off x="4514249" y="4851703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+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BE6B4-BCEF-47C6-9D7C-D71250E5C819}"/>
              </a:ext>
            </a:extLst>
          </p:cNvPr>
          <p:cNvSpPr txBox="1"/>
          <p:nvPr/>
        </p:nvSpPr>
        <p:spPr>
          <a:xfrm>
            <a:off x="4872574" y="4369318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85503-5502-4EA7-BE9F-FAEFCFA75A70}"/>
              </a:ext>
            </a:extLst>
          </p:cNvPr>
          <p:cNvSpPr/>
          <p:nvPr/>
        </p:nvSpPr>
        <p:spPr>
          <a:xfrm>
            <a:off x="5281845" y="4373843"/>
            <a:ext cx="5445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বৃহত্তম সংখ্যা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ক্ষুদ্রতম সংখ্যা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+ 1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DD7D6F-1821-48B3-A83F-E9F46B679510}"/>
              </a:ext>
            </a:extLst>
          </p:cNvPr>
          <p:cNvSpPr txBox="1"/>
          <p:nvPr/>
        </p:nvSpPr>
        <p:spPr>
          <a:xfrm>
            <a:off x="4489461" y="5443839"/>
            <a:ext cx="163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8FB1E3-0AEC-4F8E-B5C7-C6E9DB806826}"/>
              </a:ext>
            </a:extLst>
          </p:cNvPr>
          <p:cNvSpPr txBox="1"/>
          <p:nvPr/>
        </p:nvSpPr>
        <p:spPr>
          <a:xfrm>
            <a:off x="4489461" y="5954301"/>
            <a:ext cx="1060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854524-FAB3-443C-8C44-95D230522AE4}"/>
              </a:ext>
            </a:extLst>
          </p:cNvPr>
          <p:cNvSpPr/>
          <p:nvPr/>
        </p:nvSpPr>
        <p:spPr>
          <a:xfrm>
            <a:off x="343860" y="292906"/>
            <a:ext cx="11381975" cy="19559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৭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ম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শ্রেণির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৩০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শিক্ষার্থীর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গণিতে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নম্বর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হলঃ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৪৫, ৪৭, ৬০, ৬১, ৫৮, ৫৯, ৫২, ৫১, ৭৩, ৫৭, ৭১, ৬৪, ৪৯, ৫৮, ৬০, ৫৮, ৬০, ৫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, ৭৩, ৬৪, ৫৫, ৬৪, ৫৪, ৬৩, ৪৮, ৪৭, ৬৮, ৫২, ৫৬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৪২।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 build="allAtOnce"/>
      <p:bldP spid="10" grpId="0"/>
      <p:bldP spid="11" grpId="0"/>
      <p:bldP spid="12" grpId="0"/>
      <p:bldP spid="13" grpId="0"/>
      <p:bldP spid="14" grpId="0"/>
      <p:bldP spid="16" grpId="0"/>
      <p:bldP spid="15" grpId="0"/>
      <p:bldP spid="15" grpId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CE6B7-A25C-4786-B203-0EC37A8DE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4515491" y="347778"/>
            <a:ext cx="1104961" cy="1824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125FB-DE45-41C2-A91D-AD558E6F3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5611574" y="347778"/>
            <a:ext cx="1083472" cy="1824037"/>
          </a:xfrm>
          <a:prstGeom prst="rect">
            <a:avLst/>
          </a:prstGeom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9E510D0B-6875-4CDC-82FC-0436D9AAF27B}"/>
              </a:ext>
            </a:extLst>
          </p:cNvPr>
          <p:cNvSpPr/>
          <p:nvPr/>
        </p:nvSpPr>
        <p:spPr>
          <a:xfrm>
            <a:off x="3978280" y="274830"/>
            <a:ext cx="3262656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A8E83-854C-4DDE-89B6-5673EF368496}"/>
              </a:ext>
            </a:extLst>
          </p:cNvPr>
          <p:cNvSpPr/>
          <p:nvPr/>
        </p:nvSpPr>
        <p:spPr>
          <a:xfrm>
            <a:off x="1035423" y="2439716"/>
            <a:ext cx="9860537" cy="12414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1০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শিক্ষার্থীর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গণিতে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নম্বর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হলঃ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৬১, ৫৮, ৫৯, ৫২, ৫১, ৭৩, ৫৭, ৭১, ৬৪, ৪৯, ৫৮, ৬০, ৫৮, ৬০, ৫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54C-AC25-4188-A046-914C5862A16E}"/>
              </a:ext>
            </a:extLst>
          </p:cNvPr>
          <p:cNvSpPr/>
          <p:nvPr/>
        </p:nvSpPr>
        <p:spPr>
          <a:xfrm>
            <a:off x="3647284" y="4266526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5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8425 0.005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9883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5623</TotalTime>
  <Words>1040</Words>
  <Application>Microsoft Office PowerPoint</Application>
  <PresentationFormat>Widescreen</PresentationFormat>
  <Paragraphs>193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ismail - [2010]</cp:lastModifiedBy>
  <cp:revision>496</cp:revision>
  <dcterms:created xsi:type="dcterms:W3CDTF">2017-12-10T16:56:26Z</dcterms:created>
  <dcterms:modified xsi:type="dcterms:W3CDTF">2020-10-15T18:38:47Z</dcterms:modified>
</cp:coreProperties>
</file>