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5" r:id="rId10"/>
    <p:sldId id="281" r:id="rId11"/>
    <p:sldId id="277" r:id="rId12"/>
    <p:sldId id="278" r:id="rId13"/>
    <p:sldId id="283" r:id="rId14"/>
    <p:sldId id="279" r:id="rId15"/>
    <p:sldId id="280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4660"/>
  </p:normalViewPr>
  <p:slideViewPr>
    <p:cSldViewPr snapToGrid="0">
      <p:cViewPr>
        <p:scale>
          <a:sx n="46" d="100"/>
          <a:sy n="46" d="100"/>
        </p:scale>
        <p:origin x="-1662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A8D64-F9EF-4F3E-8786-32BD711B15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AE378-0FA1-4918-B5CF-F186EDA5333D}">
      <dgm:prSet phldrT="[Text]" custT="1"/>
      <dgm:spPr>
        <a:solidFill>
          <a:srgbClr val="C00000">
            <a:alpha val="83000"/>
          </a:srgb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বৈজ্ঞানিক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উপায়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সমস্যার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সমাধান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F8970059-FD74-4F75-8F35-6A6C72DD74B9}" type="parTrans" cxnId="{28500A9A-DB74-4EAB-B47F-65A79F19498D}">
      <dgm:prSet/>
      <dgm:spPr/>
      <dgm:t>
        <a:bodyPr/>
        <a:lstStyle/>
        <a:p>
          <a:endParaRPr lang="en-US"/>
        </a:p>
      </dgm:t>
    </dgm:pt>
    <dgm:pt modelId="{25E8B618-5A20-42ED-9562-F74326EB53FF}" type="sibTrans" cxnId="{28500A9A-DB74-4EAB-B47F-65A79F19498D}">
      <dgm:prSet/>
      <dgm:spPr/>
      <dgm:t>
        <a:bodyPr/>
        <a:lstStyle/>
        <a:p>
          <a:endParaRPr lang="en-US"/>
        </a:p>
      </dgm:t>
    </dgm:pt>
    <dgm:pt modelId="{83A59E5D-1A1D-4A7B-AFBB-81B6997AA369}">
      <dgm:prSet phldrT="[Text]" custT="1"/>
      <dgm:spPr>
        <a:solidFill>
          <a:srgbClr val="00B050">
            <a:alpha val="82000"/>
          </a:srgb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পেশাদার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সমাজকর্মী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সৃষ্টি</a:t>
          </a:r>
          <a:r>
            <a:rPr lang="en-US" sz="4000" b="1" dirty="0" smtClean="0"/>
            <a:t> </a:t>
          </a:r>
          <a:endParaRPr lang="en-US" sz="4000" b="1" dirty="0"/>
        </a:p>
      </dgm:t>
    </dgm:pt>
    <dgm:pt modelId="{5C14BECC-0614-449E-8EA4-6CE401ACFB1E}" type="parTrans" cxnId="{D3EF5AEA-7B39-4580-B123-F07062B1E2C5}">
      <dgm:prSet/>
      <dgm:spPr/>
      <dgm:t>
        <a:bodyPr/>
        <a:lstStyle/>
        <a:p>
          <a:endParaRPr lang="en-US"/>
        </a:p>
      </dgm:t>
    </dgm:pt>
    <dgm:pt modelId="{59789571-0F57-40FF-A88D-C99B04527123}" type="sibTrans" cxnId="{D3EF5AEA-7B39-4580-B123-F07062B1E2C5}">
      <dgm:prSet/>
      <dgm:spPr/>
      <dgm:t>
        <a:bodyPr/>
        <a:lstStyle/>
        <a:p>
          <a:endParaRPr lang="en-US"/>
        </a:p>
      </dgm:t>
    </dgm:pt>
    <dgm:pt modelId="{65AB0DB0-C2CA-48D0-871F-612894276CF7}">
      <dgm:prSet phldrT="[Text]" custT="1"/>
      <dgm:spPr>
        <a:solidFill>
          <a:srgbClr val="002060">
            <a:alpha val="83000"/>
          </a:srgbClr>
        </a:solidFill>
      </dgm:spPr>
      <dgm:t>
        <a:bodyPr/>
        <a:lstStyle/>
        <a:p>
          <a:r>
            <a:rPr lang="en-US" sz="4400" b="1" dirty="0" err="1" smtClean="0">
              <a:latin typeface="Nikosh" pitchFamily="2" charset="0"/>
              <a:cs typeface="Nikosh" pitchFamily="2" charset="0"/>
            </a:rPr>
            <a:t>শিল্পায়ন</a:t>
          </a:r>
          <a:r>
            <a:rPr lang="en-US" sz="4400" b="1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4400" b="1" dirty="0" err="1" smtClean="0">
              <a:latin typeface="Nikosh" pitchFamily="2" charset="0"/>
              <a:cs typeface="Nikosh" pitchFamily="2" charset="0"/>
            </a:rPr>
            <a:t>নগরায়নের</a:t>
          </a:r>
          <a:r>
            <a:rPr lang="en-US" sz="44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400" b="1" dirty="0" err="1" smtClean="0">
              <a:latin typeface="Nikosh" pitchFamily="2" charset="0"/>
              <a:cs typeface="Nikosh" pitchFamily="2" charset="0"/>
            </a:rPr>
            <a:t>ফলে</a:t>
          </a:r>
          <a:r>
            <a:rPr lang="en-US" sz="44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400" b="1" dirty="0" err="1" smtClean="0">
              <a:latin typeface="Nikosh" pitchFamily="2" charset="0"/>
              <a:cs typeface="Nikosh" pitchFamily="2" charset="0"/>
            </a:rPr>
            <a:t>সৃষ্ট</a:t>
          </a:r>
          <a:r>
            <a:rPr lang="en-US" sz="44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400" b="1" dirty="0" err="1" smtClean="0">
              <a:latin typeface="Nikosh" pitchFamily="2" charset="0"/>
              <a:cs typeface="Nikosh" pitchFamily="2" charset="0"/>
            </a:rPr>
            <a:t>সমস্যার</a:t>
          </a:r>
          <a:r>
            <a:rPr lang="en-US" sz="44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400" b="1" dirty="0" err="1" smtClean="0">
              <a:latin typeface="Nikosh" pitchFamily="2" charset="0"/>
              <a:cs typeface="Nikosh" pitchFamily="2" charset="0"/>
            </a:rPr>
            <a:t>সমাধান</a:t>
          </a:r>
          <a:endParaRPr lang="en-US" sz="4400" b="1" dirty="0">
            <a:latin typeface="Nikosh" pitchFamily="2" charset="0"/>
            <a:cs typeface="Nikosh" pitchFamily="2" charset="0"/>
          </a:endParaRPr>
        </a:p>
      </dgm:t>
    </dgm:pt>
    <dgm:pt modelId="{0B755AC9-F9C8-4C52-8646-88CDAB0D5AB9}" type="parTrans" cxnId="{81B19CBA-A51E-45F1-AF05-2E1755F3B714}">
      <dgm:prSet/>
      <dgm:spPr/>
      <dgm:t>
        <a:bodyPr/>
        <a:lstStyle/>
        <a:p>
          <a:endParaRPr lang="en-US"/>
        </a:p>
      </dgm:t>
    </dgm:pt>
    <dgm:pt modelId="{9F323024-B980-4B19-8293-7B9F24DBD57A}" type="sibTrans" cxnId="{81B19CBA-A51E-45F1-AF05-2E1755F3B714}">
      <dgm:prSet/>
      <dgm:spPr/>
      <dgm:t>
        <a:bodyPr/>
        <a:lstStyle/>
        <a:p>
          <a:endParaRPr lang="en-US"/>
        </a:p>
      </dgm:t>
    </dgm:pt>
    <dgm:pt modelId="{9AD5647F-6B87-4BA7-9517-239BA79F9D11}">
      <dgm:prSet phldrT="[Text]" custT="1"/>
      <dgm:spPr>
        <a:solidFill>
          <a:srgbClr val="7030A0">
            <a:alpha val="83000"/>
          </a:srgb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বঞ্চিত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শ্রেণির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স্বার্থ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সংরক্ষণ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37430EA0-D429-4F73-99D0-FC2A3847BB43}" type="parTrans" cxnId="{3794A899-AFF0-4891-A7C4-6ECB3C279167}">
      <dgm:prSet/>
      <dgm:spPr/>
      <dgm:t>
        <a:bodyPr/>
        <a:lstStyle/>
        <a:p>
          <a:endParaRPr lang="en-US"/>
        </a:p>
      </dgm:t>
    </dgm:pt>
    <dgm:pt modelId="{840AF466-193E-4245-9A3D-79D08E5A87C2}" type="sibTrans" cxnId="{3794A899-AFF0-4891-A7C4-6ECB3C279167}">
      <dgm:prSet/>
      <dgm:spPr/>
      <dgm:t>
        <a:bodyPr/>
        <a:lstStyle/>
        <a:p>
          <a:endParaRPr lang="en-US"/>
        </a:p>
      </dgm:t>
    </dgm:pt>
    <dgm:pt modelId="{AE6D9E19-9E2F-4A93-B0B6-80DB619682BD}">
      <dgm:prSet phldrT="[Text]" custT="1"/>
      <dgm:spPr>
        <a:solidFill>
          <a:schemeClr val="tx1">
            <a:lumMod val="85000"/>
            <a:lumOff val="15000"/>
            <a:alpha val="82000"/>
          </a:scheme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স্থানীয়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নেতৃত্বের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বিকাশ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06B75EEC-360C-4F20-832E-DE834A7D643D}" type="parTrans" cxnId="{4D0EEC72-F303-4D19-BAD3-7E56C9C47F59}">
      <dgm:prSet/>
      <dgm:spPr/>
      <dgm:t>
        <a:bodyPr/>
        <a:lstStyle/>
        <a:p>
          <a:endParaRPr lang="en-US"/>
        </a:p>
      </dgm:t>
    </dgm:pt>
    <dgm:pt modelId="{BACC723B-8B8F-4045-ABA9-210823D2F563}" type="sibTrans" cxnId="{4D0EEC72-F303-4D19-BAD3-7E56C9C47F59}">
      <dgm:prSet/>
      <dgm:spPr/>
      <dgm:t>
        <a:bodyPr/>
        <a:lstStyle/>
        <a:p>
          <a:endParaRPr lang="en-US"/>
        </a:p>
      </dgm:t>
    </dgm:pt>
    <dgm:pt modelId="{95E492B2-2421-4B66-949D-74008E7C4E85}">
      <dgm:prSet phldrT="[Text]" custT="1"/>
      <dgm:spPr>
        <a:solidFill>
          <a:schemeClr val="accent6">
            <a:lumMod val="50000"/>
            <a:alpha val="83000"/>
          </a:scheme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সম্পদের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সদ্ব্যবহার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69611A9C-73FA-431C-B00C-59960497265A}" type="parTrans" cxnId="{0C171142-4BBE-4002-B795-F516AB5F0DE3}">
      <dgm:prSet/>
      <dgm:spPr/>
      <dgm:t>
        <a:bodyPr/>
        <a:lstStyle/>
        <a:p>
          <a:endParaRPr lang="en-US"/>
        </a:p>
      </dgm:t>
    </dgm:pt>
    <dgm:pt modelId="{158978A6-F200-4980-BB79-A3EE61459FD2}" type="sibTrans" cxnId="{0C171142-4BBE-4002-B795-F516AB5F0DE3}">
      <dgm:prSet/>
      <dgm:spPr/>
      <dgm:t>
        <a:bodyPr/>
        <a:lstStyle/>
        <a:p>
          <a:endParaRPr lang="en-US"/>
        </a:p>
      </dgm:t>
    </dgm:pt>
    <dgm:pt modelId="{137F7DB4-43B4-46C9-98EC-5F4CEE726C11}">
      <dgm:prSet phldrT="[Text]" custT="1"/>
      <dgm:spPr>
        <a:solidFill>
          <a:schemeClr val="accent2">
            <a:alpha val="81000"/>
          </a:scheme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সামাজিক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নীতি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উন্নয়ন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পরিকল্পনা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প্রনয়ন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88F592C0-C7D3-4B54-9FCF-4C563A0221AB}" type="parTrans" cxnId="{FCDA6D3B-38DD-43CF-A3FE-BFF0217341DB}">
      <dgm:prSet/>
      <dgm:spPr/>
      <dgm:t>
        <a:bodyPr/>
        <a:lstStyle/>
        <a:p>
          <a:endParaRPr lang="en-US"/>
        </a:p>
      </dgm:t>
    </dgm:pt>
    <dgm:pt modelId="{51FCF59E-6F53-43A8-9A05-0A3634EA7187}" type="sibTrans" cxnId="{FCDA6D3B-38DD-43CF-A3FE-BFF0217341DB}">
      <dgm:prSet/>
      <dgm:spPr/>
      <dgm:t>
        <a:bodyPr/>
        <a:lstStyle/>
        <a:p>
          <a:endParaRPr lang="en-US"/>
        </a:p>
      </dgm:t>
    </dgm:pt>
    <dgm:pt modelId="{83792877-F01D-425F-B117-B7AC3F1F1D60}">
      <dgm:prSet phldrT="[Text]" custT="1"/>
      <dgm:spPr>
        <a:solidFill>
          <a:srgbClr val="FF0000">
            <a:alpha val="81000"/>
          </a:srgb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পরিকল্পিত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পরিবর্তন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সাধন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6AE99056-B559-470F-80E8-AD9BAC837D09}" type="parTrans" cxnId="{D351BF64-E0B8-478A-86F9-311A183575EC}">
      <dgm:prSet/>
      <dgm:spPr/>
      <dgm:t>
        <a:bodyPr/>
        <a:lstStyle/>
        <a:p>
          <a:endParaRPr lang="en-US"/>
        </a:p>
      </dgm:t>
    </dgm:pt>
    <dgm:pt modelId="{E224AD22-462B-440E-85FB-0AF5D1FEF5F9}" type="sibTrans" cxnId="{D351BF64-E0B8-478A-86F9-311A183575EC}">
      <dgm:prSet/>
      <dgm:spPr/>
      <dgm:t>
        <a:bodyPr/>
        <a:lstStyle/>
        <a:p>
          <a:endParaRPr lang="en-US"/>
        </a:p>
      </dgm:t>
    </dgm:pt>
    <dgm:pt modelId="{15F57886-9ECC-4204-A0FA-B3987B2E6D8C}">
      <dgm:prSet phldrT="[Text]" custT="1"/>
      <dgm:spPr>
        <a:solidFill>
          <a:schemeClr val="accent6">
            <a:alpha val="83000"/>
          </a:scheme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সমস্যা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মোকাবেলায়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জনগনের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অংশগ্রহণ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নিশ্চিত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0EC7BEF9-B866-4AF4-A6EB-23DD10D6D474}" type="parTrans" cxnId="{F1B78E12-8480-42E3-BDF9-2C46FD07359E}">
      <dgm:prSet/>
      <dgm:spPr/>
      <dgm:t>
        <a:bodyPr/>
        <a:lstStyle/>
        <a:p>
          <a:endParaRPr lang="en-US"/>
        </a:p>
      </dgm:t>
    </dgm:pt>
    <dgm:pt modelId="{1637E3FB-68C1-464C-923C-801BD4A1B54F}" type="sibTrans" cxnId="{F1B78E12-8480-42E3-BDF9-2C46FD07359E}">
      <dgm:prSet/>
      <dgm:spPr/>
      <dgm:t>
        <a:bodyPr/>
        <a:lstStyle/>
        <a:p>
          <a:endParaRPr lang="en-US"/>
        </a:p>
      </dgm:t>
    </dgm:pt>
    <dgm:pt modelId="{4104D750-8488-44A6-A731-2F7AF3CE4B9F}" type="pres">
      <dgm:prSet presAssocID="{DB6A8D64-F9EF-4F3E-8786-32BD711B15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A4E4A-FF31-46A3-9C54-ABCF521FA44A}" type="pres">
      <dgm:prSet presAssocID="{08EAE378-0FA1-4918-B5CF-F186EDA5333D}" presName="node" presStyleLbl="node1" presStyleIdx="0" presStyleCnt="9" custScaleX="112844" custScaleY="92540" custLinFactNeighborX="-75" custLinFactNeighborY="-1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40606-66CC-4067-AF2D-2F816E1CF4D7}" type="pres">
      <dgm:prSet presAssocID="{25E8B618-5A20-42ED-9562-F74326EB53FF}" presName="sibTrans" presStyleCnt="0"/>
      <dgm:spPr/>
    </dgm:pt>
    <dgm:pt modelId="{D645C92D-DD21-417E-8250-FCAE2A7F0225}" type="pres">
      <dgm:prSet presAssocID="{83A59E5D-1A1D-4A7B-AFBB-81B6997AA369}" presName="node" presStyleLbl="node1" presStyleIdx="1" presStyleCnt="9" custScaleX="99238" custScaleY="94314" custLinFactNeighborX="-301" custLinFactNeighborY="-9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CA47B-FE14-45E3-A263-F00928CE3B25}" type="pres">
      <dgm:prSet presAssocID="{59789571-0F57-40FF-A88D-C99B04527123}" presName="sibTrans" presStyleCnt="0"/>
      <dgm:spPr/>
    </dgm:pt>
    <dgm:pt modelId="{67F34C50-2048-404A-AB60-5D487DA2AD02}" type="pres">
      <dgm:prSet presAssocID="{65AB0DB0-C2CA-48D0-871F-612894276CF7}" presName="node" presStyleLbl="node1" presStyleIdx="2" presStyleCnt="9" custScaleX="182763" custScaleY="92463" custLinFactNeighborY="-9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611E2-72C4-4983-91A8-77B3AA9EC410}" type="pres">
      <dgm:prSet presAssocID="{9F323024-B980-4B19-8293-7B9F24DBD57A}" presName="sibTrans" presStyleCnt="0"/>
      <dgm:spPr/>
    </dgm:pt>
    <dgm:pt modelId="{604769E6-F982-44A8-9C8A-1E8C89DE98D1}" type="pres">
      <dgm:prSet presAssocID="{9AD5647F-6B87-4BA7-9517-239BA79F9D11}" presName="node" presStyleLbl="node1" presStyleIdx="3" presStyleCnt="9" custLinFactNeighborX="-12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58CF0-0DB4-4957-AB2A-AE1B14A2A32C}" type="pres">
      <dgm:prSet presAssocID="{840AF466-193E-4245-9A3D-79D08E5A87C2}" presName="sibTrans" presStyleCnt="0"/>
      <dgm:spPr/>
    </dgm:pt>
    <dgm:pt modelId="{9E252389-A0E4-4489-8D52-430AB6B2FF87}" type="pres">
      <dgm:prSet presAssocID="{95E492B2-2421-4B66-949D-74008E7C4E85}" presName="node" presStyleLbl="node1" presStyleIdx="4" presStyleCnt="9" custLinFactNeighborX="4242" custLinFactNeighborY="-1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7DE20-EEB6-4D15-B163-4F7F96627541}" type="pres">
      <dgm:prSet presAssocID="{158978A6-F200-4980-BB79-A3EE61459FD2}" presName="sibTrans" presStyleCnt="0"/>
      <dgm:spPr/>
    </dgm:pt>
    <dgm:pt modelId="{E4A3553D-D751-40D4-87C1-512826457176}" type="pres">
      <dgm:prSet presAssocID="{137F7DB4-43B4-46C9-98EC-5F4CEE726C11}" presName="node" presStyleLbl="node1" presStyleIdx="5" presStyleCnt="9" custScaleX="171416" custLinFactNeighborX="11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6CBF4-AE06-478C-B851-B2EAAE18B8FC}" type="pres">
      <dgm:prSet presAssocID="{51FCF59E-6F53-43A8-9A05-0A3634EA7187}" presName="sibTrans" presStyleCnt="0"/>
      <dgm:spPr/>
    </dgm:pt>
    <dgm:pt modelId="{3A0F53D3-7C00-49B5-A7C8-9B7BAB515AF6}" type="pres">
      <dgm:prSet presAssocID="{83792877-F01D-425F-B117-B7AC3F1F1D60}" presName="node" presStyleLbl="node1" presStyleIdx="6" presStyleCnt="9" custScaleX="110652" custLinFactNeighborX="-24745" custLinFactNeighborY="9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FDF60-BF9D-416A-8E5A-99118A7E1D38}" type="pres">
      <dgm:prSet presAssocID="{E224AD22-462B-440E-85FB-0AF5D1FEF5F9}" presName="sibTrans" presStyleCnt="0"/>
      <dgm:spPr/>
    </dgm:pt>
    <dgm:pt modelId="{5F4DB704-99E7-496B-9199-81295405BBB4}" type="pres">
      <dgm:prSet presAssocID="{15F57886-9ECC-4204-A0FA-B3987B2E6D8C}" presName="node" presStyleLbl="node1" presStyleIdx="7" presStyleCnt="9" custScaleX="177040" custLinFactNeighborX="2102" custLinFactNeighborY="10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5AAE-71C5-45D1-BFE2-E349C4388B94}" type="pres">
      <dgm:prSet presAssocID="{1637E3FB-68C1-464C-923C-801BD4A1B54F}" presName="sibTrans" presStyleCnt="0"/>
      <dgm:spPr/>
    </dgm:pt>
    <dgm:pt modelId="{3B88E732-2EB9-45B5-BCC4-7EBE4533A4B9}" type="pres">
      <dgm:prSet presAssocID="{AE6D9E19-9E2F-4A93-B0B6-80DB619682BD}" presName="node" presStyleLbl="node1" presStyleIdx="8" presStyleCnt="9" custLinFactNeighborX="2828" custLinFactNeighborY="10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FE3062-B98F-4FE3-94E4-8CDE332D6C23}" type="presOf" srcId="{95E492B2-2421-4B66-949D-74008E7C4E85}" destId="{9E252389-A0E4-4489-8D52-430AB6B2FF87}" srcOrd="0" destOrd="0" presId="urn:microsoft.com/office/officeart/2005/8/layout/default"/>
    <dgm:cxn modelId="{FCDA6D3B-38DD-43CF-A3FE-BFF0217341DB}" srcId="{DB6A8D64-F9EF-4F3E-8786-32BD711B154F}" destId="{137F7DB4-43B4-46C9-98EC-5F4CEE726C11}" srcOrd="5" destOrd="0" parTransId="{88F592C0-C7D3-4B54-9FCF-4C563A0221AB}" sibTransId="{51FCF59E-6F53-43A8-9A05-0A3634EA7187}"/>
    <dgm:cxn modelId="{3794A899-AFF0-4891-A7C4-6ECB3C279167}" srcId="{DB6A8D64-F9EF-4F3E-8786-32BD711B154F}" destId="{9AD5647F-6B87-4BA7-9517-239BA79F9D11}" srcOrd="3" destOrd="0" parTransId="{37430EA0-D429-4F73-99D0-FC2A3847BB43}" sibTransId="{840AF466-193E-4245-9A3D-79D08E5A87C2}"/>
    <dgm:cxn modelId="{2D971467-51F7-41E0-A4D7-DBF9A1C57672}" type="presOf" srcId="{DB6A8D64-F9EF-4F3E-8786-32BD711B154F}" destId="{4104D750-8488-44A6-A731-2F7AF3CE4B9F}" srcOrd="0" destOrd="0" presId="urn:microsoft.com/office/officeart/2005/8/layout/default"/>
    <dgm:cxn modelId="{568E3682-C9B6-4676-8A32-947179D53B51}" type="presOf" srcId="{65AB0DB0-C2CA-48D0-871F-612894276CF7}" destId="{67F34C50-2048-404A-AB60-5D487DA2AD02}" srcOrd="0" destOrd="0" presId="urn:microsoft.com/office/officeart/2005/8/layout/default"/>
    <dgm:cxn modelId="{A6DB1D5E-87A0-451D-933D-6136CA23DC4F}" type="presOf" srcId="{83792877-F01D-425F-B117-B7AC3F1F1D60}" destId="{3A0F53D3-7C00-49B5-A7C8-9B7BAB515AF6}" srcOrd="0" destOrd="0" presId="urn:microsoft.com/office/officeart/2005/8/layout/default"/>
    <dgm:cxn modelId="{FE94CDFE-D4E3-401D-A9B8-C07AB7DDF558}" type="presOf" srcId="{AE6D9E19-9E2F-4A93-B0B6-80DB619682BD}" destId="{3B88E732-2EB9-45B5-BCC4-7EBE4533A4B9}" srcOrd="0" destOrd="0" presId="urn:microsoft.com/office/officeart/2005/8/layout/default"/>
    <dgm:cxn modelId="{074C2748-CEAF-43B3-B650-75A561C0236B}" type="presOf" srcId="{83A59E5D-1A1D-4A7B-AFBB-81B6997AA369}" destId="{D645C92D-DD21-417E-8250-FCAE2A7F0225}" srcOrd="0" destOrd="0" presId="urn:microsoft.com/office/officeart/2005/8/layout/default"/>
    <dgm:cxn modelId="{320C98E5-E108-4771-8CD1-E59CFE98837E}" type="presOf" srcId="{08EAE378-0FA1-4918-B5CF-F186EDA5333D}" destId="{D06A4E4A-FF31-46A3-9C54-ABCF521FA44A}" srcOrd="0" destOrd="0" presId="urn:microsoft.com/office/officeart/2005/8/layout/default"/>
    <dgm:cxn modelId="{F1B78E12-8480-42E3-BDF9-2C46FD07359E}" srcId="{DB6A8D64-F9EF-4F3E-8786-32BD711B154F}" destId="{15F57886-9ECC-4204-A0FA-B3987B2E6D8C}" srcOrd="7" destOrd="0" parTransId="{0EC7BEF9-B866-4AF4-A6EB-23DD10D6D474}" sibTransId="{1637E3FB-68C1-464C-923C-801BD4A1B54F}"/>
    <dgm:cxn modelId="{0C171142-4BBE-4002-B795-F516AB5F0DE3}" srcId="{DB6A8D64-F9EF-4F3E-8786-32BD711B154F}" destId="{95E492B2-2421-4B66-949D-74008E7C4E85}" srcOrd="4" destOrd="0" parTransId="{69611A9C-73FA-431C-B00C-59960497265A}" sibTransId="{158978A6-F200-4980-BB79-A3EE61459FD2}"/>
    <dgm:cxn modelId="{4D0EEC72-F303-4D19-BAD3-7E56C9C47F59}" srcId="{DB6A8D64-F9EF-4F3E-8786-32BD711B154F}" destId="{AE6D9E19-9E2F-4A93-B0B6-80DB619682BD}" srcOrd="8" destOrd="0" parTransId="{06B75EEC-360C-4F20-832E-DE834A7D643D}" sibTransId="{BACC723B-8B8F-4045-ABA9-210823D2F563}"/>
    <dgm:cxn modelId="{81B19CBA-A51E-45F1-AF05-2E1755F3B714}" srcId="{DB6A8D64-F9EF-4F3E-8786-32BD711B154F}" destId="{65AB0DB0-C2CA-48D0-871F-612894276CF7}" srcOrd="2" destOrd="0" parTransId="{0B755AC9-F9C8-4C52-8646-88CDAB0D5AB9}" sibTransId="{9F323024-B980-4B19-8293-7B9F24DBD57A}"/>
    <dgm:cxn modelId="{9F594389-C7F3-4CEC-8D02-586A7EFE2B94}" type="presOf" srcId="{137F7DB4-43B4-46C9-98EC-5F4CEE726C11}" destId="{E4A3553D-D751-40D4-87C1-512826457176}" srcOrd="0" destOrd="0" presId="urn:microsoft.com/office/officeart/2005/8/layout/default"/>
    <dgm:cxn modelId="{D3EF5AEA-7B39-4580-B123-F07062B1E2C5}" srcId="{DB6A8D64-F9EF-4F3E-8786-32BD711B154F}" destId="{83A59E5D-1A1D-4A7B-AFBB-81B6997AA369}" srcOrd="1" destOrd="0" parTransId="{5C14BECC-0614-449E-8EA4-6CE401ACFB1E}" sibTransId="{59789571-0F57-40FF-A88D-C99B04527123}"/>
    <dgm:cxn modelId="{D351BF64-E0B8-478A-86F9-311A183575EC}" srcId="{DB6A8D64-F9EF-4F3E-8786-32BD711B154F}" destId="{83792877-F01D-425F-B117-B7AC3F1F1D60}" srcOrd="6" destOrd="0" parTransId="{6AE99056-B559-470F-80E8-AD9BAC837D09}" sibTransId="{E224AD22-462B-440E-85FB-0AF5D1FEF5F9}"/>
    <dgm:cxn modelId="{28500A9A-DB74-4EAB-B47F-65A79F19498D}" srcId="{DB6A8D64-F9EF-4F3E-8786-32BD711B154F}" destId="{08EAE378-0FA1-4918-B5CF-F186EDA5333D}" srcOrd="0" destOrd="0" parTransId="{F8970059-FD74-4F75-8F35-6A6C72DD74B9}" sibTransId="{25E8B618-5A20-42ED-9562-F74326EB53FF}"/>
    <dgm:cxn modelId="{37B466E4-A6C2-456D-9025-B0128A3575D2}" type="presOf" srcId="{9AD5647F-6B87-4BA7-9517-239BA79F9D11}" destId="{604769E6-F982-44A8-9C8A-1E8C89DE98D1}" srcOrd="0" destOrd="0" presId="urn:microsoft.com/office/officeart/2005/8/layout/default"/>
    <dgm:cxn modelId="{ED07C22C-DE3C-4EF2-A001-0ED1DE5E08F8}" type="presOf" srcId="{15F57886-9ECC-4204-A0FA-B3987B2E6D8C}" destId="{5F4DB704-99E7-496B-9199-81295405BBB4}" srcOrd="0" destOrd="0" presId="urn:microsoft.com/office/officeart/2005/8/layout/default"/>
    <dgm:cxn modelId="{BDB1E01A-42D2-4CFE-A8EF-27903A4D0FEE}" type="presParOf" srcId="{4104D750-8488-44A6-A731-2F7AF3CE4B9F}" destId="{D06A4E4A-FF31-46A3-9C54-ABCF521FA44A}" srcOrd="0" destOrd="0" presId="urn:microsoft.com/office/officeart/2005/8/layout/default"/>
    <dgm:cxn modelId="{7A8D4203-20A9-4844-87F9-D929171B7FC0}" type="presParOf" srcId="{4104D750-8488-44A6-A731-2F7AF3CE4B9F}" destId="{2DD40606-66CC-4067-AF2D-2F816E1CF4D7}" srcOrd="1" destOrd="0" presId="urn:microsoft.com/office/officeart/2005/8/layout/default"/>
    <dgm:cxn modelId="{659BD15B-9710-447E-BBE2-31A8EA5FB7A0}" type="presParOf" srcId="{4104D750-8488-44A6-A731-2F7AF3CE4B9F}" destId="{D645C92D-DD21-417E-8250-FCAE2A7F0225}" srcOrd="2" destOrd="0" presId="urn:microsoft.com/office/officeart/2005/8/layout/default"/>
    <dgm:cxn modelId="{035DF798-060A-4A70-9CB0-31D41CF165A2}" type="presParOf" srcId="{4104D750-8488-44A6-A731-2F7AF3CE4B9F}" destId="{BA8CA47B-FE14-45E3-A263-F00928CE3B25}" srcOrd="3" destOrd="0" presId="urn:microsoft.com/office/officeart/2005/8/layout/default"/>
    <dgm:cxn modelId="{34E52FA5-08C1-4A1C-98F1-C5F927CEBA3D}" type="presParOf" srcId="{4104D750-8488-44A6-A731-2F7AF3CE4B9F}" destId="{67F34C50-2048-404A-AB60-5D487DA2AD02}" srcOrd="4" destOrd="0" presId="urn:microsoft.com/office/officeart/2005/8/layout/default"/>
    <dgm:cxn modelId="{CC7120EB-1265-42EE-A1EC-6D0AC8173589}" type="presParOf" srcId="{4104D750-8488-44A6-A731-2F7AF3CE4B9F}" destId="{5DE611E2-72C4-4983-91A8-77B3AA9EC410}" srcOrd="5" destOrd="0" presId="urn:microsoft.com/office/officeart/2005/8/layout/default"/>
    <dgm:cxn modelId="{1C108A56-58AD-4AC5-8EF8-1435D1CBCD71}" type="presParOf" srcId="{4104D750-8488-44A6-A731-2F7AF3CE4B9F}" destId="{604769E6-F982-44A8-9C8A-1E8C89DE98D1}" srcOrd="6" destOrd="0" presId="urn:microsoft.com/office/officeart/2005/8/layout/default"/>
    <dgm:cxn modelId="{13C16B70-79C3-4681-963C-57D97ABCF6E3}" type="presParOf" srcId="{4104D750-8488-44A6-A731-2F7AF3CE4B9F}" destId="{42258CF0-0DB4-4957-AB2A-AE1B14A2A32C}" srcOrd="7" destOrd="0" presId="urn:microsoft.com/office/officeart/2005/8/layout/default"/>
    <dgm:cxn modelId="{DD5AA1EB-C435-43BB-B8FA-4559D32E9925}" type="presParOf" srcId="{4104D750-8488-44A6-A731-2F7AF3CE4B9F}" destId="{9E252389-A0E4-4489-8D52-430AB6B2FF87}" srcOrd="8" destOrd="0" presId="urn:microsoft.com/office/officeart/2005/8/layout/default"/>
    <dgm:cxn modelId="{E654D9CB-D1A1-44A5-AC9E-D0AD5786EB67}" type="presParOf" srcId="{4104D750-8488-44A6-A731-2F7AF3CE4B9F}" destId="{F9B7DE20-EEB6-4D15-B163-4F7F96627541}" srcOrd="9" destOrd="0" presId="urn:microsoft.com/office/officeart/2005/8/layout/default"/>
    <dgm:cxn modelId="{C34DB103-21C7-42A4-A3CE-08C403B9FE54}" type="presParOf" srcId="{4104D750-8488-44A6-A731-2F7AF3CE4B9F}" destId="{E4A3553D-D751-40D4-87C1-512826457176}" srcOrd="10" destOrd="0" presId="urn:microsoft.com/office/officeart/2005/8/layout/default"/>
    <dgm:cxn modelId="{CBCC4E56-7E57-44D3-B8C7-155708D8112E}" type="presParOf" srcId="{4104D750-8488-44A6-A731-2F7AF3CE4B9F}" destId="{0526CBF4-AE06-478C-B851-B2EAAE18B8FC}" srcOrd="11" destOrd="0" presId="urn:microsoft.com/office/officeart/2005/8/layout/default"/>
    <dgm:cxn modelId="{A8A4893F-1B98-423B-A2CF-D3ECB83D2C07}" type="presParOf" srcId="{4104D750-8488-44A6-A731-2F7AF3CE4B9F}" destId="{3A0F53D3-7C00-49B5-A7C8-9B7BAB515AF6}" srcOrd="12" destOrd="0" presId="urn:microsoft.com/office/officeart/2005/8/layout/default"/>
    <dgm:cxn modelId="{A2E0495E-8DF0-4F8E-9C05-E25187FDFFE0}" type="presParOf" srcId="{4104D750-8488-44A6-A731-2F7AF3CE4B9F}" destId="{175FDF60-BF9D-416A-8E5A-99118A7E1D38}" srcOrd="13" destOrd="0" presId="urn:microsoft.com/office/officeart/2005/8/layout/default"/>
    <dgm:cxn modelId="{4B208C11-7CFD-47A2-87D6-E3708E356096}" type="presParOf" srcId="{4104D750-8488-44A6-A731-2F7AF3CE4B9F}" destId="{5F4DB704-99E7-496B-9199-81295405BBB4}" srcOrd="14" destOrd="0" presId="urn:microsoft.com/office/officeart/2005/8/layout/default"/>
    <dgm:cxn modelId="{ADD048F7-CAE4-4D45-95A6-A11B8C66BA18}" type="presParOf" srcId="{4104D750-8488-44A6-A731-2F7AF3CE4B9F}" destId="{F2C25AAE-71C5-45D1-BFE2-E349C4388B94}" srcOrd="15" destOrd="0" presId="urn:microsoft.com/office/officeart/2005/8/layout/default"/>
    <dgm:cxn modelId="{51AE377D-20DE-4A64-AFAA-1E8F45524730}" type="presParOf" srcId="{4104D750-8488-44A6-A731-2F7AF3CE4B9F}" destId="{3B88E732-2EB9-45B5-BCC4-7EBE4533A4B9}" srcOrd="1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5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8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47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0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26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9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6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3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44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383E-3AFD-4CB8-B851-2ADCA73FCF4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6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fkc\Desktop\পাওয়ার পয়েন্ট\ছবি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2000" cy="4343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343400"/>
            <a:ext cx="12192000" cy="2493818"/>
          </a:xfrm>
          <a:prstGeom prst="rect">
            <a:avLst/>
          </a:prstGeom>
          <a:solidFill>
            <a:srgbClr val="C00000">
              <a:alpha val="77000"/>
            </a:srgbClr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itchFamily="2" charset="0"/>
                <a:cs typeface="Nikosh" pitchFamily="2" charset="0"/>
              </a:rPr>
              <a:t>স্বাগতম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98073" y="83125"/>
            <a:ext cx="10037617" cy="6137566"/>
            <a:chOff x="1898073" y="83125"/>
            <a:chExt cx="10037617" cy="6137566"/>
          </a:xfrm>
          <a:blipFill>
            <a:blip r:embed="rId2"/>
            <a:tile tx="0" ty="0" sx="100000" sy="100000" flip="none" algn="tl"/>
          </a:blipFill>
        </p:grpSpPr>
        <p:sp>
          <p:nvSpPr>
            <p:cNvPr id="2" name="Rectangle 1"/>
            <p:cNvSpPr/>
            <p:nvPr/>
          </p:nvSpPr>
          <p:spPr>
            <a:xfrm>
              <a:off x="4052455" y="83125"/>
              <a:ext cx="4696690" cy="12676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 smtClean="0">
                  <a:solidFill>
                    <a:srgbClr val="FF0000"/>
                  </a:solidFill>
                </a:rPr>
                <a:t>সমাজকর্ম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শিক্ষা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898073" y="2854039"/>
              <a:ext cx="4696690" cy="12676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 smtClean="0">
                  <a:solidFill>
                    <a:srgbClr val="FF0000"/>
                  </a:solidFill>
                </a:rPr>
                <a:t>তাত্ত্বিক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239000" y="2874822"/>
              <a:ext cx="4696690" cy="12676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 smtClean="0">
                  <a:solidFill>
                    <a:srgbClr val="FF0000"/>
                  </a:solidFill>
                </a:rPr>
                <a:t>ব্যবহারিক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01983" y="4953000"/>
              <a:ext cx="4696690" cy="12676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নির্দিষ্ট</a:t>
              </a:r>
              <a:r>
                <a:rPr lang="en-US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 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সিলেবাসের</a:t>
              </a:r>
              <a:r>
                <a:rPr lang="en-US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আলোকে</a:t>
              </a:r>
              <a:r>
                <a:rPr lang="en-US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 </a:t>
              </a:r>
              <a:r>
                <a:rPr lang="bn-IN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শ্রেণিকক্ষে পাঠগ্রহণ</a:t>
              </a:r>
              <a:r>
                <a:rPr lang="en-US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।</a:t>
              </a:r>
              <a:endParaRPr lang="bn-IN" sz="2400" b="1" dirty="0" smtClean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18219" y="4911442"/>
              <a:ext cx="4696690" cy="12676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IN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তত্ত্বাবধায়কের অধীনে মাঠপর্যায়ের প্রশিক্ষণ</a:t>
              </a:r>
              <a:r>
                <a:rPr lang="en-US" sz="2400" b="1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rPr>
                <a:t>।</a:t>
              </a:r>
              <a:endParaRPr lang="bn-IN" sz="2400" b="1" dirty="0" smtClean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>
              <a:stCxn id="2" idx="2"/>
            </p:cNvCxnSpPr>
            <p:nvPr/>
          </p:nvCxnSpPr>
          <p:spPr>
            <a:xfrm rot="5400000">
              <a:off x="5964381" y="1787235"/>
              <a:ext cx="872839" cy="1588"/>
            </a:xfrm>
            <a:prstGeom prst="line">
              <a:avLst/>
            </a:prstGeom>
            <a:grpFill/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491359" y="2223656"/>
              <a:ext cx="5340928" cy="1"/>
            </a:xfrm>
            <a:prstGeom prst="line">
              <a:avLst/>
            </a:prstGeom>
            <a:grp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156166" y="2524989"/>
              <a:ext cx="678082" cy="7723"/>
            </a:xfrm>
            <a:prstGeom prst="line">
              <a:avLst/>
            </a:prstGeom>
            <a:grpFill/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8497093" y="2532714"/>
              <a:ext cx="657302" cy="13058"/>
            </a:xfrm>
            <a:prstGeom prst="line">
              <a:avLst/>
            </a:prstGeom>
            <a:grpFill/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768436" y="4516582"/>
              <a:ext cx="872839" cy="1588"/>
            </a:xfrm>
            <a:prstGeom prst="line">
              <a:avLst/>
            </a:prstGeom>
            <a:grpFill/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234056" y="4516582"/>
              <a:ext cx="872839" cy="1588"/>
            </a:xfrm>
            <a:prstGeom prst="line">
              <a:avLst/>
            </a:prstGeom>
            <a:grpFill/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63945" cy="7128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66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সুতরাং,</a:t>
            </a:r>
            <a:r>
              <a:rPr lang="en-US" sz="66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 </a:t>
            </a:r>
            <a:r>
              <a:rPr lang="bn-IN" sz="66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 শিক্ষা বলতে এমন এক ব্যবস্থাকে বুঝায় যা লক্ষ্যভুক্ত মানুষকে সেবা প্রদা</a:t>
            </a:r>
            <a:r>
              <a:rPr lang="en-US" sz="6600" b="1" dirty="0" err="1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নে</a:t>
            </a:r>
            <a:r>
              <a:rPr lang="bn-IN" sz="66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র নিমিত্তে সমাজকর্মের শিক্ষার্থীদের আনুষ্ঠানিক শিক্ষা ও প্রশিক্ষণ প্রদান করে সমাজকর্মীদের পেশাদার সমাজকর্মী হিসাবে গড়ে তোলে।</a:t>
            </a:r>
            <a:endParaRPr lang="en-US" sz="6600" b="1" dirty="0">
              <a:solidFill>
                <a:schemeClr val="bg1"/>
              </a:solidFill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0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714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sz="6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66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66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আধুনিক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বৈজ্ঞানিক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পদ্ধতির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সমাধান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উত্তরে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মতামত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দাও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8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988636" cy="727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দলগত</a:t>
            </a:r>
            <a:r>
              <a:rPr lang="en-US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6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2509" y="2008138"/>
          <a:ext cx="1253143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718"/>
                <a:gridCol w="6265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বাংলাদেশে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সমাজকর্ম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বিকাশের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ক্ষেত্রে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চিহ্নিত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কর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।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সমাধানে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কী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হতে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পারে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লেখ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।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সমস্যা-১.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60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: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সমস্যা-২.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6000" b="1" baseline="0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6000" b="1" baseline="0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6000" b="1" baseline="0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: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bfkc\Desktop\পাওয়ার পয়েন্ট\ছবি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52577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257800"/>
            <a:ext cx="12192000" cy="1579418"/>
          </a:xfrm>
          <a:prstGeom prst="rect">
            <a:avLst/>
          </a:prstGeom>
          <a:solidFill>
            <a:srgbClr val="C00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1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7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সৃজনশীল</a:t>
            </a:r>
            <a:r>
              <a:rPr lang="en-US" sz="4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প্রশ্ন</a:t>
            </a:r>
            <a:r>
              <a:rPr lang="en-US" sz="4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</a:t>
            </a:r>
            <a:endParaRPr lang="en-US" sz="36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কর্মহীন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অভাবের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তাড়নায়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গ্রামে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স্ত্রী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শহরে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সন্ধানে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আসে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শহরে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এসে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নানা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অপরাধে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জড়িয়ে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পড়েন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ফলে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বিচ্ছিন্ন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পড়েন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পরিবারও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খোজখবর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অত্যান্ত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চিন্তাগ্রস্থ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অভিভাবকহীনতা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আর্থিক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অসচ্ছলতার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চাপে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স্ত্রী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মানবেতর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জীবনযাপন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করছে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ধরণের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বিজ্ঞান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পেশা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মোকাবিলায়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ঘ)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আর্থ-সামাজিক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উন্নয়নে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করণীয়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	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fkc\Desktop\পাওয়ার পয়েন্ট\ছবি\download 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9" name="Picture 3" descr="C:\Users\bfkc\Desktop\jewel-Picture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550" y="477986"/>
            <a:ext cx="2606040" cy="32666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349627" y="2599510"/>
            <a:ext cx="8177349" cy="367066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উপস্থাপনায়ঃ</a:t>
            </a:r>
            <a:endParaRPr lang="en-US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r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জুয়েল</a:t>
            </a:r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r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r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বাংলাবাজর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28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1371600" y="692332"/>
            <a:ext cx="9840686" cy="5133703"/>
          </a:xfrm>
          <a:prstGeom prst="verticalScroll">
            <a:avLst/>
          </a:prstGeom>
          <a:solidFill>
            <a:srgbClr val="FF00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66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66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বিষয়ঃ সমাজকর্ম</a:t>
            </a:r>
          </a:p>
          <a:p>
            <a:pPr lvl="0" algn="ctr"/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শ্রেণিঃ একাদশ</a:t>
            </a:r>
          </a:p>
          <a:p>
            <a:pPr lvl="0" algn="ctr"/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অধ্যায়ঃ ১ম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9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2" name="Picture 2" descr="J:\Jewel\Jewel\jewel-1\BNF\Ferdau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63145" y="3969327"/>
              <a:ext cx="2299855" cy="2888673"/>
            </a:xfrm>
            <a:prstGeom prst="rect">
              <a:avLst/>
            </a:prstGeom>
            <a:noFill/>
          </p:spPr>
        </p:pic>
        <p:pic>
          <p:nvPicPr>
            <p:cNvPr id="2052" name="Picture 4" descr="J:\Jewel\Jewel\jewel-1\BNF\Tuhin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94015" y="3990109"/>
              <a:ext cx="2341418" cy="2867891"/>
            </a:xfrm>
            <a:prstGeom prst="rect">
              <a:avLst/>
            </a:prstGeom>
            <a:noFill/>
          </p:spPr>
        </p:pic>
        <p:pic>
          <p:nvPicPr>
            <p:cNvPr id="2054" name="Picture 6" descr="C:\Users\bfkc\Desktop\পাওয়ার পয়েন্ট\ছবি\download -6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769927" y="3979718"/>
              <a:ext cx="3422073" cy="2878282"/>
            </a:xfrm>
            <a:prstGeom prst="rect">
              <a:avLst/>
            </a:prstGeom>
            <a:noFill/>
          </p:spPr>
        </p:pic>
        <p:pic>
          <p:nvPicPr>
            <p:cNvPr id="2055" name="Picture 7" descr="C:\Users\bfkc\Desktop\পাওয়ার পয়েন্ট\ছবি\সরকারি সমাজকল্যান কর্মসূচী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990110"/>
              <a:ext cx="4094018" cy="2867890"/>
            </a:xfrm>
            <a:prstGeom prst="rect">
              <a:avLst/>
            </a:prstGeom>
            <a:noFill/>
          </p:spPr>
        </p:pic>
        <p:pic>
          <p:nvPicPr>
            <p:cNvPr id="2056" name="Picture 8" descr="C:\Users\bfkc\Desktop\পাওয়ার পয়েন্ট\ছবি\সমাজকর্মী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" y="561109"/>
              <a:ext cx="5943601" cy="3491346"/>
            </a:xfrm>
            <a:prstGeom prst="rect">
              <a:avLst/>
            </a:prstGeom>
            <a:noFill/>
          </p:spPr>
        </p:pic>
        <p:pic>
          <p:nvPicPr>
            <p:cNvPr id="2057" name="Picture 9" descr="C:\Users\bfkc\Desktop\পাওয়ার পয়েন্ট\ছবি\জানজট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943600" y="561109"/>
              <a:ext cx="6248399" cy="3428999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0" y="0"/>
              <a:ext cx="12192000" cy="561109"/>
            </a:xfrm>
            <a:prstGeom prst="rect">
              <a:avLst/>
            </a:prstGeom>
            <a:solidFill>
              <a:srgbClr val="00B0F0">
                <a:alpha val="2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rgbClr val="FF0000"/>
                  </a:solidFill>
                </a:rPr>
                <a:t>উপরের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ছবিগুলো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দেখ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এবং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তোমাদের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পাঠের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সাথে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মিলিয়ে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নেও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।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056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288" y="23813"/>
            <a:ext cx="12177712" cy="6834187"/>
          </a:xfrm>
          <a:prstGeom prst="rect">
            <a:avLst/>
          </a:prstGeom>
          <a:gradFill>
            <a:gsLst>
              <a:gs pos="31000">
                <a:schemeClr val="accent4">
                  <a:lumMod val="110000"/>
                  <a:satMod val="105000"/>
                  <a:tint val="67000"/>
                  <a:alpha val="69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sz="66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sz="66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সমাজকর্মে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গুরুত্ব</a:t>
            </a:r>
            <a:endParaRPr lang="en-US" sz="66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bn-BD" sz="6600" b="1" dirty="0" smtClean="0"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(Importance of Social Work)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182880"/>
            <a:ext cx="12192000" cy="5995851"/>
          </a:xfrm>
          <a:prstGeom prst="verticalScroll">
            <a:avLst/>
          </a:prstGeom>
          <a:solidFill>
            <a:srgbClr val="FF0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54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54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গুরুত্ব অনুধাবন করতে পারবে।</a:t>
            </a:r>
            <a:endParaRPr lang="en-US" sz="5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 পারবে।</a:t>
            </a:r>
            <a:endParaRPr lang="en-US" sz="5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অর্জিত জ্ঞান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বাস্তবে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 করতে 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পারবে।</a:t>
            </a:r>
            <a:endParaRPr lang="en-US" sz="5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3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sz="4000" b="1" dirty="0" smtClean="0">
              <a:solidFill>
                <a:schemeClr val="bg1"/>
              </a:solidFill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আধুনিক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সমাজজীবনের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প্রতিটি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ক্ষেত্রেই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সমাজকর্মের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অবদান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অনস্বীকার্য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এ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প্রসঙ্গে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Rex.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A.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Skidmore, Milton G.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Thackeray and O.William Farely (1991) 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বলেন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“‌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সমাজকল্যাণ ও সমাজকর্ম আধুনিক সমাজের একটি গুরুত্বপূর্ণ উপাদা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নে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পরিণত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হয়েছে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প্রত্যক্ষ 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ও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পরোক্ষভাবে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প্রতিটি মানুষের জীবনকে প্রভাবিত করে। সমাজকর্ম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সমাপর্কে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জ্ঞান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অর্জন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যেমন সাধারণ শিক্ষার গুরুত্বপূর্ণ অঙ্গ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তেমনি সাহায্যকারী পেশার প্রস্তুতি গ্রহণের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ও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অপরিহার্য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অংশ</a:t>
            </a:r>
            <a:r>
              <a:rPr lang="bn-IN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।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”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620982" y="0"/>
            <a:ext cx="7668491" cy="7273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সামকর্মের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গুরুত্ব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নিয়ে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মনীষীদের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বক্তব্য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649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0" y="719667"/>
            <a:ext cx="12192000" cy="61383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0" y="0"/>
              <a:ext cx="12192000" cy="748145"/>
            </a:xfrm>
            <a:prstGeom prst="rect">
              <a:avLst/>
            </a:prstGeom>
            <a:solidFill>
              <a:srgbClr val="C00000">
                <a:alpha val="8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/>
                <a:t>সমাজকর্মের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সুনির্দিষ্ট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গুরুত্বসমূহ</a:t>
              </a:r>
              <a:r>
                <a:rPr lang="en-US" sz="3600" b="1" dirty="0" smtClean="0"/>
                <a:t>: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19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19545" y="-332509"/>
            <a:ext cx="13258800" cy="7190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n-IN" sz="66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</a:t>
            </a:r>
            <a:r>
              <a:rPr lang="bn-IN" sz="60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 শিক্ষার প্রয়োজনীয়তা</a:t>
            </a:r>
            <a:endParaRPr lang="en-US" sz="4400" dirty="0" smtClean="0">
              <a:solidFill>
                <a:srgbClr val="FF0000"/>
              </a:solidFill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Social Work Dictionary-</a:t>
            </a:r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তে সমাজকর্ম শিক্ষা সম্পর্কে বলা হয়েছে, সমাজকর্ম শিক্ষা হলো আনুষ্ঠানিক প্রশিক্ষণ ও পরবর্তী অভিজ্ঞতা যা সমাজকর্মীদেরকে তাদের পেশাগত ভূমিকা পালনে প্রস্তুত করে তোলে।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4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416</Words>
  <Application>Microsoft Office PowerPoint</Application>
  <PresentationFormat>Custom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Sikdermalek</dc:creator>
  <cp:lastModifiedBy>HP</cp:lastModifiedBy>
  <cp:revision>64</cp:revision>
  <dcterms:created xsi:type="dcterms:W3CDTF">2019-11-04T15:36:04Z</dcterms:created>
  <dcterms:modified xsi:type="dcterms:W3CDTF">2020-10-16T15:32:22Z</dcterms:modified>
</cp:coreProperties>
</file>