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7" r:id="rId3"/>
    <p:sldId id="259" r:id="rId4"/>
    <p:sldId id="290" r:id="rId5"/>
    <p:sldId id="263" r:id="rId6"/>
    <p:sldId id="264" r:id="rId7"/>
    <p:sldId id="265" r:id="rId8"/>
    <p:sldId id="266" r:id="rId9"/>
    <p:sldId id="267" r:id="rId10"/>
    <p:sldId id="280" r:id="rId11"/>
    <p:sldId id="270" r:id="rId12"/>
    <p:sldId id="272" r:id="rId13"/>
    <p:sldId id="273" r:id="rId14"/>
    <p:sldId id="274" r:id="rId15"/>
    <p:sldId id="275" r:id="rId16"/>
    <p:sldId id="276" r:id="rId17"/>
    <p:sldId id="282" r:id="rId18"/>
    <p:sldId id="291" r:id="rId19"/>
    <p:sldId id="294" r:id="rId20"/>
    <p:sldId id="284" r:id="rId21"/>
    <p:sldId id="293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74FA8E"/>
    <a:srgbClr val="FF00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4FA3C-616E-4AD3-B6F1-A2C4A9F73B0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38D3D-9017-48F9-8165-8A3C24520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8D3D-9017-48F9-8165-8A3C24520C5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1DB7-5515-4088-B673-3078151197B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6245-CD33-4A9E-9EB1-26AE0715A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1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1DB7-5515-4088-B673-3078151197B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6245-CD33-4A9E-9EB1-26AE0715A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1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1DB7-5515-4088-B673-3078151197B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6245-CD33-4A9E-9EB1-26AE0715A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1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1DB7-5515-4088-B673-3078151197B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6245-CD33-4A9E-9EB1-26AE0715A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1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1DB7-5515-4088-B673-3078151197B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6245-CD33-4A9E-9EB1-26AE0715A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1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1DB7-5515-4088-B673-3078151197B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6245-CD33-4A9E-9EB1-26AE0715A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1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1DB7-5515-4088-B673-3078151197B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6245-CD33-4A9E-9EB1-26AE0715A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1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1DB7-5515-4088-B673-3078151197B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6245-CD33-4A9E-9EB1-26AE0715A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1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1DB7-5515-4088-B673-3078151197B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6245-CD33-4A9E-9EB1-26AE0715A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1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1DB7-5515-4088-B673-3078151197B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6245-CD33-4A9E-9EB1-26AE0715A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1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1DB7-5515-4088-B673-3078151197B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6245-CD33-4A9E-9EB1-26AE0715A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1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61DB7-5515-4088-B673-3078151197B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76245-CD33-4A9E-9EB1-26AE0715A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11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1417638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en-US" sz="9600" dirty="0" smtClean="0"/>
              <a:t>WLL COME</a:t>
            </a:r>
            <a:endParaRPr lang="en-US" sz="9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143000"/>
            <a:ext cx="8991600" cy="5410200"/>
          </a:xfrm>
          <a:prstGeom prst="rect">
            <a:avLst/>
          </a:prstGeom>
        </p:spPr>
      </p:pic>
    </p:spTree>
  </p:cSld>
  <p:clrMapOvr>
    <a:masterClrMapping/>
  </p:clrMapOvr>
  <p:transition spd="med" advTm="11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8288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400" dirty="0" err="1" smtClean="0"/>
              <a:t>বিবাহ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ব্যবস্থাঃ-খাসিয়া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সমাজে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জ্ঞাতিসম্পর্কের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ভাইবোনদের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বিবাহ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নিষিদ্ধ।তাদের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সমাজে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এমন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কিছু</a:t>
            </a:r>
            <a:r>
              <a:rPr lang="en-US" sz="2400" dirty="0" smtClean="0"/>
              <a:t> </a:t>
            </a:r>
            <a:r>
              <a:rPr lang="en-US" sz="2400" dirty="0" err="1" smtClean="0"/>
              <a:t>গোত্র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পরস্পর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বিবাহ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পারেনা</a:t>
            </a:r>
            <a:r>
              <a:rPr lang="en-US" sz="2400" dirty="0" smtClean="0"/>
              <a:t> ।</a:t>
            </a:r>
            <a:r>
              <a:rPr lang="en-US" sz="2400" dirty="0" err="1" smtClean="0"/>
              <a:t>যেমন</a:t>
            </a:r>
            <a:r>
              <a:rPr lang="en-US" sz="2400" dirty="0" smtClean="0"/>
              <a:t> –</a:t>
            </a:r>
            <a:r>
              <a:rPr lang="en-US" sz="2400" dirty="0" err="1" smtClean="0"/>
              <a:t>টংপের</a:t>
            </a:r>
            <a:r>
              <a:rPr lang="en-US" sz="2400" dirty="0" smtClean="0"/>
              <a:t> ,</a:t>
            </a:r>
            <a:r>
              <a:rPr lang="en-US" sz="2400" dirty="0" err="1" smtClean="0"/>
              <a:t>লিম্বা</a:t>
            </a:r>
            <a:r>
              <a:rPr lang="en-US" sz="2400" dirty="0" smtClean="0"/>
              <a:t>, </a:t>
            </a:r>
            <a:r>
              <a:rPr lang="en-US" sz="2400" dirty="0" err="1" smtClean="0"/>
              <a:t>তেজন,এবং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কঙ্গয়ার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পারেনা</a:t>
            </a:r>
            <a:r>
              <a:rPr lang="en-US" sz="2400" dirty="0" smtClean="0"/>
              <a:t>।।</a:t>
            </a:r>
            <a:endParaRPr lang="en-US" sz="2400" dirty="0"/>
          </a:p>
        </p:txBody>
      </p:sp>
      <p:pic>
        <p:nvPicPr>
          <p:cNvPr id="1026" name="Picture 2" descr="C:\Users\unicom\Documents\shakhawat hossain\CHAPTER\couple-Hindu-priest-Bali-wedding-ceremony-Indone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খাসিয়া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ঘর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বাড়ির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ধরন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–</a:t>
            </a:r>
            <a:r>
              <a:rPr lang="en-US" sz="2700" dirty="0" err="1" smtClean="0"/>
              <a:t>খাসিয়া</a:t>
            </a:r>
            <a:r>
              <a:rPr lang="en-US" sz="2700" dirty="0" smtClean="0"/>
              <a:t> </a:t>
            </a:r>
            <a:r>
              <a:rPr lang="en-US" sz="2700" dirty="0" err="1" smtClean="0"/>
              <a:t>সাধারণত</a:t>
            </a:r>
            <a:r>
              <a:rPr lang="en-US" sz="2700" dirty="0" smtClean="0"/>
              <a:t> </a:t>
            </a:r>
            <a:r>
              <a:rPr lang="en-US" sz="2700" dirty="0" err="1" smtClean="0"/>
              <a:t>টিলা</a:t>
            </a:r>
            <a:r>
              <a:rPr lang="en-US" sz="2700" dirty="0" smtClean="0"/>
              <a:t> ও </a:t>
            </a:r>
            <a:r>
              <a:rPr lang="en-US" sz="2700" dirty="0" err="1" smtClean="0"/>
              <a:t>পাহাড়ের</a:t>
            </a:r>
            <a:r>
              <a:rPr lang="en-US" sz="2700" dirty="0" smtClean="0"/>
              <a:t> </a:t>
            </a:r>
            <a:r>
              <a:rPr lang="en-US" sz="2700" dirty="0" err="1" smtClean="0"/>
              <a:t>পাদদেশে</a:t>
            </a:r>
            <a:r>
              <a:rPr lang="en-US" sz="2700" dirty="0" smtClean="0"/>
              <a:t> </a:t>
            </a:r>
            <a:r>
              <a:rPr lang="en-US" sz="2700" dirty="0" err="1" smtClean="0"/>
              <a:t>বাড়িঘর</a:t>
            </a:r>
            <a:r>
              <a:rPr lang="en-US" sz="2700" dirty="0" smtClean="0"/>
              <a:t> </a:t>
            </a:r>
            <a:r>
              <a:rPr lang="en-US" sz="2700" dirty="0" err="1" smtClean="0"/>
              <a:t>নির্মাণ</a:t>
            </a:r>
            <a:r>
              <a:rPr lang="en-US" sz="2700" dirty="0" smtClean="0"/>
              <a:t> </a:t>
            </a:r>
            <a:r>
              <a:rPr lang="en-US" sz="2700" dirty="0" err="1" smtClean="0"/>
              <a:t>করে</a:t>
            </a:r>
            <a:r>
              <a:rPr lang="en-US" sz="2700" dirty="0" smtClean="0"/>
              <a:t> </a:t>
            </a:r>
            <a:r>
              <a:rPr lang="en-US" sz="2700" dirty="0" err="1" smtClean="0"/>
              <a:t>থাকে</a:t>
            </a:r>
            <a:r>
              <a:rPr lang="en-US" sz="2700" dirty="0" smtClean="0"/>
              <a:t>।</a:t>
            </a:r>
            <a:br>
              <a:rPr lang="en-US" sz="2700" dirty="0" smtClean="0"/>
            </a:br>
            <a:r>
              <a:rPr lang="en-US" sz="2700" dirty="0" err="1" smtClean="0"/>
              <a:t>অবস্থানগত</a:t>
            </a:r>
            <a:r>
              <a:rPr lang="en-US" sz="2700" dirty="0" smtClean="0"/>
              <a:t> </a:t>
            </a:r>
            <a:r>
              <a:rPr lang="en-US" sz="2700" dirty="0" err="1" smtClean="0"/>
              <a:t>বিবেচনায়</a:t>
            </a:r>
            <a:r>
              <a:rPr lang="en-US" sz="2700" dirty="0" smtClean="0"/>
              <a:t> </a:t>
            </a:r>
            <a:r>
              <a:rPr lang="en-US" sz="2700" dirty="0" err="1" smtClean="0"/>
              <a:t>নদীর</a:t>
            </a:r>
            <a:r>
              <a:rPr lang="en-US" sz="2700" dirty="0" smtClean="0"/>
              <a:t> </a:t>
            </a:r>
            <a:r>
              <a:rPr lang="en-US" sz="2700" dirty="0" err="1" smtClean="0"/>
              <a:t>ধারে</a:t>
            </a:r>
            <a:r>
              <a:rPr lang="en-US" sz="2700" dirty="0" smtClean="0"/>
              <a:t> </a:t>
            </a:r>
            <a:r>
              <a:rPr lang="en-US" sz="2700" dirty="0" err="1" smtClean="0"/>
              <a:t>বসবাসকারীরা</a:t>
            </a:r>
            <a:r>
              <a:rPr lang="en-US" sz="2700" dirty="0" smtClean="0"/>
              <a:t> </a:t>
            </a:r>
            <a:r>
              <a:rPr lang="en-US" sz="2700" dirty="0" err="1" smtClean="0"/>
              <a:t>অতীতে</a:t>
            </a:r>
            <a:r>
              <a:rPr lang="en-US" sz="2700" dirty="0" smtClean="0"/>
              <a:t> </a:t>
            </a:r>
            <a:br>
              <a:rPr lang="en-US" sz="2700" dirty="0" smtClean="0"/>
            </a:br>
            <a:r>
              <a:rPr lang="en-US" sz="2700" dirty="0" err="1" smtClean="0"/>
              <a:t>পাথর</a:t>
            </a:r>
            <a:r>
              <a:rPr lang="en-US" sz="2700" dirty="0" smtClean="0"/>
              <a:t> </a:t>
            </a:r>
            <a:r>
              <a:rPr lang="en-US" sz="2700" dirty="0" err="1" smtClean="0"/>
              <a:t>দিয়ে</a:t>
            </a:r>
            <a:r>
              <a:rPr lang="en-US" sz="2700" dirty="0" smtClean="0"/>
              <a:t> </a:t>
            </a:r>
            <a:r>
              <a:rPr lang="en-US" sz="2700" dirty="0" err="1" smtClean="0"/>
              <a:t>হাতির</a:t>
            </a:r>
            <a:r>
              <a:rPr lang="en-US" sz="2700" dirty="0" smtClean="0"/>
              <a:t> </a:t>
            </a:r>
            <a:r>
              <a:rPr lang="en-US" sz="2700" dirty="0" err="1" smtClean="0"/>
              <a:t>শুড়ের</a:t>
            </a:r>
            <a:r>
              <a:rPr lang="en-US" sz="2700" dirty="0" smtClean="0"/>
              <a:t> </a:t>
            </a:r>
            <a:r>
              <a:rPr lang="en-US" sz="2700" dirty="0" err="1" smtClean="0"/>
              <a:t>মতো</a:t>
            </a:r>
            <a:r>
              <a:rPr lang="en-US" sz="2700" dirty="0" smtClean="0"/>
              <a:t> </a:t>
            </a:r>
            <a:r>
              <a:rPr lang="en-US" sz="2700" dirty="0" err="1" smtClean="0"/>
              <a:t>ঘর</a:t>
            </a:r>
            <a:r>
              <a:rPr lang="en-US" sz="2700" dirty="0" smtClean="0"/>
              <a:t> </a:t>
            </a:r>
            <a:r>
              <a:rPr lang="en-US" sz="2700" dirty="0" err="1" smtClean="0"/>
              <a:t>বাধত</a:t>
            </a:r>
            <a:r>
              <a:rPr lang="en-US" sz="2700" dirty="0" smtClean="0"/>
              <a:t> </a:t>
            </a:r>
            <a:r>
              <a:rPr lang="en-US" sz="2700" dirty="0" err="1" smtClean="0"/>
              <a:t>আর</a:t>
            </a:r>
            <a:r>
              <a:rPr lang="en-US" sz="2700" dirty="0" smtClean="0"/>
              <a:t> </a:t>
            </a:r>
            <a:r>
              <a:rPr lang="en-US" sz="2700" dirty="0" err="1" smtClean="0"/>
              <a:t>অধিকতর</a:t>
            </a:r>
            <a:r>
              <a:rPr lang="en-US" sz="2700" dirty="0" smtClean="0"/>
              <a:t> </a:t>
            </a:r>
            <a:r>
              <a:rPr lang="en-US" sz="2700" dirty="0" err="1" smtClean="0"/>
              <a:t>গভীর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err="1" smtClean="0"/>
              <a:t>বনে</a:t>
            </a:r>
            <a:r>
              <a:rPr lang="en-US" sz="2700" dirty="0" smtClean="0"/>
              <a:t> </a:t>
            </a:r>
            <a:r>
              <a:rPr lang="en-US" sz="2700" dirty="0" err="1" smtClean="0"/>
              <a:t>অধিবাসীরা</a:t>
            </a:r>
            <a:r>
              <a:rPr lang="en-US" sz="2700" dirty="0" smtClean="0"/>
              <a:t> </a:t>
            </a:r>
            <a:r>
              <a:rPr lang="en-US" sz="2700" dirty="0" err="1" smtClean="0"/>
              <a:t>মাচাং</a:t>
            </a:r>
            <a:r>
              <a:rPr lang="en-US" sz="2700" dirty="0" smtClean="0"/>
              <a:t> </a:t>
            </a:r>
            <a:r>
              <a:rPr lang="en-US" sz="2700" dirty="0" err="1" smtClean="0"/>
              <a:t>ঘর</a:t>
            </a:r>
            <a:r>
              <a:rPr lang="en-US" sz="2700" dirty="0" smtClean="0"/>
              <a:t> </a:t>
            </a:r>
            <a:r>
              <a:rPr lang="en-US" sz="2700" dirty="0" err="1" smtClean="0"/>
              <a:t>তৈরি</a:t>
            </a:r>
            <a:r>
              <a:rPr lang="en-US" sz="2700" dirty="0" smtClean="0"/>
              <a:t> </a:t>
            </a:r>
            <a:r>
              <a:rPr lang="en-US" sz="2700" dirty="0" err="1" smtClean="0"/>
              <a:t>করে</a:t>
            </a:r>
            <a:r>
              <a:rPr lang="en-US" sz="2700" dirty="0" smtClean="0"/>
              <a:t>। </a:t>
            </a:r>
            <a:endParaRPr lang="en-US" sz="2700" dirty="0"/>
          </a:p>
        </p:txBody>
      </p:sp>
      <p:pic>
        <p:nvPicPr>
          <p:cNvPr id="1026" name="Picture 2" descr="C:\Users\unicom\Documents\shakhawat hossain\CHAPTER\4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গ্রাম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পুঞ্জি</a:t>
            </a:r>
            <a:r>
              <a:rPr lang="en-US" dirty="0" smtClean="0"/>
              <a:t> – </a:t>
            </a:r>
            <a:r>
              <a:rPr lang="en-US" sz="2800" dirty="0" err="1" smtClean="0"/>
              <a:t>গ্রামকে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খাসি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ভাষায়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“</a:t>
            </a:r>
            <a:r>
              <a:rPr lang="en-US" sz="2800" dirty="0" err="1" smtClean="0"/>
              <a:t>পুঞ্জি</a:t>
            </a:r>
            <a:r>
              <a:rPr lang="en-US" sz="2800" dirty="0" smtClean="0"/>
              <a:t>”।</a:t>
            </a:r>
            <a:br>
              <a:rPr lang="en-US" sz="2800" dirty="0" smtClean="0"/>
            </a:br>
            <a:r>
              <a:rPr lang="en-US" sz="2800" dirty="0" err="1" smtClean="0"/>
              <a:t>অনেক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একত্রিত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পুঞ্জিতে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বসবাস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করে।জীবিকার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তাগিদে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সদলবলে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নতুন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স্থানে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যায়।বাংলাদেশে</a:t>
            </a:r>
            <a:r>
              <a:rPr lang="en-US" sz="2800" dirty="0" smtClean="0"/>
              <a:t> ৭৩টি </a:t>
            </a:r>
            <a:r>
              <a:rPr lang="en-US" sz="2800" dirty="0" err="1" smtClean="0"/>
              <a:t>খাসিয়া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পুঞ্জি</a:t>
            </a:r>
            <a:r>
              <a:rPr lang="en-US" sz="2800" dirty="0" smtClean="0"/>
              <a:t> </a:t>
            </a:r>
            <a:r>
              <a:rPr lang="en-US" sz="2800" dirty="0" err="1" smtClean="0"/>
              <a:t>আছে</a:t>
            </a:r>
            <a:r>
              <a:rPr lang="en-US" sz="2800" dirty="0" smtClean="0"/>
              <a:t> ।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2051" name="Picture 3" descr="C:\Users\unicom\Documents\shakhawat hossain\CHAPTER\01-19-696x3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0" y="0"/>
            <a:ext cx="9144000" cy="205740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পোশাক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পরিচ্ছদ</a:t>
            </a:r>
            <a:r>
              <a:rPr lang="en-US" dirty="0" smtClean="0">
                <a:solidFill>
                  <a:srgbClr val="FFFF00"/>
                </a:solidFill>
              </a:rPr>
              <a:t> ও </a:t>
            </a:r>
            <a:r>
              <a:rPr lang="en-US" sz="3100" dirty="0" err="1" smtClean="0">
                <a:solidFill>
                  <a:srgbClr val="FFFF00"/>
                </a:solidFill>
              </a:rPr>
              <a:t>অলঙ্কার-</a:t>
            </a:r>
            <a:r>
              <a:rPr lang="en-US" sz="2200" dirty="0" err="1" smtClean="0">
                <a:solidFill>
                  <a:srgbClr val="FFFF00"/>
                </a:solidFill>
              </a:rPr>
              <a:t>খাসিয়াদের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পোশাক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পরিচ্ছদ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খুবই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সাধারণ</a:t>
            </a:r>
            <a:r>
              <a:rPr lang="en-US" sz="2200" dirty="0" smtClean="0">
                <a:solidFill>
                  <a:srgbClr val="FFFF00"/>
                </a:solidFill>
              </a:rPr>
              <a:t> ও </a:t>
            </a:r>
            <a:r>
              <a:rPr lang="en-US" sz="2200" dirty="0" err="1" smtClean="0">
                <a:solidFill>
                  <a:srgbClr val="FFFF00"/>
                </a:solidFill>
              </a:rPr>
              <a:t>পরিচ্ছন্ন</a:t>
            </a:r>
            <a:r>
              <a:rPr lang="en-US" sz="2200" dirty="0" smtClean="0">
                <a:solidFill>
                  <a:srgbClr val="FFFF00"/>
                </a:solidFill>
              </a:rPr>
              <a:t> ।</a:t>
            </a:r>
            <a:r>
              <a:rPr lang="en-US" sz="2200" dirty="0" err="1" smtClean="0">
                <a:solidFill>
                  <a:srgbClr val="FFFF00"/>
                </a:solidFill>
              </a:rPr>
              <a:t>মেয়েরা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নিজেদের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তৈরি</a:t>
            </a:r>
            <a:r>
              <a:rPr lang="en-US" sz="2200" dirty="0" smtClean="0">
                <a:solidFill>
                  <a:srgbClr val="FFFF00"/>
                </a:solidFill>
              </a:rPr>
              <a:t> “</a:t>
            </a:r>
            <a:r>
              <a:rPr lang="en-US" sz="2200" dirty="0" err="1" smtClean="0">
                <a:solidFill>
                  <a:srgbClr val="FFFF00"/>
                </a:solidFill>
              </a:rPr>
              <a:t>কাজিম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পিন</a:t>
            </a:r>
            <a:r>
              <a:rPr lang="en-US" sz="2200" dirty="0" smtClean="0">
                <a:solidFill>
                  <a:srgbClr val="FFFF00"/>
                </a:solidFill>
              </a:rPr>
              <a:t>” </a:t>
            </a:r>
            <a:r>
              <a:rPr lang="en-US" sz="2200" dirty="0" err="1" smtClean="0">
                <a:solidFill>
                  <a:srgbClr val="FFFF00"/>
                </a:solidFill>
              </a:rPr>
              <a:t>নামক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এক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প্রকার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ব্লাউজ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br>
              <a:rPr lang="en-US" sz="2200" dirty="0" smtClean="0">
                <a:solidFill>
                  <a:srgbClr val="FFFF00"/>
                </a:solidFill>
              </a:rPr>
            </a:br>
            <a:r>
              <a:rPr lang="en-US" sz="2200" dirty="0" err="1" smtClean="0">
                <a:solidFill>
                  <a:srgbClr val="FFFF00"/>
                </a:solidFill>
              </a:rPr>
              <a:t>এবং</a:t>
            </a:r>
            <a:r>
              <a:rPr lang="en-US" sz="2200" dirty="0" smtClean="0">
                <a:solidFill>
                  <a:srgbClr val="FFFF00"/>
                </a:solidFill>
              </a:rPr>
              <a:t>“ </a:t>
            </a:r>
            <a:r>
              <a:rPr lang="en-US" sz="2200" dirty="0" err="1" smtClean="0">
                <a:solidFill>
                  <a:srgbClr val="FFFF00"/>
                </a:solidFill>
              </a:rPr>
              <a:t>কা-জৈ-সম</a:t>
            </a:r>
            <a:r>
              <a:rPr lang="en-US" sz="2200" dirty="0" smtClean="0">
                <a:solidFill>
                  <a:srgbClr val="FFFF00"/>
                </a:solidFill>
              </a:rPr>
              <a:t>” </a:t>
            </a:r>
            <a:r>
              <a:rPr lang="en-US" sz="2200" dirty="0" err="1" smtClean="0">
                <a:solidFill>
                  <a:srgbClr val="FFFF00"/>
                </a:solidFill>
              </a:rPr>
              <a:t>নামে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এক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প্রকার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কাপড়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পরিধান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করে</a:t>
            </a:r>
            <a:r>
              <a:rPr lang="en-US" sz="2200" dirty="0" smtClean="0">
                <a:solidFill>
                  <a:srgbClr val="FFFF00"/>
                </a:solidFill>
              </a:rPr>
              <a:t> ।</a:t>
            </a:r>
            <a:r>
              <a:rPr lang="en-US" sz="2200" dirty="0" err="1" smtClean="0">
                <a:solidFill>
                  <a:srgbClr val="FFFF00"/>
                </a:solidFill>
              </a:rPr>
              <a:t>পুরুষরা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এক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প্রকার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পকেট</a:t>
            </a:r>
            <a:r>
              <a:rPr lang="en-US" sz="2200" dirty="0" smtClean="0">
                <a:solidFill>
                  <a:srgbClr val="FFFF00"/>
                </a:solidFill>
              </a:rPr>
              <a:t> –</a:t>
            </a:r>
            <a:r>
              <a:rPr lang="en-US" sz="2200" dirty="0" err="1" smtClean="0">
                <a:solidFill>
                  <a:srgbClr val="FFFF00"/>
                </a:solidFill>
              </a:rPr>
              <a:t>হীন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জামা</a:t>
            </a:r>
            <a:r>
              <a:rPr lang="en-US" sz="2200" dirty="0" smtClean="0">
                <a:solidFill>
                  <a:srgbClr val="FFFF00"/>
                </a:solidFill>
              </a:rPr>
              <a:t> ও </a:t>
            </a:r>
            <a:r>
              <a:rPr lang="en-US" sz="2200" dirty="0" err="1" smtClean="0">
                <a:solidFill>
                  <a:srgbClr val="FFFF00"/>
                </a:solidFill>
              </a:rPr>
              <a:t>লুংঙ্গী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পরিধান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করে</a:t>
            </a:r>
            <a:r>
              <a:rPr lang="en-US" sz="2200" dirty="0" smtClean="0">
                <a:solidFill>
                  <a:srgbClr val="FFFF00"/>
                </a:solidFill>
              </a:rPr>
              <a:t> । </a:t>
            </a:r>
            <a:r>
              <a:rPr lang="en-US" sz="2200" dirty="0" err="1" smtClean="0">
                <a:solidFill>
                  <a:srgbClr val="FFFF00"/>
                </a:solidFill>
              </a:rPr>
              <a:t>যা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খাসিয়াদের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ভাষায়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ফুংগ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মারুং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বলা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হয়</a:t>
            </a:r>
            <a:r>
              <a:rPr lang="en-US" sz="2200" dirty="0" smtClean="0">
                <a:solidFill>
                  <a:srgbClr val="FFFF00"/>
                </a:solidFill>
              </a:rPr>
              <a:t>।</a:t>
            </a: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unicom\Documents\shakhawat hossain\CHAPTER\Khas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খাসিয়া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ধর্ম-</a:t>
            </a:r>
            <a:r>
              <a:rPr lang="en-US" sz="2800" dirty="0" err="1" smtClean="0">
                <a:solidFill>
                  <a:srgbClr val="FFFF00"/>
                </a:solidFill>
              </a:rPr>
              <a:t>খাসিয়ারা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মূলত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এক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ঈশ্বরে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বিশ্বাসী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স্থাপন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করে</a:t>
            </a:r>
            <a:r>
              <a:rPr lang="en-US" sz="2800" dirty="0" smtClean="0">
                <a:solidFill>
                  <a:srgbClr val="FFFF00"/>
                </a:solidFill>
              </a:rPr>
              <a:t>।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err="1" smtClean="0">
                <a:solidFill>
                  <a:srgbClr val="FFFF00"/>
                </a:solidFill>
              </a:rPr>
              <a:t>প্রাচীন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প্রথা</a:t>
            </a:r>
            <a:r>
              <a:rPr lang="en-US" sz="2800" dirty="0" smtClean="0">
                <a:solidFill>
                  <a:srgbClr val="FFFF00"/>
                </a:solidFill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</a:rPr>
              <a:t>নানা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ধরনের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সংস্কার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তাদের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ধর্মের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ভিত্তি।বর্তমানে</a:t>
            </a: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৯০ </a:t>
            </a:r>
            <a:r>
              <a:rPr lang="en-US" sz="2800" dirty="0" err="1" smtClean="0">
                <a:solidFill>
                  <a:srgbClr val="FFFF00"/>
                </a:solidFill>
              </a:rPr>
              <a:t>ভাগ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খাসিয়া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খ্রিষ্টান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ধর্মে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ধর্মান্তরিত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হয়েছে</a:t>
            </a:r>
            <a:r>
              <a:rPr lang="en-US" sz="2800" dirty="0" smtClean="0">
                <a:solidFill>
                  <a:srgbClr val="FFFF00"/>
                </a:solidFill>
              </a:rPr>
              <a:t> ।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unicom\Documents\shakhawat hossain\CHAPTER\kathmandu-nepal-september-24-2011-600w-2982648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ঐতিহ্যবাহী</a:t>
            </a:r>
            <a:r>
              <a:rPr lang="en-US" dirty="0" smtClean="0"/>
              <a:t> </a:t>
            </a:r>
            <a:r>
              <a:rPr lang="en-US" dirty="0" err="1" smtClean="0"/>
              <a:t>সাংস্কৃতিক</a:t>
            </a:r>
            <a:r>
              <a:rPr lang="en-US" dirty="0" smtClean="0"/>
              <a:t> </a:t>
            </a:r>
            <a:r>
              <a:rPr lang="en-US" dirty="0" err="1" smtClean="0"/>
              <a:t>অনুষঙ্গ-</a:t>
            </a:r>
            <a:r>
              <a:rPr lang="en-US" sz="2700" dirty="0" err="1" smtClean="0"/>
              <a:t>খাসিয়াদের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err="1" smtClean="0"/>
              <a:t>ঐতিহ্যবাহী</a:t>
            </a:r>
            <a:r>
              <a:rPr lang="en-US" sz="2700" dirty="0" smtClean="0"/>
              <a:t> </a:t>
            </a:r>
            <a:r>
              <a:rPr lang="en-US" sz="2700" dirty="0" err="1" smtClean="0"/>
              <a:t>শিল্পকলা,নাচ</a:t>
            </a:r>
            <a:r>
              <a:rPr lang="en-US" sz="2700" dirty="0" smtClean="0"/>
              <a:t> ,</a:t>
            </a:r>
            <a:r>
              <a:rPr lang="en-US" sz="2700" dirty="0" err="1" smtClean="0"/>
              <a:t>খেলাধূলা</a:t>
            </a:r>
            <a:r>
              <a:rPr lang="en-US" sz="2700" dirty="0" smtClean="0"/>
              <a:t> ,</a:t>
            </a:r>
            <a:r>
              <a:rPr lang="en-US" sz="2700" dirty="0" err="1" smtClean="0"/>
              <a:t>নৃত্য</a:t>
            </a:r>
            <a:r>
              <a:rPr lang="en-US" sz="2700" dirty="0" smtClean="0"/>
              <a:t> </a:t>
            </a:r>
            <a:r>
              <a:rPr lang="en-US" sz="2700" dirty="0" err="1" smtClean="0"/>
              <a:t>প্রভৃতি</a:t>
            </a:r>
            <a:r>
              <a:rPr lang="en-US" sz="2700" dirty="0" smtClean="0"/>
              <a:t> ।</a:t>
            </a:r>
            <a:r>
              <a:rPr lang="en-US" sz="2700" dirty="0" err="1" smtClean="0"/>
              <a:t>খাসিয়াদের</a:t>
            </a:r>
            <a:r>
              <a:rPr lang="en-US" sz="2700" dirty="0" smtClean="0"/>
              <a:t> </a:t>
            </a:r>
            <a:r>
              <a:rPr lang="en-US" sz="2700" dirty="0" err="1" smtClean="0"/>
              <a:t>শিল্পকলার</a:t>
            </a:r>
            <a:r>
              <a:rPr lang="en-US" sz="2700" dirty="0" smtClean="0"/>
              <a:t> </a:t>
            </a:r>
            <a:br>
              <a:rPr lang="en-US" sz="2700" dirty="0" smtClean="0"/>
            </a:br>
            <a:r>
              <a:rPr lang="en-US" sz="2700" dirty="0" err="1" smtClean="0"/>
              <a:t>জুড়ি</a:t>
            </a:r>
            <a:r>
              <a:rPr lang="en-US" sz="2700" dirty="0" smtClean="0"/>
              <a:t> </a:t>
            </a:r>
            <a:r>
              <a:rPr lang="en-US" sz="2700" dirty="0" err="1" smtClean="0"/>
              <a:t>মেলা</a:t>
            </a:r>
            <a:r>
              <a:rPr lang="en-US" sz="2700" dirty="0" smtClean="0"/>
              <a:t> </a:t>
            </a:r>
            <a:r>
              <a:rPr lang="en-US" sz="2700" dirty="0" err="1" smtClean="0"/>
              <a:t>ভার</a:t>
            </a:r>
            <a:r>
              <a:rPr lang="en-US" sz="2700" dirty="0" smtClean="0"/>
              <a:t>  । </a:t>
            </a:r>
            <a:r>
              <a:rPr lang="en-US" sz="2700" dirty="0" err="1" smtClean="0"/>
              <a:t>তাদের</a:t>
            </a:r>
            <a:r>
              <a:rPr lang="en-US" sz="2700" dirty="0" smtClean="0"/>
              <a:t> </a:t>
            </a:r>
            <a:r>
              <a:rPr lang="en-US" sz="2700" dirty="0" err="1" smtClean="0"/>
              <a:t>প্রধান</a:t>
            </a:r>
            <a:r>
              <a:rPr lang="en-US" sz="2700" dirty="0" smtClean="0"/>
              <a:t> </a:t>
            </a:r>
            <a:r>
              <a:rPr lang="en-US" sz="2700" dirty="0" err="1" smtClean="0"/>
              <a:t>নৃত্যের</a:t>
            </a:r>
            <a:r>
              <a:rPr lang="en-US" sz="2700" dirty="0" smtClean="0"/>
              <a:t> </a:t>
            </a:r>
            <a:r>
              <a:rPr lang="en-US" sz="2700" dirty="0" err="1" smtClean="0"/>
              <a:t>নাম</a:t>
            </a:r>
            <a:r>
              <a:rPr lang="en-US" sz="2700" dirty="0" smtClean="0"/>
              <a:t> ‘’</a:t>
            </a:r>
            <a:r>
              <a:rPr lang="en-US" sz="2700" dirty="0" err="1" smtClean="0"/>
              <a:t>নোং</a:t>
            </a:r>
            <a:r>
              <a:rPr lang="en-US" sz="2700" dirty="0" smtClean="0"/>
              <a:t> </a:t>
            </a:r>
            <a:r>
              <a:rPr lang="en-US" sz="2700" dirty="0" err="1" smtClean="0"/>
              <a:t>গোক্রম</a:t>
            </a:r>
            <a:r>
              <a:rPr lang="en-US" sz="2700" dirty="0" smtClean="0"/>
              <a:t>” </a:t>
            </a:r>
            <a:r>
              <a:rPr lang="en-US" sz="2700" dirty="0" err="1" smtClean="0"/>
              <a:t>নাচ</a:t>
            </a:r>
            <a:r>
              <a:rPr lang="en-US" sz="2700" dirty="0" smtClean="0"/>
              <a:t> ।</a:t>
            </a:r>
            <a:endParaRPr lang="en-US" dirty="0"/>
          </a:p>
        </p:txBody>
      </p:sp>
      <p:pic>
        <p:nvPicPr>
          <p:cNvPr id="4098" name="Picture 2" descr="C:\Users\unicom\Documents\shakhawat hossain\CHAPTER\মৌলভীবাজারের-খাসিয়া-পুঞ্জিতে-পালিত-হোলও-সেং-কুটস্নেম-উৎসব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dirty="0" err="1" smtClean="0"/>
              <a:t>খাদ্যাভ্যাস</a:t>
            </a:r>
            <a:r>
              <a:rPr lang="en-US" sz="2400" dirty="0" err="1" smtClean="0"/>
              <a:t>-খাসিয়াদের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প্রধান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খাদ্য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ভাত</a:t>
            </a:r>
            <a:r>
              <a:rPr lang="en-US" sz="2400" dirty="0" smtClean="0"/>
              <a:t> ।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পাশাপাশি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মাছ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err="1" smtClean="0"/>
              <a:t>মাংস,শাকসব্জি</a:t>
            </a:r>
            <a:r>
              <a:rPr lang="en-US" sz="2400" dirty="0" smtClean="0"/>
              <a:t> ,</a:t>
            </a:r>
            <a:r>
              <a:rPr lang="en-US" sz="2400" dirty="0" err="1" smtClean="0"/>
              <a:t>ইত্যাদি</a:t>
            </a:r>
            <a:r>
              <a:rPr lang="en-US" sz="2400" dirty="0" smtClean="0"/>
              <a:t> </a:t>
            </a:r>
            <a:r>
              <a:rPr lang="en-US" sz="2400" dirty="0" err="1" smtClean="0"/>
              <a:t>খেয়ে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থাকে</a:t>
            </a:r>
            <a:r>
              <a:rPr lang="en-US" sz="2400" dirty="0" smtClean="0"/>
              <a:t> ।</a:t>
            </a:r>
            <a:r>
              <a:rPr lang="en-US" sz="2400" dirty="0" err="1" smtClean="0"/>
              <a:t>মদ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প্রিয়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পানীয়।তারা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ভাত</a:t>
            </a:r>
            <a:r>
              <a:rPr lang="en-US" sz="2400" dirty="0" smtClean="0"/>
              <a:t> ,</a:t>
            </a:r>
            <a:br>
              <a:rPr lang="en-US" sz="2400" dirty="0" smtClean="0"/>
            </a:br>
            <a:r>
              <a:rPr lang="en-US" sz="2400" dirty="0" err="1" smtClean="0"/>
              <a:t>মহুয়া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রস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নিজেরাই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মদ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pic>
        <p:nvPicPr>
          <p:cNvPr id="2050" name="Picture 2" descr="C:\Users\unicom\Documents\shakhawat hossain\CHAPTER\888127-lkaagimnlg-15326260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23999"/>
          </a:xfrm>
          <a:solidFill>
            <a:srgbClr val="7030A0"/>
          </a:solidFill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খাদ্যাভ্যাস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unicom\Documents\shakhawat hossain\CHAPTER\Khasi-Food-at-a-Kong-Shop-in-Meghalay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372600" cy="205740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সাংস্কৃতিক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অনুষ্ঠানসমূহ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–</a:t>
            </a:r>
            <a:r>
              <a:rPr lang="en-US" sz="2800" dirty="0" err="1" smtClean="0">
                <a:solidFill>
                  <a:srgbClr val="7030A0"/>
                </a:solidFill>
              </a:rPr>
              <a:t>খাসিয়ারা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বিভিন্ন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সাংস্কৃতিক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00CC00"/>
                </a:solidFill>
              </a:rPr>
              <a:t> </a:t>
            </a:r>
            <a:r>
              <a:rPr lang="en-US" sz="2800" dirty="0" err="1" smtClean="0">
                <a:solidFill>
                  <a:srgbClr val="74FA8E"/>
                </a:solidFill>
              </a:rPr>
              <a:t>অনুষ্ঠানে</a:t>
            </a:r>
            <a:r>
              <a:rPr lang="en-US" sz="2800" dirty="0" smtClean="0">
                <a:solidFill>
                  <a:srgbClr val="74FA8E"/>
                </a:solidFill>
              </a:rPr>
              <a:t> </a:t>
            </a:r>
            <a:r>
              <a:rPr lang="en-US" sz="2800" dirty="0" err="1" smtClean="0">
                <a:solidFill>
                  <a:srgbClr val="74FA8E"/>
                </a:solidFill>
              </a:rPr>
              <a:t>অংশ</a:t>
            </a:r>
            <a:r>
              <a:rPr lang="en-US" sz="2800" dirty="0" smtClean="0">
                <a:solidFill>
                  <a:srgbClr val="74FA8E"/>
                </a:solidFill>
              </a:rPr>
              <a:t> </a:t>
            </a:r>
            <a:r>
              <a:rPr lang="en-US" sz="2800" dirty="0" err="1" smtClean="0">
                <a:solidFill>
                  <a:srgbClr val="74FA8E"/>
                </a:solidFill>
              </a:rPr>
              <a:t>নিয়ে</a:t>
            </a:r>
            <a:r>
              <a:rPr lang="en-US" sz="2800" dirty="0" smtClean="0">
                <a:solidFill>
                  <a:srgbClr val="74FA8E"/>
                </a:solidFill>
              </a:rPr>
              <a:t> </a:t>
            </a:r>
            <a:r>
              <a:rPr lang="en-US" sz="2800" dirty="0" err="1" smtClean="0">
                <a:solidFill>
                  <a:srgbClr val="74FA8E"/>
                </a:solidFill>
              </a:rPr>
              <a:t>থাকে</a:t>
            </a:r>
            <a:r>
              <a:rPr lang="en-US" sz="2800" dirty="0" smtClean="0">
                <a:solidFill>
                  <a:srgbClr val="74FA8E"/>
                </a:solidFill>
              </a:rPr>
              <a:t> ।</a:t>
            </a:r>
            <a:r>
              <a:rPr lang="en-US" sz="2800" dirty="0" err="1" smtClean="0">
                <a:solidFill>
                  <a:srgbClr val="74FA8E"/>
                </a:solidFill>
              </a:rPr>
              <a:t>প্রায়</a:t>
            </a:r>
            <a:r>
              <a:rPr lang="en-US" sz="2800" dirty="0" smtClean="0">
                <a:solidFill>
                  <a:srgbClr val="74FA8E"/>
                </a:solidFill>
              </a:rPr>
              <a:t> </a:t>
            </a:r>
            <a:r>
              <a:rPr lang="en-US" sz="2800" dirty="0" err="1" smtClean="0">
                <a:solidFill>
                  <a:srgbClr val="74FA8E"/>
                </a:solidFill>
              </a:rPr>
              <a:t>প্রত্যেক</a:t>
            </a:r>
            <a:r>
              <a:rPr lang="en-US" sz="2800" dirty="0" smtClean="0">
                <a:solidFill>
                  <a:srgbClr val="74FA8E"/>
                </a:solidFill>
              </a:rPr>
              <a:t> </a:t>
            </a:r>
            <a:r>
              <a:rPr lang="en-US" sz="2800" dirty="0" err="1" smtClean="0">
                <a:solidFill>
                  <a:srgbClr val="74FA8E"/>
                </a:solidFill>
              </a:rPr>
              <a:t>পুজাতে</a:t>
            </a:r>
            <a:r>
              <a:rPr lang="en-US" sz="2800" dirty="0" smtClean="0">
                <a:solidFill>
                  <a:srgbClr val="74FA8E"/>
                </a:solidFill>
              </a:rPr>
              <a:t> </a:t>
            </a:r>
            <a:r>
              <a:rPr lang="en-US" sz="2800" dirty="0" err="1" smtClean="0">
                <a:solidFill>
                  <a:srgbClr val="74FA8E"/>
                </a:solidFill>
              </a:rPr>
              <a:t>তারা</a:t>
            </a:r>
            <a:r>
              <a:rPr lang="en-US" sz="2800" dirty="0" smtClean="0">
                <a:solidFill>
                  <a:srgbClr val="74FA8E"/>
                </a:solidFill>
              </a:rPr>
              <a:t> </a:t>
            </a:r>
            <a:r>
              <a:rPr lang="en-US" sz="2800" dirty="0" err="1" smtClean="0">
                <a:solidFill>
                  <a:srgbClr val="74FA8E"/>
                </a:solidFill>
              </a:rPr>
              <a:t>ছাগল</a:t>
            </a:r>
            <a:r>
              <a:rPr lang="en-US" sz="2800" dirty="0" smtClean="0">
                <a:solidFill>
                  <a:srgbClr val="74FA8E"/>
                </a:solidFill>
              </a:rPr>
              <a:t> ও </a:t>
            </a:r>
            <a:r>
              <a:rPr lang="en-US" sz="2800" dirty="0" err="1" smtClean="0">
                <a:solidFill>
                  <a:srgbClr val="00CC00"/>
                </a:solidFill>
              </a:rPr>
              <a:t>মোরগ</a:t>
            </a:r>
            <a:r>
              <a:rPr lang="en-US" sz="2800" dirty="0" smtClean="0">
                <a:solidFill>
                  <a:srgbClr val="00CC00"/>
                </a:solidFill>
              </a:rPr>
              <a:t> </a:t>
            </a:r>
            <a:r>
              <a:rPr lang="en-US" sz="2800" dirty="0" err="1" smtClean="0">
                <a:solidFill>
                  <a:srgbClr val="00CC00"/>
                </a:solidFill>
              </a:rPr>
              <a:t>উৎসর্গ</a:t>
            </a:r>
            <a:r>
              <a:rPr lang="en-US" sz="2800" dirty="0" smtClean="0">
                <a:solidFill>
                  <a:srgbClr val="00CC00"/>
                </a:solidFill>
              </a:rPr>
              <a:t> </a:t>
            </a:r>
            <a:r>
              <a:rPr lang="en-US" sz="2800" dirty="0" err="1" smtClean="0">
                <a:solidFill>
                  <a:srgbClr val="00CC00"/>
                </a:solidFill>
              </a:rPr>
              <a:t>করে</a:t>
            </a:r>
            <a:r>
              <a:rPr lang="en-US" sz="2800" dirty="0" smtClean="0">
                <a:solidFill>
                  <a:srgbClr val="00CC00"/>
                </a:solidFill>
              </a:rPr>
              <a:t> ।</a:t>
            </a:r>
            <a:r>
              <a:rPr lang="en-US" sz="2800" dirty="0" err="1" smtClean="0">
                <a:solidFill>
                  <a:srgbClr val="00CC00"/>
                </a:solidFill>
              </a:rPr>
              <a:t>তাদের</a:t>
            </a:r>
            <a:r>
              <a:rPr lang="en-US" sz="2800" dirty="0" smtClean="0">
                <a:solidFill>
                  <a:srgbClr val="00CC00"/>
                </a:solidFill>
              </a:rPr>
              <a:t> </a:t>
            </a:r>
            <a:r>
              <a:rPr lang="en-US" sz="2800" dirty="0" err="1" smtClean="0">
                <a:solidFill>
                  <a:srgbClr val="00CC00"/>
                </a:solidFill>
              </a:rPr>
              <a:t>উৎসব</a:t>
            </a:r>
            <a:r>
              <a:rPr lang="en-US" sz="2800" dirty="0" smtClean="0">
                <a:solidFill>
                  <a:srgbClr val="00CC00"/>
                </a:solidFill>
              </a:rPr>
              <a:t> </a:t>
            </a:r>
            <a:r>
              <a:rPr lang="en-US" sz="2800" dirty="0" err="1" smtClean="0">
                <a:solidFill>
                  <a:srgbClr val="00CC00"/>
                </a:solidFill>
              </a:rPr>
              <a:t>হলো</a:t>
            </a:r>
            <a:r>
              <a:rPr lang="en-US" sz="2800" dirty="0" smtClean="0">
                <a:solidFill>
                  <a:srgbClr val="00CC00"/>
                </a:solidFill>
              </a:rPr>
              <a:t> “</a:t>
            </a:r>
            <a:r>
              <a:rPr lang="en-US" sz="2800" dirty="0" err="1" smtClean="0">
                <a:solidFill>
                  <a:srgbClr val="00CC00"/>
                </a:solidFill>
              </a:rPr>
              <a:t>সাড</a:t>
            </a:r>
            <a:r>
              <a:rPr lang="en-US" sz="2800" dirty="0" smtClean="0">
                <a:solidFill>
                  <a:srgbClr val="00CC00"/>
                </a:solidFill>
              </a:rPr>
              <a:t> </a:t>
            </a:r>
            <a:r>
              <a:rPr lang="en-US" sz="2800" dirty="0" err="1" smtClean="0">
                <a:solidFill>
                  <a:srgbClr val="00CC00"/>
                </a:solidFill>
              </a:rPr>
              <a:t>সুক</a:t>
            </a:r>
            <a:r>
              <a:rPr lang="en-US" sz="2800" dirty="0" smtClean="0">
                <a:solidFill>
                  <a:srgbClr val="00CC00"/>
                </a:solidFill>
              </a:rPr>
              <a:t> </a:t>
            </a:r>
            <a:r>
              <a:rPr lang="en-US" sz="2800" dirty="0" err="1" smtClean="0">
                <a:solidFill>
                  <a:srgbClr val="00CC00"/>
                </a:solidFill>
              </a:rPr>
              <a:t>মেনসিম</a:t>
            </a:r>
            <a:r>
              <a:rPr lang="en-US" sz="2800" dirty="0" smtClean="0">
                <a:solidFill>
                  <a:srgbClr val="00CC00"/>
                </a:solidFill>
              </a:rPr>
              <a:t> </a:t>
            </a:r>
            <a:r>
              <a:rPr lang="en-US" sz="2800" dirty="0" err="1" smtClean="0">
                <a:solidFill>
                  <a:srgbClr val="00CC00"/>
                </a:solidFill>
              </a:rPr>
              <a:t>উৎসব</a:t>
            </a:r>
            <a:r>
              <a:rPr lang="en-US" sz="2800" dirty="0" smtClean="0">
                <a:solidFill>
                  <a:srgbClr val="FFFF00"/>
                </a:solidFill>
              </a:rPr>
              <a:t>।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err="1" smtClean="0">
                <a:solidFill>
                  <a:srgbClr val="FFFF00"/>
                </a:solidFill>
              </a:rPr>
              <a:t>যার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অর্থ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হলো</a:t>
            </a:r>
            <a:r>
              <a:rPr lang="en-US" sz="2800" dirty="0" smtClean="0">
                <a:solidFill>
                  <a:srgbClr val="FFFF00"/>
                </a:solidFill>
              </a:rPr>
              <a:t> “</a:t>
            </a:r>
            <a:r>
              <a:rPr lang="en-US" sz="2800" dirty="0" err="1" smtClean="0">
                <a:solidFill>
                  <a:srgbClr val="FFFF00"/>
                </a:solidFill>
              </a:rPr>
              <a:t>হৃদয়ে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আনন্দ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নৃত্য</a:t>
            </a:r>
            <a:r>
              <a:rPr lang="en-US" sz="2800" dirty="0" smtClean="0">
                <a:solidFill>
                  <a:srgbClr val="FFFF00"/>
                </a:solidFill>
              </a:rPr>
              <a:t>”  </a:t>
            </a:r>
            <a:r>
              <a:rPr lang="en-US" sz="2800" dirty="0" err="1" smtClean="0">
                <a:solidFill>
                  <a:srgbClr val="FFFF00"/>
                </a:solidFill>
              </a:rPr>
              <a:t>এসময়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ঢোল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যাকে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খাসি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ভাষায়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err="1" smtClean="0">
                <a:solidFill>
                  <a:srgbClr val="FFFF00"/>
                </a:solidFill>
              </a:rPr>
              <a:t>বলা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হয়</a:t>
            </a:r>
            <a:r>
              <a:rPr lang="en-US" sz="2800" dirty="0" smtClean="0">
                <a:solidFill>
                  <a:srgbClr val="FFFF00"/>
                </a:solidFill>
              </a:rPr>
              <a:t> “</a:t>
            </a:r>
            <a:r>
              <a:rPr lang="en-US" sz="2800" dirty="0" err="1" smtClean="0">
                <a:solidFill>
                  <a:srgbClr val="FFFF00"/>
                </a:solidFill>
              </a:rPr>
              <a:t>কা-বম</a:t>
            </a:r>
            <a:r>
              <a:rPr lang="en-US" sz="2800" dirty="0" smtClean="0">
                <a:solidFill>
                  <a:srgbClr val="FFFF00"/>
                </a:solidFill>
              </a:rPr>
              <a:t> “</a:t>
            </a:r>
            <a:r>
              <a:rPr lang="en-US" sz="2800" dirty="0" err="1" smtClean="0">
                <a:solidFill>
                  <a:srgbClr val="FFFF00"/>
                </a:solidFill>
              </a:rPr>
              <a:t>এবং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বাশি</a:t>
            </a:r>
            <a:r>
              <a:rPr lang="en-US" sz="2800" dirty="0" smtClean="0">
                <a:solidFill>
                  <a:srgbClr val="FFFF00"/>
                </a:solidFill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</a:rPr>
              <a:t>পাইপ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যাকে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খাসি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ভাষায়</a:t>
            </a:r>
            <a:r>
              <a:rPr lang="en-US" sz="2800" dirty="0" smtClean="0">
                <a:solidFill>
                  <a:srgbClr val="FFFF00"/>
                </a:solidFill>
              </a:rPr>
              <a:t> “</a:t>
            </a:r>
            <a:r>
              <a:rPr lang="en-US" sz="2800" dirty="0" err="1" smtClean="0">
                <a:solidFill>
                  <a:srgbClr val="FFFF00"/>
                </a:solidFill>
              </a:rPr>
              <a:t>তাংমুড়ি</a:t>
            </a:r>
            <a:r>
              <a:rPr lang="en-US" sz="2800" dirty="0" smtClean="0">
                <a:solidFill>
                  <a:srgbClr val="FFFF00"/>
                </a:solidFill>
              </a:rPr>
              <a:t>”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err="1" smtClean="0">
                <a:solidFill>
                  <a:srgbClr val="FFFF00"/>
                </a:solidFill>
              </a:rPr>
              <a:t>ইত্যাদি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বাজানো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হয়</a:t>
            </a:r>
            <a:r>
              <a:rPr lang="en-US" sz="2800" dirty="0" smtClean="0">
                <a:solidFill>
                  <a:srgbClr val="FFFF00"/>
                </a:solidFill>
              </a:rPr>
              <a:t> ।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  </a:t>
            </a:r>
            <a:br>
              <a:rPr lang="en-US" sz="2800" dirty="0" smtClean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unicom\Downloads\Shad_Suk_Mysie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372600" cy="4495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মূল্যায়ন</a:t>
            </a:r>
            <a:r>
              <a:rPr lang="en-US" dirty="0" smtClean="0"/>
              <a:t> –</a:t>
            </a:r>
            <a:br>
              <a:rPr lang="en-US" dirty="0" smtClean="0"/>
            </a:br>
            <a:r>
              <a:rPr lang="en-US" dirty="0" smtClean="0"/>
              <a:t>) </a:t>
            </a:r>
            <a:r>
              <a:rPr lang="en-US" dirty="0" err="1" smtClean="0"/>
              <a:t>খাসিয়া</a:t>
            </a:r>
            <a:r>
              <a:rPr lang="en-US" dirty="0" smtClean="0"/>
              <a:t> </a:t>
            </a:r>
            <a:r>
              <a:rPr lang="en-US" dirty="0" err="1" smtClean="0"/>
              <a:t>আদি</a:t>
            </a:r>
            <a:r>
              <a:rPr lang="en-US" dirty="0" smtClean="0"/>
              <a:t> </a:t>
            </a:r>
            <a:r>
              <a:rPr lang="en-US" dirty="0" err="1" smtClean="0"/>
              <a:t>বাসস্থান</a:t>
            </a:r>
            <a:r>
              <a:rPr lang="en-US" dirty="0" smtClean="0"/>
              <a:t> </a:t>
            </a:r>
            <a:r>
              <a:rPr lang="en-US" dirty="0" err="1" smtClean="0"/>
              <a:t>কোথায়</a:t>
            </a:r>
            <a:r>
              <a:rPr lang="en-US" dirty="0" smtClean="0"/>
              <a:t> ?</a:t>
            </a:r>
            <a:br>
              <a:rPr lang="en-US" dirty="0" smtClean="0"/>
            </a:br>
            <a:r>
              <a:rPr lang="en-US" dirty="0" smtClean="0"/>
              <a:t>২)</a:t>
            </a:r>
            <a:r>
              <a:rPr lang="en-US" dirty="0" err="1" smtClean="0"/>
              <a:t>খাসিয়াদের</a:t>
            </a:r>
            <a:r>
              <a:rPr lang="en-US" dirty="0" smtClean="0"/>
              <a:t> </a:t>
            </a:r>
            <a:r>
              <a:rPr lang="en-US" dirty="0" err="1" smtClean="0"/>
              <a:t>পরিবার</a:t>
            </a:r>
            <a:r>
              <a:rPr lang="en-US" dirty="0" smtClean="0"/>
              <a:t> </a:t>
            </a:r>
            <a:r>
              <a:rPr lang="en-US" dirty="0" err="1" smtClean="0"/>
              <a:t>ব্যবস্থা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আদিবাসিদের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সাদৃশ্য</a:t>
            </a:r>
            <a:r>
              <a:rPr lang="en-US" dirty="0" smtClean="0"/>
              <a:t> ?</a:t>
            </a:r>
            <a:br>
              <a:rPr lang="en-US" dirty="0" smtClean="0"/>
            </a:br>
            <a:r>
              <a:rPr lang="en-US" dirty="0" smtClean="0"/>
              <a:t>৩)</a:t>
            </a:r>
            <a:r>
              <a:rPr lang="en-US" dirty="0" err="1" smtClean="0"/>
              <a:t>খাসিয়া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ধর্মের</a:t>
            </a:r>
            <a:r>
              <a:rPr lang="en-US" dirty="0" smtClean="0"/>
              <a:t> </a:t>
            </a:r>
            <a:r>
              <a:rPr lang="en-US" dirty="0" err="1" smtClean="0"/>
              <a:t>অনুসারি</a:t>
            </a:r>
            <a:r>
              <a:rPr lang="en-US" smtClean="0"/>
              <a:t> ?  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med" advTm="11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239000" cy="2053884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2025749"/>
            <a:ext cx="9143999" cy="4832251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</a:rPr>
              <a:t>          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মোঃ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শাখাওয়াত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হোসেন</a:t>
            </a:r>
            <a:endParaRPr lang="en-US" sz="4000" dirty="0" smtClean="0">
              <a:solidFill>
                <a:srgbClr val="C00000"/>
              </a:solidFill>
            </a:endParaRPr>
          </a:p>
          <a:p>
            <a:pPr algn="l"/>
            <a:r>
              <a:rPr lang="en-US" sz="4000" dirty="0" smtClean="0">
                <a:solidFill>
                  <a:srgbClr val="C00000"/>
                </a:solidFill>
              </a:rPr>
              <a:t>          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প্রভাষক</a:t>
            </a:r>
            <a:r>
              <a:rPr lang="en-US" sz="4000" dirty="0" smtClean="0">
                <a:solidFill>
                  <a:srgbClr val="C00000"/>
                </a:solidFill>
              </a:rPr>
              <a:t> (</a:t>
            </a:r>
            <a:r>
              <a:rPr lang="en-US" sz="4000" dirty="0" err="1" smtClean="0">
                <a:solidFill>
                  <a:srgbClr val="C00000"/>
                </a:solidFill>
              </a:rPr>
              <a:t>সমাজবিজ্ঞান</a:t>
            </a:r>
            <a:r>
              <a:rPr lang="en-US" sz="4000" dirty="0" smtClean="0">
                <a:solidFill>
                  <a:srgbClr val="C00000"/>
                </a:solidFill>
              </a:rPr>
              <a:t>)</a:t>
            </a:r>
          </a:p>
          <a:p>
            <a:pPr algn="l"/>
            <a:r>
              <a:rPr lang="en-US" sz="4000" dirty="0" smtClean="0">
                <a:solidFill>
                  <a:srgbClr val="C00000"/>
                </a:solidFill>
              </a:rPr>
              <a:t>          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খোশবাস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উচ্চ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বিদ্যালয়</a:t>
            </a:r>
            <a:r>
              <a:rPr lang="en-US" sz="4000" dirty="0" smtClean="0">
                <a:solidFill>
                  <a:srgbClr val="C00000"/>
                </a:solidFill>
              </a:rPr>
              <a:t> ও </a:t>
            </a:r>
            <a:r>
              <a:rPr lang="en-US" sz="4000" dirty="0" err="1" smtClean="0">
                <a:solidFill>
                  <a:srgbClr val="C00000"/>
                </a:solidFill>
              </a:rPr>
              <a:t>কলেজ</a:t>
            </a:r>
            <a:endParaRPr lang="en-US" sz="4000" dirty="0" smtClean="0">
              <a:solidFill>
                <a:srgbClr val="C00000"/>
              </a:solidFill>
            </a:endParaRPr>
          </a:p>
          <a:p>
            <a:pPr algn="l"/>
            <a:r>
              <a:rPr lang="en-US" sz="4000" dirty="0" smtClean="0">
                <a:solidFill>
                  <a:srgbClr val="C00000"/>
                </a:solidFill>
              </a:rPr>
              <a:t>           </a:t>
            </a:r>
            <a:r>
              <a:rPr lang="en-US" sz="4000" dirty="0" err="1" smtClean="0">
                <a:solidFill>
                  <a:srgbClr val="C00000"/>
                </a:solidFill>
              </a:rPr>
              <a:t>খোশবাস</a:t>
            </a:r>
            <a:r>
              <a:rPr lang="en-US" sz="4000" dirty="0" smtClean="0">
                <a:solidFill>
                  <a:srgbClr val="C00000"/>
                </a:solidFill>
              </a:rPr>
              <a:t> ,</a:t>
            </a:r>
            <a:r>
              <a:rPr lang="en-US" sz="4000" dirty="0" err="1" smtClean="0">
                <a:solidFill>
                  <a:srgbClr val="C00000"/>
                </a:solidFill>
              </a:rPr>
              <a:t>বরুড়া</a:t>
            </a:r>
            <a:r>
              <a:rPr lang="en-US" sz="4000" dirty="0" smtClean="0">
                <a:solidFill>
                  <a:srgbClr val="C00000"/>
                </a:solidFill>
              </a:rPr>
              <a:t> ,</a:t>
            </a:r>
            <a:r>
              <a:rPr lang="en-US" sz="4000" dirty="0" err="1" smtClean="0">
                <a:solidFill>
                  <a:srgbClr val="C00000"/>
                </a:solidFill>
              </a:rPr>
              <a:t>কুমিল্লা</a:t>
            </a:r>
            <a:r>
              <a:rPr lang="en-US" sz="4000" dirty="0" smtClean="0">
                <a:solidFill>
                  <a:srgbClr val="C00000"/>
                </a:solidFill>
              </a:rPr>
              <a:t> ।</a:t>
            </a:r>
            <a:endParaRPr lang="en-US" sz="4000" dirty="0" smtClean="0">
              <a:solidFill>
                <a:srgbClr val="C00000"/>
              </a:solidFill>
            </a:endParaRPr>
          </a:p>
          <a:p>
            <a:pPr algn="l"/>
            <a:r>
              <a:rPr lang="en-US" sz="2800" dirty="0" smtClean="0">
                <a:solidFill>
                  <a:srgbClr val="C00000"/>
                </a:solidFill>
              </a:rPr>
              <a:t>                             </a:t>
            </a:r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dirty="0"/>
          </a:p>
        </p:txBody>
      </p:sp>
      <p:pic>
        <p:nvPicPr>
          <p:cNvPr id="5" name="Picture 4" descr="Untitl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0"/>
            <a:ext cx="1688122" cy="2799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Tm="11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19600"/>
            <a:ext cx="9144000" cy="2438400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একক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কাজ-</a:t>
            </a:r>
            <a:r>
              <a:rPr lang="en-US" sz="2800" dirty="0" err="1" smtClean="0">
                <a:solidFill>
                  <a:srgbClr val="FFFF00"/>
                </a:solidFill>
              </a:rPr>
              <a:t>খাসিয়াদের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অন্ত্যেষ্টিক্রিয়া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যথাযথভাবে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উপস্থাপন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</a:t>
            </a:r>
            <a:r>
              <a:rPr lang="en-US" sz="2800" dirty="0" smtClean="0">
                <a:solidFill>
                  <a:srgbClr val="FFFF00"/>
                </a:solidFill>
              </a:rPr>
              <a:t> ।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unicom\Documents\shakhawat hossain\CHAPTER\garo_and_khas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76800"/>
            <a:ext cx="9144000" cy="19812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বাড়ির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কাজ</a:t>
            </a:r>
            <a:r>
              <a:rPr lang="en-US" dirty="0" smtClean="0">
                <a:solidFill>
                  <a:srgbClr val="C00000"/>
                </a:solidFill>
              </a:rPr>
              <a:t> –</a:t>
            </a:r>
            <a:r>
              <a:rPr lang="en-US" sz="2800" dirty="0" err="1" smtClean="0">
                <a:solidFill>
                  <a:srgbClr val="C00000"/>
                </a:solidFill>
              </a:rPr>
              <a:t>খাসিয়াদের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সমাজব্যবস্থা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ব্যাখ্যা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কর</a:t>
            </a:r>
            <a:r>
              <a:rPr lang="en-US" sz="2800" dirty="0" smtClean="0">
                <a:solidFill>
                  <a:srgbClr val="C00000"/>
                </a:solidFill>
              </a:rPr>
              <a:t> ।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nicom\Downloads\Iing_sad_smi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83076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s_Blue_sky_and_moon_1152x8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7859"/>
            <a:ext cx="8763000" cy="6441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200" y="685800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2432439"/>
      </p:ext>
    </p:extLst>
  </p:cSld>
  <p:clrMapOvr>
    <a:masterClrMapping/>
  </p:clrMapOvr>
  <p:transition spd="med" advTm="11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74FA8E"/>
          </a:solidFill>
          <a:ln>
            <a:solidFill>
              <a:srgbClr val="00CC00">
                <a:alpha val="0"/>
              </a:srgbClr>
            </a:solidFill>
          </a:ln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বিষয়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পরিচিতি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    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সমাজবিজ্ঞান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২য়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পত্র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অধ্যায়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-       ০৪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পাঠ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     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খাসিয়া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419600" y="3581400"/>
            <a:ext cx="1143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810000" y="4267200"/>
            <a:ext cx="97840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Tm="11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2600" cy="1417638"/>
          </a:xfrm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আজকের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r>
              <a:rPr lang="en-US" dirty="0" smtClean="0"/>
              <a:t> -</a:t>
            </a:r>
            <a:r>
              <a:rPr lang="en-US" dirty="0" err="1" smtClean="0"/>
              <a:t>খাসিয়া</a:t>
            </a:r>
            <a:endParaRPr lang="en-US" dirty="0"/>
          </a:p>
        </p:txBody>
      </p:sp>
      <p:pic>
        <p:nvPicPr>
          <p:cNvPr id="1026" name="Picture 2" descr="C:\Users\unicom\Documents\shakhawat hossain\CHAPTER\KhashiGir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372600" cy="5410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104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এই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পাঠ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শেষে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শিক্ষার্থীরা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/>
              <a:t>১)</a:t>
            </a:r>
            <a:r>
              <a:rPr lang="en-US" sz="3200" dirty="0" err="1" smtClean="0"/>
              <a:t>খাসিয়ার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উৎপত্তি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সম্পর্কে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  <a:br>
              <a:rPr lang="en-US" sz="2800" dirty="0" smtClean="0"/>
            </a:br>
            <a:r>
              <a:rPr lang="en-US" sz="2800" dirty="0" smtClean="0"/>
              <a:t>২)</a:t>
            </a:r>
            <a:r>
              <a:rPr lang="en-US" sz="2800" dirty="0" err="1" smtClean="0"/>
              <a:t>খাসিয়া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বসবাস</a:t>
            </a:r>
            <a:r>
              <a:rPr lang="en-US" sz="2800" dirty="0" smtClean="0"/>
              <a:t> ও </a:t>
            </a:r>
            <a:r>
              <a:rPr lang="en-US" sz="2800" dirty="0" err="1" smtClean="0"/>
              <a:t>নৃগোষ্ঠীগত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পরিচয়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 </a:t>
            </a:r>
            <a:r>
              <a:rPr lang="en-US" sz="2800" dirty="0" smtClean="0"/>
              <a:t>৩)</a:t>
            </a:r>
            <a:r>
              <a:rPr lang="en-US" sz="2800" dirty="0" err="1" smtClean="0"/>
              <a:t>খাসিয়া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সাংস্কৃতিক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জীবনধারা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</p:cSld>
  <p:clrMapOvr>
    <a:masterClrMapping/>
  </p:clrMapOvr>
  <p:transition spd="med" advTm="11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খাসিয়ার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উৎপত্তি</a:t>
            </a:r>
            <a:r>
              <a:rPr lang="en-US" dirty="0" smtClean="0">
                <a:solidFill>
                  <a:srgbClr val="C00000"/>
                </a:solidFill>
              </a:rPr>
              <a:t> -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nicom\Downloads\Khasia_Man-00,_Khasia_Hill,_Srimongol,_Moulvibazar,_Bangladesh,_(C)_Biplob_Rahm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991600" cy="5638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2096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খাসিয়াদের</a:t>
            </a:r>
            <a:r>
              <a:rPr lang="en-US" dirty="0" smtClean="0"/>
              <a:t> </a:t>
            </a:r>
            <a:r>
              <a:rPr lang="en-US" dirty="0" err="1" smtClean="0"/>
              <a:t>নৃগোষ্ঠীগত</a:t>
            </a:r>
            <a:r>
              <a:rPr lang="en-US" dirty="0" smtClean="0"/>
              <a:t> </a:t>
            </a:r>
            <a:r>
              <a:rPr lang="en-US" dirty="0" err="1" smtClean="0"/>
              <a:t>পরিচয়</a:t>
            </a:r>
            <a:r>
              <a:rPr lang="en-US" dirty="0" smtClean="0"/>
              <a:t> –</a:t>
            </a:r>
            <a:br>
              <a:rPr lang="en-US" dirty="0" smtClean="0"/>
            </a:br>
            <a:r>
              <a:rPr lang="en-US" sz="2700" dirty="0" err="1" smtClean="0"/>
              <a:t>নৃতাত্ত্বিক</a:t>
            </a:r>
            <a:r>
              <a:rPr lang="en-US" sz="2700" dirty="0" smtClean="0"/>
              <a:t> </a:t>
            </a:r>
            <a:r>
              <a:rPr lang="en-US" sz="2700" dirty="0" err="1" smtClean="0"/>
              <a:t>বিচারে</a:t>
            </a:r>
            <a:r>
              <a:rPr lang="en-US" sz="2700" dirty="0" smtClean="0"/>
              <a:t> </a:t>
            </a:r>
            <a:r>
              <a:rPr lang="en-US" sz="2700" dirty="0" err="1" smtClean="0"/>
              <a:t>খাসিয়ারা</a:t>
            </a:r>
            <a:r>
              <a:rPr lang="en-US" sz="2700" dirty="0" smtClean="0"/>
              <a:t> </a:t>
            </a:r>
            <a:r>
              <a:rPr lang="en-US" sz="2700" dirty="0" err="1" smtClean="0"/>
              <a:t>মংগোলীয়</a:t>
            </a:r>
            <a:r>
              <a:rPr lang="en-US" sz="2700" dirty="0" smtClean="0"/>
              <a:t> </a:t>
            </a:r>
            <a:r>
              <a:rPr lang="en-US" sz="2700" dirty="0" err="1" smtClean="0"/>
              <a:t>বংশোদ্ভূত</a:t>
            </a:r>
            <a:r>
              <a:rPr lang="en-US" sz="2700" dirty="0" smtClean="0"/>
              <a:t> </a:t>
            </a:r>
            <a:r>
              <a:rPr lang="en-US" sz="2700" dirty="0" err="1" smtClean="0"/>
              <a:t>বলে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err="1" smtClean="0"/>
              <a:t>বিবেচিত।তাদের</a:t>
            </a:r>
            <a:r>
              <a:rPr lang="en-US" sz="2700" dirty="0" smtClean="0"/>
              <a:t> </a:t>
            </a:r>
            <a:r>
              <a:rPr lang="en-US" sz="2700" dirty="0" err="1" smtClean="0"/>
              <a:t>মূখমন্ডল</a:t>
            </a:r>
            <a:r>
              <a:rPr lang="en-US" sz="2700" dirty="0" smtClean="0"/>
              <a:t> </a:t>
            </a:r>
            <a:r>
              <a:rPr lang="en-US" sz="2700" dirty="0" err="1" smtClean="0"/>
              <a:t>ফর্সা,নাক-মূখ</a:t>
            </a:r>
            <a:r>
              <a:rPr lang="en-US" sz="2700" dirty="0" smtClean="0"/>
              <a:t> </a:t>
            </a:r>
            <a:r>
              <a:rPr lang="en-US" sz="2700" dirty="0" err="1" smtClean="0"/>
              <a:t>চ্যাপ্টা,চোখ</a:t>
            </a:r>
            <a:r>
              <a:rPr lang="en-US" sz="2700" dirty="0" smtClean="0"/>
              <a:t> </a:t>
            </a:r>
            <a:r>
              <a:rPr lang="en-US" sz="2700" dirty="0" err="1" smtClean="0"/>
              <a:t>কালো</a:t>
            </a:r>
            <a:r>
              <a:rPr lang="en-US" sz="2700" dirty="0" smtClean="0"/>
              <a:t> ও </a:t>
            </a:r>
            <a:r>
              <a:rPr lang="en-US" sz="2700" dirty="0" err="1" smtClean="0"/>
              <a:t>ছোট</a:t>
            </a:r>
            <a:r>
              <a:rPr lang="en-US" sz="2700" dirty="0" smtClean="0"/>
              <a:t> ,</a:t>
            </a:r>
            <a:r>
              <a:rPr lang="en-US" sz="2700" dirty="0" err="1" smtClean="0"/>
              <a:t>চোয়াল</a:t>
            </a:r>
            <a:r>
              <a:rPr lang="en-US" sz="2700" dirty="0" smtClean="0"/>
              <a:t>  </a:t>
            </a:r>
            <a:r>
              <a:rPr lang="en-US" sz="2700" dirty="0" err="1" smtClean="0"/>
              <a:t>উচ্চতা</a:t>
            </a:r>
            <a:r>
              <a:rPr lang="en-US" sz="2700" dirty="0" smtClean="0"/>
              <a:t> </a:t>
            </a:r>
            <a:r>
              <a:rPr lang="en-US" sz="2700" dirty="0" err="1" smtClean="0"/>
              <a:t>মধ্যমাকৃতির,পায়ের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err="1" smtClean="0"/>
              <a:t>গোড়ালি</a:t>
            </a:r>
            <a:r>
              <a:rPr lang="en-US" sz="2700" dirty="0" smtClean="0"/>
              <a:t> </a:t>
            </a:r>
            <a:r>
              <a:rPr lang="en-US" sz="2700" dirty="0" err="1" smtClean="0"/>
              <a:t>সরু</a:t>
            </a:r>
            <a:r>
              <a:rPr lang="en-US" sz="2700" dirty="0" smtClean="0"/>
              <a:t>। </a:t>
            </a:r>
            <a:r>
              <a:rPr lang="en-US" sz="2700" dirty="0" err="1" smtClean="0"/>
              <a:t>নৃতাত্ত্বিক</a:t>
            </a:r>
            <a:r>
              <a:rPr lang="en-US" sz="2700" dirty="0" smtClean="0"/>
              <a:t> </a:t>
            </a:r>
            <a:r>
              <a:rPr lang="en-US" sz="2700" dirty="0" err="1" smtClean="0"/>
              <a:t>বিশ্লেষণে</a:t>
            </a:r>
            <a:r>
              <a:rPr lang="en-US" sz="2700" dirty="0" smtClean="0"/>
              <a:t> </a:t>
            </a:r>
            <a:r>
              <a:rPr lang="en-US" sz="2700" dirty="0" err="1" smtClean="0"/>
              <a:t>তাদের</a:t>
            </a:r>
            <a:r>
              <a:rPr lang="en-US" sz="2700" dirty="0" smtClean="0"/>
              <a:t> </a:t>
            </a:r>
            <a:r>
              <a:rPr lang="en-US" sz="2700" dirty="0" err="1" smtClean="0"/>
              <a:t>সাথে</a:t>
            </a:r>
            <a:r>
              <a:rPr lang="en-US" sz="2700" dirty="0" smtClean="0"/>
              <a:t> </a:t>
            </a:r>
            <a:r>
              <a:rPr lang="en-US" sz="2700" dirty="0" err="1" smtClean="0"/>
              <a:t>চীনা</a:t>
            </a:r>
            <a:r>
              <a:rPr lang="en-US" sz="2700" dirty="0" smtClean="0"/>
              <a:t> </a:t>
            </a:r>
            <a:br>
              <a:rPr lang="en-US" sz="2700" dirty="0" smtClean="0"/>
            </a:br>
            <a:r>
              <a:rPr lang="en-US" sz="2700" dirty="0" smtClean="0"/>
              <a:t>ও </a:t>
            </a:r>
            <a:r>
              <a:rPr lang="en-US" sz="2700" dirty="0" err="1" smtClean="0"/>
              <a:t>বার্মিজদের</a:t>
            </a:r>
            <a:r>
              <a:rPr lang="en-US" sz="2700" dirty="0" smtClean="0"/>
              <a:t> </a:t>
            </a:r>
            <a:r>
              <a:rPr lang="en-US" sz="2700" dirty="0" err="1" smtClean="0"/>
              <a:t>যথেষ্ট</a:t>
            </a:r>
            <a:r>
              <a:rPr lang="en-US" sz="2700" dirty="0" smtClean="0"/>
              <a:t> </a:t>
            </a:r>
            <a:r>
              <a:rPr lang="en-US" sz="2700" dirty="0" err="1" smtClean="0"/>
              <a:t>মিল</a:t>
            </a:r>
            <a:r>
              <a:rPr lang="en-US" sz="2700" dirty="0" smtClean="0"/>
              <a:t> </a:t>
            </a:r>
            <a:r>
              <a:rPr lang="en-US" sz="2700" dirty="0" err="1" smtClean="0"/>
              <a:t>আছে</a:t>
            </a:r>
            <a:r>
              <a:rPr lang="en-US" sz="2700" dirty="0" smtClean="0"/>
              <a:t>।</a:t>
            </a:r>
            <a:endParaRPr lang="en-US" sz="2700" dirty="0"/>
          </a:p>
        </p:txBody>
      </p:sp>
      <p:pic>
        <p:nvPicPr>
          <p:cNvPr id="1026" name="Picture 2" descr="C:\Users\unicom\Downloads\Khasi_tribe_para_danc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699606"/>
            <a:ext cx="9144000" cy="415839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খাসিয়াদের</a:t>
            </a:r>
            <a:r>
              <a:rPr lang="en-US" dirty="0" smtClean="0"/>
              <a:t> </a:t>
            </a:r>
            <a:r>
              <a:rPr lang="en-US" dirty="0" err="1" smtClean="0"/>
              <a:t>সমাজব্যবস্থা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১) </a:t>
            </a:r>
            <a:r>
              <a:rPr lang="en-US" dirty="0" err="1" smtClean="0"/>
              <a:t>গ্রামীণ</a:t>
            </a:r>
            <a:r>
              <a:rPr lang="en-US" dirty="0" smtClean="0"/>
              <a:t> </a:t>
            </a:r>
            <a:r>
              <a:rPr lang="en-US" sz="2700" dirty="0" err="1" smtClean="0"/>
              <a:t>ব্যবস্থাঃ-খাসিয়ারা</a:t>
            </a:r>
            <a:r>
              <a:rPr lang="en-US" sz="2700" dirty="0" smtClean="0"/>
              <a:t> </a:t>
            </a:r>
            <a:r>
              <a:rPr lang="en-US" sz="2700" dirty="0" err="1" smtClean="0"/>
              <a:t>গ্রাম</a:t>
            </a:r>
            <a:r>
              <a:rPr lang="en-US" sz="2700" dirty="0" smtClean="0"/>
              <a:t> </a:t>
            </a:r>
            <a:r>
              <a:rPr lang="en-US" sz="2700" dirty="0" err="1" smtClean="0"/>
              <a:t>প্রধানের</a:t>
            </a:r>
            <a:r>
              <a:rPr lang="en-US" sz="2700" dirty="0" smtClean="0"/>
              <a:t> </a:t>
            </a:r>
            <a:r>
              <a:rPr lang="en-US" sz="2700" dirty="0" err="1" smtClean="0"/>
              <a:t>শাসন</a:t>
            </a:r>
            <a:r>
              <a:rPr lang="en-US" sz="2700" dirty="0" smtClean="0"/>
              <a:t> </a:t>
            </a:r>
            <a:r>
              <a:rPr lang="en-US" sz="2700" dirty="0" err="1" smtClean="0"/>
              <a:t>মেনে</a:t>
            </a:r>
            <a:r>
              <a:rPr lang="en-US" sz="2700" dirty="0" smtClean="0"/>
              <a:t> </a:t>
            </a:r>
            <a:r>
              <a:rPr lang="en-US" sz="2700" dirty="0" err="1" smtClean="0"/>
              <a:t>চলে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err="1" smtClean="0"/>
              <a:t>তাদের</a:t>
            </a:r>
            <a:r>
              <a:rPr lang="en-US" sz="2700" dirty="0" smtClean="0"/>
              <a:t> </a:t>
            </a:r>
            <a:r>
              <a:rPr lang="en-US" sz="2700" dirty="0" err="1" smtClean="0"/>
              <a:t>প্রতিটি</a:t>
            </a:r>
            <a:r>
              <a:rPr lang="en-US" sz="2700" dirty="0" smtClean="0"/>
              <a:t>  </a:t>
            </a:r>
            <a:r>
              <a:rPr lang="en-US" sz="2700" dirty="0" err="1" smtClean="0"/>
              <a:t>গ্রামেই</a:t>
            </a:r>
            <a:r>
              <a:rPr lang="en-US" sz="2700" dirty="0" smtClean="0"/>
              <a:t> </a:t>
            </a:r>
            <a:r>
              <a:rPr lang="en-US" sz="2700" dirty="0" err="1" smtClean="0"/>
              <a:t>নেতৃত্বদানকারী</a:t>
            </a:r>
            <a:r>
              <a:rPr lang="en-US" sz="2700" dirty="0" smtClean="0"/>
              <a:t> </a:t>
            </a:r>
            <a:r>
              <a:rPr lang="en-US" sz="2700" dirty="0" err="1" smtClean="0"/>
              <a:t>একজন</a:t>
            </a:r>
            <a:r>
              <a:rPr lang="en-US" sz="2700" dirty="0" smtClean="0"/>
              <a:t> </a:t>
            </a:r>
            <a:r>
              <a:rPr lang="en-US" sz="2700" dirty="0" err="1" smtClean="0"/>
              <a:t>ব্যক্তি</a:t>
            </a:r>
            <a:r>
              <a:rPr lang="en-US" sz="2700" dirty="0" smtClean="0"/>
              <a:t> </a:t>
            </a:r>
            <a:r>
              <a:rPr lang="en-US" sz="2700" dirty="0" err="1" smtClean="0"/>
              <a:t>থাকেন</a:t>
            </a:r>
            <a:r>
              <a:rPr lang="en-US" sz="2700" dirty="0" smtClean="0"/>
              <a:t>। </a:t>
            </a:r>
            <a:br>
              <a:rPr lang="en-US" sz="2700" dirty="0" smtClean="0"/>
            </a:br>
            <a:r>
              <a:rPr lang="en-US" sz="2700" dirty="0" err="1" smtClean="0"/>
              <a:t>তিনি</a:t>
            </a:r>
            <a:r>
              <a:rPr lang="en-US" sz="2700" dirty="0" smtClean="0"/>
              <a:t>  </a:t>
            </a:r>
            <a:r>
              <a:rPr lang="en-US" sz="2700" dirty="0" err="1" smtClean="0"/>
              <a:t>সামাজিকভাবে</a:t>
            </a:r>
            <a:r>
              <a:rPr lang="en-US" sz="2700" dirty="0" smtClean="0"/>
              <a:t> </a:t>
            </a:r>
            <a:r>
              <a:rPr lang="en-US" sz="2700" dirty="0" err="1" smtClean="0"/>
              <a:t>মন্ত্রী</a:t>
            </a:r>
            <a:r>
              <a:rPr lang="en-US" sz="2700" dirty="0" smtClean="0"/>
              <a:t> </a:t>
            </a:r>
            <a:r>
              <a:rPr lang="en-US" sz="2700" dirty="0" err="1" smtClean="0"/>
              <a:t>বা</a:t>
            </a:r>
            <a:r>
              <a:rPr lang="en-US" sz="2700" dirty="0" smtClean="0"/>
              <a:t> </a:t>
            </a:r>
            <a:r>
              <a:rPr lang="en-US" sz="2700" dirty="0" err="1" smtClean="0"/>
              <a:t>হেডম্যান</a:t>
            </a:r>
            <a:r>
              <a:rPr lang="en-US" sz="2700" dirty="0" smtClean="0"/>
              <a:t> </a:t>
            </a:r>
            <a:r>
              <a:rPr lang="en-US" sz="2700" dirty="0" err="1" smtClean="0"/>
              <a:t>হিসেবে</a:t>
            </a:r>
            <a:r>
              <a:rPr lang="en-US" sz="2700" dirty="0" smtClean="0"/>
              <a:t> </a:t>
            </a:r>
            <a:r>
              <a:rPr lang="en-US" sz="2700" dirty="0" err="1" smtClean="0"/>
              <a:t>অভিহিত</a:t>
            </a:r>
            <a:r>
              <a:rPr lang="en-US" sz="2700" dirty="0" smtClean="0"/>
              <a:t> </a:t>
            </a:r>
            <a:r>
              <a:rPr lang="en-US" sz="2700" dirty="0" err="1" smtClean="0"/>
              <a:t>হন</a:t>
            </a:r>
            <a:r>
              <a:rPr lang="en-US" sz="2700" dirty="0" smtClean="0"/>
              <a:t> ।</a:t>
            </a:r>
            <a:endParaRPr lang="en-US" dirty="0"/>
          </a:p>
        </p:txBody>
      </p:sp>
      <p:pic>
        <p:nvPicPr>
          <p:cNvPr id="2050" name="Picture 2" descr="C:\Users\unicom\Downloads\G1057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unicom\Downloads\1947-Khasi_state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194</Words>
  <Application>Microsoft Office PowerPoint</Application>
  <PresentationFormat>On-screen Show (4:3)</PresentationFormat>
  <Paragraphs>31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WLL COME</vt:lpstr>
      <vt:lpstr> পরিচিতি</vt:lpstr>
      <vt:lpstr>বিষয় পরিচিতি             সমাজবিজ্ঞান ২য় পত্র অধ্যায়  -       ০৪ পাঠ-       খাসিয়া</vt:lpstr>
      <vt:lpstr>আজকের পাঠ -খাসিয়া</vt:lpstr>
      <vt:lpstr>এই পাঠ শেষে শিক্ষার্থীরা ১)খাসিয়ার উৎপত্তি সম্পর্কে ব্যাখ্যা করতে পারবে। ২)খাসিয়া বসবাস ও নৃগোষ্ঠীগত পরিচয় বর্ণনা করতে পারবে। ৩)খাসিয়া সাংস্কৃতিক জীবনধারা বর্ণনা করতে পারবে।</vt:lpstr>
      <vt:lpstr>খাসিয়ার উৎপত্তি -</vt:lpstr>
      <vt:lpstr>খাসিয়াদের নৃগোষ্ঠীগত পরিচয় – নৃতাত্ত্বিক বিচারে খাসিয়ারা মংগোলীয় বংশোদ্ভূত বলে বিবেচিত।তাদের মূখমন্ডল ফর্সা,নাক-মূখ চ্যাপ্টা,চোখ কালো ও ছোট ,চোয়াল  উচ্চতা মধ্যমাকৃতির,পায়ের গোড়ালি সরু। নৃতাত্ত্বিক বিশ্লেষণে তাদের সাথে চীনা  ও বার্মিজদের যথেষ্ট মিল আছে।</vt:lpstr>
      <vt:lpstr>খাসিয়াদের সমাজব্যবস্থা  ১) গ্রামীণ ব্যবস্থাঃ-খাসিয়ারা গ্রাম প্রধানের শাসন মেনে চলে তাদের প্রতিটি  গ্রামেই নেতৃত্বদানকারী একজন ব্যক্তি থাকেন।  তিনি  সামাজিকভাবে মন্ত্রী বা হেডম্যান হিসেবে অভিহিত হন ।</vt:lpstr>
      <vt:lpstr> </vt:lpstr>
      <vt:lpstr>বিবাহ ব্যবস্থাঃ-খাসিয়া সমাজে জ্ঞাতিসম্পর্কের ভাইবোনদের মধ্যে বিবাহ নিষিদ্ধ।তাদের সমাজে এমন কিছু গোত্র আছে যারা পরস্পর বিবাহ করতে পারেনা ।যেমন –টংপের ,লিম্বা, তেজন,এবং কঙ্গয়ার মধ্যে বিয়ে করতে পারেনা।।</vt:lpstr>
      <vt:lpstr>খাসিয়া ঘর বাড়ির ধরন –খাসিয়া সাধারণত টিলা ও পাহাড়ের পাদদেশে বাড়িঘর নির্মাণ করে থাকে। অবস্থানগত বিবেচনায় নদীর ধারে বসবাসকারীরা অতীতে  পাথর দিয়ে হাতির শুড়ের মতো ঘর বাধত আর অধিকতর গভীর বনে অধিবাসীরা মাচাং ঘর তৈরি করে। </vt:lpstr>
      <vt:lpstr>গ্রাম বা পুঞ্জি – গ্রামকে খাসি ভাষায় বলা হয় “পুঞ্জি”। অনেক পরিবার একত্রিত হয়ে একটি পুঞ্জিতে বসবাস করে।জীবিকার তাগিদে তারা সদলবলে নতুন স্থানে যায়।বাংলাদেশে ৭৩টি খাসিয়া পুঞ্জি আছে । </vt:lpstr>
      <vt:lpstr>পোশাক পরিচ্ছদ ও অলঙ্কার-খাসিয়াদের পোশাক পরিচ্ছদ খুবই সাধারণ ও পরিচ্ছন্ন ।মেয়েরা নিজেদের তৈরি “কাজিম পিন” নামক এক প্রকার ব্লাউজ  এবং“ কা-জৈ-সম” নামে এক প্রকার কাপড় পরিধান করে ।পুরুষরা এক প্রকার পকেট –হীন জামা ও লুংঙ্গী পরিধান করে । যা খাসিয়াদের ভাষায় ফুংগ মারুং বলা হয়।  </vt:lpstr>
      <vt:lpstr>খাসিয়া ধর্ম-খাসিয়ারা মূলত এক ঈশ্বরে বিশ্বাসী স্থাপন করে। প্রাচীন প্রথা ও নানা  ধরনের সংস্কার তাদের ধর্মের ভিত্তি।বর্তমানে ৯০ ভাগ খাসিয়া খ্রিষ্টান  ধর্মে ধর্মান্তরিত হয়েছে ।</vt:lpstr>
      <vt:lpstr>ঐতিহ্যবাহী সাংস্কৃতিক অনুষঙ্গ-খাসিয়াদের ঐতিহ্যবাহী শিল্পকলা,নাচ ,খেলাধূলা ,নৃত্য প্রভৃতি ।খাসিয়াদের শিল্পকলার  জুড়ি মেলা ভার  । তাদের প্রধান নৃত্যের নাম ‘’নোং গোক্রম” নাচ ।</vt:lpstr>
      <vt:lpstr>খাদ্যাভ্যাস-খাসিয়াদের প্রধান খাদ্য হলো ভাত ।এর পাশাপাশি মাছ, মাংস,শাকসব্জি ,ইত্যাদি খেয়ে থাকে ।মদ তাদের প্রিয় পানীয়।তারা ভাত , মহুয়া বা তালের রস দিয়ে নিজেরাই মদ তৈরি করে ।</vt:lpstr>
      <vt:lpstr>খাদ্যাভ্যাস</vt:lpstr>
      <vt:lpstr>সাংস্কৃতিক অনুষ্ঠানসমূহ –খাসিয়ারা বিভিন্ন সাংস্কৃতিক  অনুষ্ঠানে অংশ নিয়ে থাকে ।প্রায় প্রত্যেক পুজাতে তারা ছাগল ও মোরগ উৎসর্গ করে ।তাদের উৎসব হলো “সাড সুক মেনসিম উৎসব। যার অর্থ হলো “হৃদয়ে আনন্দ নৃত্য”  এসময়  ঢোল যাকে খাসি ভাষায়  বলা হয় “কা-বম “এবং বাশি ও পাইপ যাকে খাসি ভাষায় “তাংমুড়ি” ইত্যাদি বাজানো হয় ।    </vt:lpstr>
      <vt:lpstr>মূল্যায়ন – ) খাসিয়া আদি বাসস্থান কোথায় ? ২)খাসিয়াদের পরিবার ব্যবস্থা কোন আদিবাসিদের সাথে সাদৃশ্য ? ৩)খাসিয়া কোন ধর্মের অনুসারি ?     </vt:lpstr>
      <vt:lpstr>একক কাজ-খাসিয়াদের অন্ত্যেষ্টিক্রিয়া যথাযথভাবে উপস্থাপন কর ।  </vt:lpstr>
      <vt:lpstr>বাড়ির কাজ –খাসিয়াদের সমাজব্যবস্থা ব্যাখ্যা কর ।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WLL COME</dc:title>
  <dc:creator>unicom</dc:creator>
  <cp:lastModifiedBy>unicom</cp:lastModifiedBy>
  <cp:revision>61</cp:revision>
  <dcterms:created xsi:type="dcterms:W3CDTF">2020-09-30T17:20:17Z</dcterms:created>
  <dcterms:modified xsi:type="dcterms:W3CDTF">2020-10-16T06:14:29Z</dcterms:modified>
</cp:coreProperties>
</file>