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2" r:id="rId4"/>
    <p:sldId id="264" r:id="rId5"/>
    <p:sldId id="266" r:id="rId6"/>
    <p:sldId id="267" r:id="rId7"/>
    <p:sldId id="263" r:id="rId8"/>
    <p:sldId id="268" r:id="rId9"/>
    <p:sldId id="269" r:id="rId10"/>
    <p:sldId id="270" r:id="rId11"/>
    <p:sldId id="256" r:id="rId12"/>
    <p:sldId id="257" r:id="rId13"/>
    <p:sldId id="258" r:id="rId14"/>
    <p:sldId id="259" r:id="rId15"/>
    <p:sldId id="26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F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94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9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8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668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2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4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4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9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92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466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36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6FC6-D8EE-4B05-8E1F-8AD283B2C451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9EF9-8DB2-4B85-A432-803F5CF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8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bulbaser2123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82" y="477673"/>
            <a:ext cx="90781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 smtClean="0">
                <a:solidFill>
                  <a:schemeClr val="bg1"/>
                </a:solidFill>
              </a:rPr>
              <a:t>সবাইকে স্বাগতম 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33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785" y="1037230"/>
            <a:ext cx="810677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</a:rPr>
              <a:t>পাঠ ঘোষণা </a:t>
            </a:r>
          </a:p>
          <a:p>
            <a:pPr algn="ctr"/>
            <a:r>
              <a:rPr lang="bn-BD" sz="8000" dirty="0" smtClean="0">
                <a:solidFill>
                  <a:srgbClr val="FFC000"/>
                </a:solidFill>
              </a:rPr>
              <a:t>আজকের পাঠ 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</a:rPr>
              <a:t>মুতার যুদ্ধ 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75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0752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শিখন-ফল</a:t>
            </a:r>
            <a:endParaRPr lang="en-US" sz="16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নিম্নরূপঃ</a:t>
            </a:r>
            <a:endParaRPr lang="en-US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4000" dirty="0" smtClean="0">
                <a:solidFill>
                  <a:srgbClr val="7030A0"/>
                </a:solidFill>
              </a:rPr>
              <a:t>১। </a:t>
            </a:r>
            <a:r>
              <a:rPr lang="en-US" sz="4000" dirty="0" err="1" smtClean="0">
                <a:solidFill>
                  <a:srgbClr val="7030A0"/>
                </a:solidFill>
              </a:rPr>
              <a:t>মুতার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যুদ্ধের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কারন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এবং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ঘটনাবলী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বর্ণনা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করতে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</a:rPr>
              <a:t>।</a:t>
            </a:r>
            <a:endParaRPr lang="bn-BD" sz="4000" dirty="0" smtClean="0">
              <a:solidFill>
                <a:srgbClr val="7030A0"/>
              </a:solidFill>
            </a:endParaRPr>
          </a:p>
          <a:p>
            <a:r>
              <a:rPr lang="bn-BD" sz="2800" dirty="0" smtClean="0">
                <a:solidFill>
                  <a:srgbClr val="7030A0"/>
                </a:solidFill>
              </a:rPr>
              <a:t>২। রাসুলের জীবনের সর্ব শেষ যুদ্ধ কোনটি তা জানতে পারবে।</a:t>
            </a:r>
          </a:p>
          <a:p>
            <a:r>
              <a:rPr lang="bn-BD" sz="2800" dirty="0" smtClean="0">
                <a:solidFill>
                  <a:srgbClr val="7030A0"/>
                </a:solidFill>
              </a:rPr>
              <a:t>৩।মুতার যুদ্ধের গুরোত্ত বলতে পারবে। 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0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8364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</a:t>
            </a:r>
            <a:endParaRPr lang="en-US" sz="9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5400" dirty="0" err="1" smtClean="0"/>
              <a:t>অষ্টম</a:t>
            </a:r>
            <a:r>
              <a:rPr lang="en-US" sz="5400" dirty="0" smtClean="0"/>
              <a:t> </a:t>
            </a:r>
            <a:r>
              <a:rPr lang="en-US" sz="5400" dirty="0" err="1" smtClean="0"/>
              <a:t>হিজরীর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জমাদিউল</a:t>
            </a:r>
            <a:r>
              <a:rPr lang="en-US" sz="5400" dirty="0" smtClean="0"/>
              <a:t> </a:t>
            </a:r>
            <a:r>
              <a:rPr lang="en-US" sz="5400" dirty="0" err="1" smtClean="0"/>
              <a:t>আওয়াল</a:t>
            </a:r>
            <a:r>
              <a:rPr lang="en-US" sz="5400" dirty="0" smtClean="0"/>
              <a:t> ৬২৯ </a:t>
            </a:r>
            <a:r>
              <a:rPr lang="en-US" sz="5400" dirty="0" err="1" smtClean="0"/>
              <a:t>খ্রিষ্টাব্দের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সেপ্টেম্বর</a:t>
            </a:r>
            <a:r>
              <a:rPr lang="en-US" sz="5400" dirty="0" smtClean="0"/>
              <a:t> </a:t>
            </a:r>
            <a:r>
              <a:rPr lang="en-US" sz="5400" dirty="0" err="1" smtClean="0"/>
              <a:t>মাসে</a:t>
            </a:r>
            <a:r>
              <a:rPr lang="en-US" sz="5400" dirty="0" smtClean="0"/>
              <a:t> </a:t>
            </a:r>
            <a:r>
              <a:rPr lang="en-US" sz="5400" dirty="0" err="1" smtClean="0"/>
              <a:t>এই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সংঘটিত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 </a:t>
            </a:r>
            <a:r>
              <a:rPr lang="en-US" sz="5400" dirty="0" err="1" smtClean="0"/>
              <a:t>হুদাইবিয়ার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সন্ধি</a:t>
            </a:r>
            <a:r>
              <a:rPr lang="en-US" sz="5400" dirty="0" smtClean="0"/>
              <a:t> </a:t>
            </a:r>
            <a:r>
              <a:rPr lang="en-US" sz="5400" dirty="0" err="1" smtClean="0"/>
              <a:t>হতে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মক্কা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বিজয়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পর্যন্ত</a:t>
            </a:r>
            <a:r>
              <a:rPr lang="en-US" sz="5400" dirty="0" smtClean="0"/>
              <a:t>  এ </a:t>
            </a:r>
            <a:r>
              <a:rPr lang="en-US" sz="5400" dirty="0" err="1" smtClean="0"/>
              <a:t>সময়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মুসলমানরা</a:t>
            </a:r>
            <a:r>
              <a:rPr lang="en-US" sz="5400" dirty="0" smtClean="0"/>
              <a:t> ১৭টি </a:t>
            </a:r>
            <a:r>
              <a:rPr lang="en-US" sz="5400" dirty="0" err="1" smtClean="0"/>
              <a:t>অভিযান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পরিচালনা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করেন</a:t>
            </a:r>
            <a:r>
              <a:rPr lang="en-US" sz="5400" dirty="0" smtClean="0"/>
              <a:t>। </a:t>
            </a:r>
            <a:r>
              <a:rPr lang="en-US" sz="5400" dirty="0" err="1" smtClean="0"/>
              <a:t>এর</a:t>
            </a:r>
            <a:r>
              <a:rPr lang="en-US" sz="5400" dirty="0" smtClean="0"/>
              <a:t> </a:t>
            </a:r>
            <a:r>
              <a:rPr lang="en-US" sz="5400" dirty="0" err="1" smtClean="0"/>
              <a:t>মধ্যে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সবচেয়ে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শক্তিশালী</a:t>
            </a:r>
            <a:r>
              <a:rPr lang="en-US" sz="5400" dirty="0" smtClean="0"/>
              <a:t> ও </a:t>
            </a:r>
            <a:r>
              <a:rPr lang="en-US" sz="5400" dirty="0" err="1" smtClean="0"/>
              <a:t>তাতপর্যপূর্ন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ছিল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মুতার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</a:t>
            </a:r>
            <a:r>
              <a:rPr lang="en-US" sz="54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19530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068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কারন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bn-BD" sz="4400" dirty="0" smtClean="0"/>
              <a:t>       </a:t>
            </a:r>
            <a:r>
              <a:rPr lang="en-US" sz="4400" dirty="0" err="1" smtClean="0"/>
              <a:t>রাসুল</a:t>
            </a:r>
            <a:r>
              <a:rPr lang="en-US" sz="4400" dirty="0" smtClean="0"/>
              <a:t> (স) </a:t>
            </a:r>
            <a:r>
              <a:rPr lang="en-US" sz="4400" dirty="0" err="1" smtClean="0"/>
              <a:t>দুত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প্রেরনের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সময়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হারেছ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উমাইয়া</a:t>
            </a:r>
            <a:r>
              <a:rPr lang="en-US" sz="4400" dirty="0" smtClean="0"/>
              <a:t>/</a:t>
            </a:r>
            <a:r>
              <a:rPr lang="en-US" sz="4400" dirty="0" err="1" smtClean="0"/>
              <a:t>ওমায়েরকে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দূত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হিসেবে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চিঠিসহ</a:t>
            </a:r>
            <a:r>
              <a:rPr lang="en-US" sz="4400" dirty="0" smtClean="0"/>
              <a:t> </a:t>
            </a:r>
            <a:r>
              <a:rPr lang="en-US" sz="4400" dirty="0" err="1" smtClean="0"/>
              <a:t>রোমের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সামন্তরাজ</a:t>
            </a:r>
            <a:r>
              <a:rPr lang="en-US" sz="4400" dirty="0" smtClean="0"/>
              <a:t> </a:t>
            </a:r>
            <a:r>
              <a:rPr lang="en-US" sz="4400" dirty="0" err="1" smtClean="0"/>
              <a:t>সিরিয়ার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শাসনকর্তা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সোহরাবিল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আমর</a:t>
            </a:r>
            <a:r>
              <a:rPr lang="en-US" sz="4400" dirty="0" smtClean="0"/>
              <a:t> </a:t>
            </a:r>
            <a:r>
              <a:rPr lang="en-US" sz="4400" dirty="0" err="1" smtClean="0"/>
              <a:t>ঘাসসানীর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নিকট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প্রেরণ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করেন</a:t>
            </a:r>
            <a:r>
              <a:rPr lang="en-US" sz="4400" dirty="0" smtClean="0"/>
              <a:t>। </a:t>
            </a:r>
            <a:r>
              <a:rPr lang="en-US" sz="4400" dirty="0" err="1" smtClean="0"/>
              <a:t>সোহরাবিল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দূ</a:t>
            </a:r>
            <a:r>
              <a:rPr lang="bn-BD" sz="3200" dirty="0" smtClean="0">
                <a:solidFill>
                  <a:srgbClr val="7030A0"/>
                </a:solidFill>
              </a:rPr>
              <a:t>ত</a:t>
            </a:r>
            <a:r>
              <a:rPr lang="en-US" sz="4400" dirty="0" err="1" smtClean="0"/>
              <a:t>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গ্রেফতার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নামক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স্থানে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নির্মমভাবে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হত্যা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।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সংবাদে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মুহাম্মদ</a:t>
            </a:r>
            <a:r>
              <a:rPr lang="en-US" sz="4400" dirty="0" smtClean="0"/>
              <a:t> (স) </a:t>
            </a:r>
            <a:r>
              <a:rPr lang="en-US" sz="4400" dirty="0" err="1" smtClean="0"/>
              <a:t>মর্মাহত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হন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৩,০০০ </a:t>
            </a:r>
            <a:r>
              <a:rPr lang="en-US" sz="4400" dirty="0" err="1" smtClean="0"/>
              <a:t>সৈন্যর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বাহিনী</a:t>
            </a:r>
            <a:r>
              <a:rPr lang="en-US" sz="4400" dirty="0" smtClean="0"/>
              <a:t> </a:t>
            </a:r>
            <a:r>
              <a:rPr lang="en-US" sz="4400" dirty="0" err="1" smtClean="0"/>
              <a:t>তৈরি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যুদ্ধ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যাত্রার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নির্দেশ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দেন</a:t>
            </a:r>
            <a:r>
              <a:rPr lang="en-US" sz="44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63243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50" y="245660"/>
            <a:ext cx="873456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ঘটনাবলী</a:t>
            </a:r>
            <a:endParaRPr lang="en-US" sz="8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200" dirty="0" err="1" smtClean="0"/>
              <a:t>যাত্রার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পূর্বে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মুহাম্মদ</a:t>
            </a:r>
            <a:r>
              <a:rPr lang="en-US" sz="3200" dirty="0" smtClean="0"/>
              <a:t> (স) ১ম </a:t>
            </a:r>
            <a:r>
              <a:rPr lang="en-US" sz="3200" dirty="0" err="1" smtClean="0"/>
              <a:t>সেনাপতি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হিসেবে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যায়েদ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হারিছ</a:t>
            </a:r>
            <a:r>
              <a:rPr lang="en-US" sz="3200" dirty="0" smtClean="0"/>
              <a:t>, ২য় </a:t>
            </a:r>
            <a:r>
              <a:rPr lang="en-US" sz="3200" dirty="0" err="1" smtClean="0"/>
              <a:t>জাফর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আবু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তালিব</a:t>
            </a:r>
            <a:r>
              <a:rPr lang="en-US" sz="3200" dirty="0" smtClean="0"/>
              <a:t> ও ৩য় </a:t>
            </a:r>
            <a:r>
              <a:rPr lang="en-US" sz="3200" dirty="0" err="1" smtClean="0"/>
              <a:t>আব্দুল্লাহ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ইবনে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রাওয়াহার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ঘোষনা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বলেন</a:t>
            </a:r>
            <a:r>
              <a:rPr lang="en-US" sz="3200" dirty="0" smtClean="0"/>
              <a:t>  </a:t>
            </a:r>
            <a:r>
              <a:rPr lang="en-US" sz="3200" dirty="0" err="1" smtClean="0"/>
              <a:t>দরকার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ঠিক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নিও</a:t>
            </a:r>
            <a:r>
              <a:rPr lang="en-US" sz="3200" dirty="0" smtClean="0"/>
              <a:t>। </a:t>
            </a:r>
            <a:r>
              <a:rPr lang="en-US" sz="3200" dirty="0" err="1" smtClean="0"/>
              <a:t>রোমান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ছিল</a:t>
            </a:r>
            <a:r>
              <a:rPr lang="en-US" sz="3200" dirty="0" smtClean="0"/>
              <a:t>। </a:t>
            </a:r>
            <a:r>
              <a:rPr lang="en-US" sz="3200" dirty="0" err="1" smtClean="0"/>
              <a:t>মুতায়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তুমুল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শুরু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সেনাপতি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যায়েদ</a:t>
            </a:r>
            <a:r>
              <a:rPr lang="en-US" sz="3200" dirty="0" smtClean="0"/>
              <a:t>, </a:t>
            </a:r>
            <a:r>
              <a:rPr lang="en-US" sz="3200" dirty="0" err="1" smtClean="0"/>
              <a:t>জাফর</a:t>
            </a:r>
            <a:r>
              <a:rPr lang="en-US" sz="3200" dirty="0" smtClean="0"/>
              <a:t> ও </a:t>
            </a:r>
            <a:r>
              <a:rPr lang="en-US" sz="3200" dirty="0" err="1" smtClean="0"/>
              <a:t>আব্দুল্লাহ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শহীদ</a:t>
            </a:r>
            <a:r>
              <a:rPr lang="en-US" sz="3200" dirty="0" smtClean="0"/>
              <a:t> </a:t>
            </a:r>
            <a:r>
              <a:rPr lang="en-US" sz="3200" dirty="0" err="1" smtClean="0"/>
              <a:t>হন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অবশেষে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ওয়ালিদ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বিক্রমে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বাহিনীকে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পরাজিত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মুসলিম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জয়লাভ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খালিদের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বীরত্বের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মুহাম্মদ</a:t>
            </a:r>
            <a:r>
              <a:rPr lang="en-US" sz="3200" dirty="0" smtClean="0"/>
              <a:t> (স) </a:t>
            </a:r>
            <a:r>
              <a:rPr lang="en-US" sz="3200" dirty="0" err="1" smtClean="0"/>
              <a:t>তাঁকে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সাইফুল্লাহ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আল্লাহর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তরবারী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খেতাবে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ভূষিত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করেন।এই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রোমানদের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অসংখ্য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হতাহত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১২ </a:t>
            </a:r>
            <a:r>
              <a:rPr lang="en-US" sz="3200" dirty="0" err="1" smtClean="0"/>
              <a:t>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মুসলিম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শাহাদাত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92106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4" y="200883"/>
            <a:ext cx="886280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9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ফলা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ফল</a:t>
            </a:r>
            <a:endParaRPr lang="en-US" sz="9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BD" sz="4400" dirty="0" smtClean="0"/>
              <a:t>    </a:t>
            </a:r>
            <a:r>
              <a:rPr lang="en-US" sz="4400" dirty="0" err="1" smtClean="0"/>
              <a:t>খালিদ</a:t>
            </a:r>
            <a:r>
              <a:rPr lang="en-US" sz="4400" dirty="0" smtClean="0"/>
              <a:t> </a:t>
            </a:r>
            <a:r>
              <a:rPr lang="en-US" sz="4400" dirty="0" err="1"/>
              <a:t>বিন</a:t>
            </a:r>
            <a:r>
              <a:rPr lang="en-US" sz="4400" dirty="0"/>
              <a:t> </a:t>
            </a:r>
            <a:r>
              <a:rPr lang="en-US" sz="4400" dirty="0" err="1"/>
              <a:t>ওয়ালিদ</a:t>
            </a:r>
            <a:r>
              <a:rPr lang="en-US" sz="4400" dirty="0"/>
              <a:t> </a:t>
            </a:r>
            <a:r>
              <a:rPr lang="en-US" sz="4400" dirty="0" err="1"/>
              <a:t>বীর</a:t>
            </a:r>
            <a:r>
              <a:rPr lang="en-US" sz="4400" dirty="0"/>
              <a:t> </a:t>
            </a:r>
            <a:r>
              <a:rPr lang="en-US" sz="4400" dirty="0" err="1"/>
              <a:t>বিক্রমে</a:t>
            </a:r>
            <a:r>
              <a:rPr lang="en-US" sz="4400" dirty="0"/>
              <a:t> </a:t>
            </a:r>
            <a:r>
              <a:rPr lang="en-US" sz="4400" dirty="0" err="1"/>
              <a:t>যুদ্ধ</a:t>
            </a:r>
            <a:r>
              <a:rPr lang="en-US" sz="4400" dirty="0"/>
              <a:t> </a:t>
            </a:r>
            <a:r>
              <a:rPr lang="en-US" sz="4400" dirty="0" err="1"/>
              <a:t>করে</a:t>
            </a:r>
            <a:r>
              <a:rPr lang="en-US" sz="4400" dirty="0"/>
              <a:t> </a:t>
            </a:r>
            <a:r>
              <a:rPr lang="en-US" sz="4400" dirty="0" err="1"/>
              <a:t>রোমান</a:t>
            </a:r>
            <a:r>
              <a:rPr lang="en-US" sz="4400" dirty="0"/>
              <a:t> </a:t>
            </a:r>
            <a:r>
              <a:rPr lang="en-US" sz="4400" dirty="0" err="1"/>
              <a:t>বাহিনীকে</a:t>
            </a:r>
            <a:r>
              <a:rPr lang="en-US" sz="4400" dirty="0"/>
              <a:t> </a:t>
            </a:r>
            <a:r>
              <a:rPr lang="en-US" sz="4400" dirty="0" err="1"/>
              <a:t>পরাজিত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 </a:t>
            </a:r>
            <a:r>
              <a:rPr lang="en-US" sz="4400" dirty="0" err="1"/>
              <a:t>এবং</a:t>
            </a:r>
            <a:r>
              <a:rPr lang="en-US" sz="4400" dirty="0"/>
              <a:t> </a:t>
            </a:r>
            <a:r>
              <a:rPr lang="en-US" sz="4400" dirty="0" err="1"/>
              <a:t>মুসলিম</a:t>
            </a:r>
            <a:r>
              <a:rPr lang="en-US" sz="4400" dirty="0"/>
              <a:t> </a:t>
            </a:r>
            <a:r>
              <a:rPr lang="en-US" sz="4400" dirty="0" err="1"/>
              <a:t>বাহিনী</a:t>
            </a:r>
            <a:r>
              <a:rPr lang="en-US" sz="4400" dirty="0"/>
              <a:t> </a:t>
            </a:r>
            <a:r>
              <a:rPr lang="en-US" sz="4400" dirty="0" err="1"/>
              <a:t>জয়লাভ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। </a:t>
            </a:r>
            <a:r>
              <a:rPr lang="en-US" sz="4400" dirty="0" err="1"/>
              <a:t>এই</a:t>
            </a:r>
            <a:r>
              <a:rPr lang="en-US" sz="4400" dirty="0"/>
              <a:t> </a:t>
            </a:r>
            <a:r>
              <a:rPr lang="en-US" sz="4400" dirty="0" err="1"/>
              <a:t>যুদ্ধে</a:t>
            </a:r>
            <a:r>
              <a:rPr lang="en-US" sz="4400" dirty="0"/>
              <a:t> </a:t>
            </a:r>
            <a:r>
              <a:rPr lang="en-US" sz="4400" dirty="0" err="1"/>
              <a:t>খালিদের</a:t>
            </a:r>
            <a:r>
              <a:rPr lang="en-US" sz="4400" dirty="0"/>
              <a:t> </a:t>
            </a:r>
            <a:r>
              <a:rPr lang="en-US" sz="4400" dirty="0" err="1"/>
              <a:t>বীরত্বের</a:t>
            </a:r>
            <a:r>
              <a:rPr lang="en-US" sz="4400" dirty="0"/>
              <a:t> </a:t>
            </a:r>
            <a:r>
              <a:rPr lang="en-US" sz="4400" dirty="0" err="1"/>
              <a:t>জন্য</a:t>
            </a:r>
            <a:r>
              <a:rPr lang="en-US" sz="4400" dirty="0"/>
              <a:t> </a:t>
            </a:r>
            <a:r>
              <a:rPr lang="en-US" sz="4400" dirty="0" err="1"/>
              <a:t>মুহাম্মদ</a:t>
            </a:r>
            <a:r>
              <a:rPr lang="en-US" sz="4400" dirty="0"/>
              <a:t> (স) </a:t>
            </a:r>
            <a:r>
              <a:rPr lang="en-US" sz="4400" dirty="0" err="1"/>
              <a:t>তাঁকে</a:t>
            </a:r>
            <a:r>
              <a:rPr lang="en-US" sz="4400" dirty="0"/>
              <a:t> </a:t>
            </a:r>
            <a:r>
              <a:rPr lang="en-US" sz="4400" dirty="0" err="1"/>
              <a:t>সাইফুল্লাহ</a:t>
            </a:r>
            <a:r>
              <a:rPr lang="en-US" sz="4400" dirty="0"/>
              <a:t> </a:t>
            </a:r>
            <a:r>
              <a:rPr lang="en-US" sz="4400" dirty="0" err="1"/>
              <a:t>বা</a:t>
            </a:r>
            <a:r>
              <a:rPr lang="en-US" sz="4400" dirty="0"/>
              <a:t> </a:t>
            </a:r>
            <a:r>
              <a:rPr lang="en-US" sz="4400" dirty="0" err="1"/>
              <a:t>আল্লাহর</a:t>
            </a:r>
            <a:r>
              <a:rPr lang="en-US" sz="4400" dirty="0"/>
              <a:t> </a:t>
            </a:r>
            <a:r>
              <a:rPr lang="en-US" sz="4400" dirty="0" err="1"/>
              <a:t>তরবারী</a:t>
            </a:r>
            <a:r>
              <a:rPr lang="en-US" sz="4400" dirty="0"/>
              <a:t> </a:t>
            </a:r>
            <a:r>
              <a:rPr lang="en-US" sz="4400" dirty="0" err="1"/>
              <a:t>খেতাবে</a:t>
            </a:r>
            <a:r>
              <a:rPr lang="en-US" sz="4400" dirty="0"/>
              <a:t> </a:t>
            </a:r>
            <a:r>
              <a:rPr lang="en-US" sz="4400" dirty="0" err="1"/>
              <a:t>ভূষিত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 smtClean="0"/>
              <a:t>।</a:t>
            </a:r>
            <a:r>
              <a:rPr lang="bn-BD" sz="4400" dirty="0" smtClean="0"/>
              <a:t>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/>
              <a:t>যুদ্ধে</a:t>
            </a:r>
            <a:r>
              <a:rPr lang="en-US" sz="4400" dirty="0"/>
              <a:t> </a:t>
            </a:r>
            <a:r>
              <a:rPr lang="en-US" sz="4400" dirty="0" err="1"/>
              <a:t>রোমানদের</a:t>
            </a:r>
            <a:r>
              <a:rPr lang="en-US" sz="4400" dirty="0"/>
              <a:t> </a:t>
            </a:r>
            <a:r>
              <a:rPr lang="en-US" sz="4400" dirty="0" err="1"/>
              <a:t>অসংখ্য</a:t>
            </a:r>
            <a:r>
              <a:rPr lang="en-US" sz="4400" dirty="0"/>
              <a:t> </a:t>
            </a:r>
            <a:r>
              <a:rPr lang="en-US" sz="4400" dirty="0" err="1"/>
              <a:t>সৈন্য</a:t>
            </a:r>
            <a:r>
              <a:rPr lang="en-US" sz="4400" dirty="0"/>
              <a:t> </a:t>
            </a:r>
            <a:r>
              <a:rPr lang="en-US" sz="4400" dirty="0" err="1"/>
              <a:t>হতাহত</a:t>
            </a:r>
            <a:r>
              <a:rPr lang="en-US" sz="4400" dirty="0"/>
              <a:t> </a:t>
            </a:r>
            <a:r>
              <a:rPr lang="en-US" sz="4400" dirty="0" err="1"/>
              <a:t>হয়</a:t>
            </a:r>
            <a:r>
              <a:rPr lang="en-US" sz="4400" dirty="0"/>
              <a:t> </a:t>
            </a:r>
            <a:r>
              <a:rPr lang="en-US" sz="4400" dirty="0" err="1"/>
              <a:t>এবং</a:t>
            </a:r>
            <a:r>
              <a:rPr lang="en-US" sz="4400" dirty="0"/>
              <a:t> ১২ </a:t>
            </a:r>
            <a:r>
              <a:rPr lang="en-US" sz="4400" dirty="0" err="1"/>
              <a:t>জন</a:t>
            </a:r>
            <a:r>
              <a:rPr lang="en-US" sz="4400" dirty="0"/>
              <a:t> </a:t>
            </a:r>
            <a:r>
              <a:rPr lang="en-US" sz="4400" dirty="0" err="1"/>
              <a:t>মুসলিম</a:t>
            </a:r>
            <a:r>
              <a:rPr lang="en-US" sz="4400" dirty="0"/>
              <a:t> </a:t>
            </a:r>
            <a:r>
              <a:rPr lang="en-US" sz="4400" dirty="0" err="1"/>
              <a:t>সৈন্য</a:t>
            </a:r>
            <a:r>
              <a:rPr lang="en-US" sz="4400" dirty="0"/>
              <a:t> </a:t>
            </a:r>
            <a:r>
              <a:rPr lang="en-US" sz="4400" dirty="0" err="1"/>
              <a:t>শাহাদাত</a:t>
            </a:r>
            <a:r>
              <a:rPr lang="en-US" sz="4400" dirty="0"/>
              <a:t> </a:t>
            </a:r>
            <a:r>
              <a:rPr lang="en-US" sz="4400" dirty="0" err="1"/>
              <a:t>বরন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। </a:t>
            </a:r>
          </a:p>
          <a:p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5714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1009934"/>
            <a:ext cx="83114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bn-BD" dirty="0"/>
          </a:p>
          <a:p>
            <a:r>
              <a:rPr lang="bn-BD" sz="3200" dirty="0" smtClean="0">
                <a:solidFill>
                  <a:srgbClr val="7030A0"/>
                </a:solidFill>
              </a:rPr>
              <a:t>১। মুতার যুদ্ধে কত জন মুসলিম সৈনিক শাহাদাত হন? </a:t>
            </a:r>
          </a:p>
          <a:p>
            <a:r>
              <a:rPr lang="bn-BD" sz="3200" dirty="0" smtClean="0">
                <a:solidFill>
                  <a:srgbClr val="7030A0"/>
                </a:solidFill>
              </a:rPr>
              <a:t>২। সাইফুল্লাহ উপাদী প্রাপ্ত হন কে এবং কখন? </a:t>
            </a:r>
          </a:p>
          <a:p>
            <a:r>
              <a:rPr lang="bn-BD" sz="3200" dirty="0" smtClean="0">
                <a:solidFill>
                  <a:srgbClr val="7030A0"/>
                </a:solidFill>
              </a:rPr>
              <a:t>৩। রাসুলের(দঃ) জীবনের শেষ যুদ্ধ কোনটি?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10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866" y="1514901"/>
            <a:ext cx="73834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</a:rPr>
              <a:t>একিক কাজ</a:t>
            </a:r>
          </a:p>
          <a:p>
            <a:endParaRPr lang="bn-BD" sz="9600" b="1" dirty="0" smtClean="0">
              <a:solidFill>
                <a:srgbClr val="C00000"/>
              </a:solidFill>
            </a:endParaRPr>
          </a:p>
          <a:p>
            <a:r>
              <a:rPr lang="bn-BD" sz="5400" b="1" dirty="0" smtClean="0">
                <a:solidFill>
                  <a:srgbClr val="7030A0"/>
                </a:solidFill>
              </a:rPr>
              <a:t>“</a:t>
            </a:r>
            <a:r>
              <a:rPr lang="bn-BD" sz="6600" b="1" dirty="0" smtClean="0">
                <a:solidFill>
                  <a:srgbClr val="7030A0"/>
                </a:solidFill>
              </a:rPr>
              <a:t>সাইফুল্লা” </a:t>
            </a:r>
          </a:p>
          <a:p>
            <a:r>
              <a:rPr lang="bn-BD" sz="6600" b="1" dirty="0" smtClean="0">
                <a:solidFill>
                  <a:srgbClr val="7030A0"/>
                </a:solidFill>
              </a:rPr>
              <a:t>শব্দের অর্থ কী 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493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450376"/>
            <a:ext cx="7328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</a:rPr>
              <a:t>জোড়ায় কাজ </a:t>
            </a:r>
          </a:p>
          <a:p>
            <a:endParaRPr lang="bn-BD" sz="8800" b="1" dirty="0" smtClean="0">
              <a:solidFill>
                <a:srgbClr val="C00000"/>
              </a:solidFill>
            </a:endParaRPr>
          </a:p>
          <a:p>
            <a:r>
              <a:rPr lang="en-US" sz="7200" b="1" dirty="0" err="1">
                <a:solidFill>
                  <a:srgbClr val="7030A0"/>
                </a:solidFill>
              </a:rPr>
              <a:t>মুতার</a:t>
            </a:r>
            <a:r>
              <a:rPr lang="en-US" sz="7200" b="1" dirty="0">
                <a:solidFill>
                  <a:srgbClr val="7030A0"/>
                </a:solidFill>
              </a:rPr>
              <a:t> </a:t>
            </a:r>
            <a:r>
              <a:rPr lang="en-US" sz="7200" b="1" dirty="0" err="1">
                <a:solidFill>
                  <a:srgbClr val="7030A0"/>
                </a:solidFill>
              </a:rPr>
              <a:t>যুদ্ধের</a:t>
            </a:r>
            <a:r>
              <a:rPr lang="en-US" sz="7200" b="1" dirty="0">
                <a:solidFill>
                  <a:srgbClr val="7030A0"/>
                </a:solidFill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</a:rPr>
              <a:t>মূল</a:t>
            </a:r>
            <a:r>
              <a:rPr lang="bn-BD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</a:rPr>
              <a:t>কারন</a:t>
            </a:r>
            <a:r>
              <a:rPr lang="bn-BD" sz="7200" b="1" dirty="0" smtClean="0">
                <a:solidFill>
                  <a:srgbClr val="7030A0"/>
                </a:solidFill>
              </a:rPr>
              <a:t> </a:t>
            </a:r>
            <a:r>
              <a:rPr lang="bn-BD" sz="6000" b="1" dirty="0" smtClean="0">
                <a:solidFill>
                  <a:srgbClr val="7030A0"/>
                </a:solidFill>
              </a:rPr>
              <a:t>কি ছিল? ব্যখ্যা কর।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408245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288" y="682389"/>
            <a:ext cx="708318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দলীয় কাজ </a:t>
            </a:r>
          </a:p>
          <a:p>
            <a:r>
              <a:rPr lang="bn-BD" dirty="0"/>
              <a:t> </a:t>
            </a:r>
            <a:endParaRPr lang="bn-BD" dirty="0" smtClean="0"/>
          </a:p>
          <a:p>
            <a:endParaRPr lang="bn-BD" dirty="0"/>
          </a:p>
          <a:p>
            <a:r>
              <a:rPr lang="bn-BD" sz="5400" dirty="0" smtClean="0">
                <a:solidFill>
                  <a:srgbClr val="00B050"/>
                </a:solidFill>
              </a:rPr>
              <a:t>রাসুলের দূতকে কোথায় এবং কে হত্যা করে?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37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434" y="1059642"/>
            <a:ext cx="6670737" cy="166199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03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035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848" y="2558580"/>
            <a:ext cx="46297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3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         </a:t>
            </a:r>
          </a:p>
          <a:p>
            <a:pPr algn="ctr" rtl="1"/>
            <a:endParaRPr lang="en-US" sz="3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rtl="1"/>
            <a:endParaRPr lang="en-US" sz="3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rtl="1"/>
            <a:endParaRPr lang="en-US" sz="3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098" y="2813538"/>
            <a:ext cx="8102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561514" y="2560321"/>
            <a:ext cx="6035040" cy="3139321"/>
            <a:chOff x="1561514" y="2560321"/>
            <a:chExt cx="6035040" cy="3139321"/>
          </a:xfrm>
        </p:grpSpPr>
        <p:sp>
          <p:nvSpPr>
            <p:cNvPr id="7" name="TextBox 6"/>
            <p:cNvSpPr txBox="1"/>
            <p:nvPr/>
          </p:nvSpPr>
          <p:spPr>
            <a:xfrm>
              <a:off x="1561514" y="2560321"/>
              <a:ext cx="603504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bn-BD" dirty="0" smtClean="0"/>
                <a:t>মো</a:t>
              </a:r>
              <a:r>
                <a:rPr lang="bn-BD" dirty="0" smtClean="0"/>
                <a:t>: আবুল বাসার  </a:t>
              </a:r>
            </a:p>
            <a:p>
              <a:pPr algn="ctr"/>
              <a:r>
                <a:rPr lang="bn-BD" dirty="0" smtClean="0"/>
                <a:t> সহকারী শিক্ষক (আইসিটি)</a:t>
              </a:r>
            </a:p>
            <a:p>
              <a:pPr algn="ctr"/>
              <a:r>
                <a:rPr lang="bn-BD" dirty="0" smtClean="0"/>
                <a:t>বামণগাও আশ্রাফিয়া বালিকা দাখিল মাদরাসা, শ্রীপুর, গাজীপুর ।</a:t>
              </a:r>
            </a:p>
            <a:p>
              <a:pPr algn="ctr"/>
              <a:r>
                <a:rPr lang="en-US" dirty="0" smtClean="0">
                  <a:hlinkClick r:id="rId2"/>
                </a:rPr>
                <a:t>abulbaser2123@gmail.com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pic>
          <p:nvPicPr>
            <p:cNvPr id="8" name="Picture 7" descr="117326302_2619082435020969_8569354359918089220_n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4554" y="2680012"/>
              <a:ext cx="2236764" cy="158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49982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4" y="471636"/>
            <a:ext cx="7806519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বাড়ীর কাজ</a:t>
            </a:r>
          </a:p>
          <a:p>
            <a:endParaRPr lang="bn-BD" dirty="0" smtClean="0"/>
          </a:p>
          <a:p>
            <a:endParaRPr lang="bn-BD" dirty="0"/>
          </a:p>
          <a:p>
            <a:r>
              <a:rPr lang="bn-BD" sz="6000" b="1" dirty="0" smtClean="0">
                <a:solidFill>
                  <a:srgbClr val="7030A0"/>
                </a:solidFill>
              </a:rPr>
              <a:t>হযরত খালিদ বিন ওয়য়ালিদ(রাঃ)কে তুমি কিভাবে মূল্যায়ন করবে? লিখে আনবে। </a:t>
            </a:r>
            <a:endParaRPr lang="bn-BD" sz="60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4133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4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18866"/>
            <a:ext cx="945162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FFC000"/>
                </a:solidFill>
              </a:rPr>
              <a:t>আল্লাহ হাফেজ </a:t>
            </a:r>
            <a:endParaRPr lang="en-US" sz="11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69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967" y="682389"/>
            <a:ext cx="825689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পাঠ পরিচিতি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দাখিল নবম শ্রেণি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ইসলামের ইতিহাস</a:t>
            </a:r>
          </a:p>
          <a:p>
            <a:pPr algn="ctr"/>
            <a:r>
              <a:rPr lang="bn-BD" sz="8800" b="1" dirty="0" smtClean="0">
                <a:solidFill>
                  <a:srgbClr val="00B050"/>
                </a:solidFill>
              </a:rPr>
              <a:t>মুতার যুদ্ধ 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82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383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21253" cy="663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920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936" y="152897"/>
            <a:ext cx="8905752" cy="67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38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891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8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865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54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432</Words>
  <Application>Microsoft Office PowerPoint</Application>
  <PresentationFormat>On-screen Show (4:3)</PresentationFormat>
  <Paragraphs>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AAAA</cp:lastModifiedBy>
  <cp:revision>9</cp:revision>
  <dcterms:created xsi:type="dcterms:W3CDTF">2020-03-30T13:51:01Z</dcterms:created>
  <dcterms:modified xsi:type="dcterms:W3CDTF">2020-10-15T23:00:22Z</dcterms:modified>
</cp:coreProperties>
</file>