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75" r:id="rId3"/>
    <p:sldId id="278" r:id="rId4"/>
    <p:sldId id="280" r:id="rId5"/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6" r:id="rId14"/>
    <p:sldId id="282" r:id="rId15"/>
    <p:sldId id="268" r:id="rId16"/>
    <p:sldId id="269" r:id="rId17"/>
    <p:sldId id="270" r:id="rId18"/>
    <p:sldId id="283" r:id="rId19"/>
    <p:sldId id="284" r:id="rId20"/>
    <p:sldId id="285" r:id="rId21"/>
    <p:sldId id="271" r:id="rId22"/>
    <p:sldId id="272" r:id="rId23"/>
    <p:sldId id="289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1.jpeg"/><Relationship Id="rId1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1E991-D77A-4672-9451-922D4A9DF16E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2F836A-09AA-4F2B-B059-7AEFA2C2C22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অঙ্গজ চারা উৎপাদন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FD969FD-0477-4BCF-923B-5CEBE4C47B73}" type="parTrans" cxnId="{3A9DFA03-C0B0-4614-8C68-23D0C629CCD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47A18B8-E735-4EC3-A95A-428D2FEF148F}" type="sibTrans" cxnId="{3A9DFA03-C0B0-4614-8C68-23D0C629CCD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D8B037D-BC43-4F54-A5FA-8F2C908F408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ছেদ কলম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5703439-0434-498F-8681-59D5BBCF8500}" type="parTrans" cxnId="{623E8154-88D3-449E-8FC8-1BCC039449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FC6BB0-2317-4290-B2F2-1E60E1263D68}" type="sibTrans" cxnId="{623E8154-88D3-449E-8FC8-1BCC039449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947539-1580-4AB9-8DA1-0AE9BF7F1815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দাবা কলম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661B303-0930-40CD-A20F-79DE0A063106}" type="parTrans" cxnId="{FE02A550-2150-4951-840D-887449744A5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F5C1240-1BC5-4DF9-98D8-6CF7CD2EF8AC}" type="sibTrans" cxnId="{FE02A550-2150-4951-840D-887449744A5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D7410BB-7899-4CC8-B0D6-2163BF73D8E5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গুটি কলম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D7B9512A-0B33-4B5E-927C-62E6796A847E}" type="parTrans" cxnId="{99D104A3-5300-4CD1-8F4B-23F239698D4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A34317D-4C25-456E-82E2-C416F7333674}" type="sibTrans" cxnId="{99D104A3-5300-4CD1-8F4B-23F239698D4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B9A062A-DE47-4394-A707-63770BC217D5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জোড় কলম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F1A8506-2AF0-46D2-9A91-7864AD88125F}" type="parTrans" cxnId="{2ECCC8FE-2451-460B-94B5-D9C0F982A13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91D3D4E-1A7F-4FF7-83F3-407B70F22904}" type="sibTrans" cxnId="{2ECCC8FE-2451-460B-94B5-D9C0F982A13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7520B63-A897-40A1-8308-2D732FA88FA1}" type="pres">
      <dgm:prSet presAssocID="{F601E991-D77A-4672-9451-922D4A9DF1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A0CA20-2107-42A3-93EE-66DA85CE6AA8}" type="pres">
      <dgm:prSet presAssocID="{A72F836A-09AA-4F2B-B059-7AEFA2C2C220}" presName="singleCycle" presStyleCnt="0"/>
      <dgm:spPr/>
    </dgm:pt>
    <dgm:pt modelId="{D5FC074B-4C9E-491A-89ED-07DB5D1F882B}" type="pres">
      <dgm:prSet presAssocID="{A72F836A-09AA-4F2B-B059-7AEFA2C2C220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1773371-0000-4A1A-B22B-ABEBE827C841}" type="pres">
      <dgm:prSet presAssocID="{65703439-0434-498F-8681-59D5BBCF8500}" presName="Name56" presStyleLbl="parChTrans1D2" presStyleIdx="0" presStyleCnt="4"/>
      <dgm:spPr/>
      <dgm:t>
        <a:bodyPr/>
        <a:lstStyle/>
        <a:p>
          <a:endParaRPr lang="en-US"/>
        </a:p>
      </dgm:t>
    </dgm:pt>
    <dgm:pt modelId="{C05B8E6A-52A3-4C0E-B868-BD047A250AB1}" type="pres">
      <dgm:prSet presAssocID="{7D8B037D-BC43-4F54-A5FA-8F2C908F408F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88195-87CE-4FFC-8AC5-7E40062302CA}" type="pres">
      <dgm:prSet presAssocID="{A661B303-0930-40CD-A20F-79DE0A063106}" presName="Name56" presStyleLbl="parChTrans1D2" presStyleIdx="1" presStyleCnt="4"/>
      <dgm:spPr/>
      <dgm:t>
        <a:bodyPr/>
        <a:lstStyle/>
        <a:p>
          <a:endParaRPr lang="en-US"/>
        </a:p>
      </dgm:t>
    </dgm:pt>
    <dgm:pt modelId="{E2EF4B5B-0763-4B09-A78A-BFFBE609236C}" type="pres">
      <dgm:prSet presAssocID="{4E947539-1580-4AB9-8DA1-0AE9BF7F1815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5812F-DB02-4CF9-B168-2419DD5ADD77}" type="pres">
      <dgm:prSet presAssocID="{D7B9512A-0B33-4B5E-927C-62E6796A847E}" presName="Name56" presStyleLbl="parChTrans1D2" presStyleIdx="2" presStyleCnt="4"/>
      <dgm:spPr/>
      <dgm:t>
        <a:bodyPr/>
        <a:lstStyle/>
        <a:p>
          <a:endParaRPr lang="en-US"/>
        </a:p>
      </dgm:t>
    </dgm:pt>
    <dgm:pt modelId="{0792866B-CA89-42DD-90A7-229B35CF735B}" type="pres">
      <dgm:prSet presAssocID="{4D7410BB-7899-4CC8-B0D6-2163BF73D8E5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A75AD-38E3-4187-BB7A-AC6E56BE0267}" type="pres">
      <dgm:prSet presAssocID="{6F1A8506-2AF0-46D2-9A91-7864AD88125F}" presName="Name56" presStyleLbl="parChTrans1D2" presStyleIdx="3" presStyleCnt="4"/>
      <dgm:spPr/>
      <dgm:t>
        <a:bodyPr/>
        <a:lstStyle/>
        <a:p>
          <a:endParaRPr lang="en-US"/>
        </a:p>
      </dgm:t>
    </dgm:pt>
    <dgm:pt modelId="{149AC2A7-F06B-4CEF-87CD-B251DA979E79}" type="pres">
      <dgm:prSet presAssocID="{BB9A062A-DE47-4394-A707-63770BC217D5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104A3-5300-4CD1-8F4B-23F239698D4E}" srcId="{A72F836A-09AA-4F2B-B059-7AEFA2C2C220}" destId="{4D7410BB-7899-4CC8-B0D6-2163BF73D8E5}" srcOrd="2" destOrd="0" parTransId="{D7B9512A-0B33-4B5E-927C-62E6796A847E}" sibTransId="{2A34317D-4C25-456E-82E2-C416F7333674}"/>
    <dgm:cxn modelId="{938728AB-AC02-46A9-B0C2-4D05E63BF529}" type="presOf" srcId="{BB9A062A-DE47-4394-A707-63770BC217D5}" destId="{149AC2A7-F06B-4CEF-87CD-B251DA979E79}" srcOrd="0" destOrd="0" presId="urn:microsoft.com/office/officeart/2008/layout/RadialCluster"/>
    <dgm:cxn modelId="{7FBABC6D-F181-429C-9644-ACA046B21B37}" type="presOf" srcId="{D7B9512A-0B33-4B5E-927C-62E6796A847E}" destId="{08A5812F-DB02-4CF9-B168-2419DD5ADD77}" srcOrd="0" destOrd="0" presId="urn:microsoft.com/office/officeart/2008/layout/RadialCluster"/>
    <dgm:cxn modelId="{5F459BF0-2958-4005-8165-FBA947875616}" type="presOf" srcId="{4E947539-1580-4AB9-8DA1-0AE9BF7F1815}" destId="{E2EF4B5B-0763-4B09-A78A-BFFBE609236C}" srcOrd="0" destOrd="0" presId="urn:microsoft.com/office/officeart/2008/layout/RadialCluster"/>
    <dgm:cxn modelId="{27D6ACD4-5749-4F7E-AF47-F8604FD3A199}" type="presOf" srcId="{A661B303-0930-40CD-A20F-79DE0A063106}" destId="{7A188195-87CE-4FFC-8AC5-7E40062302CA}" srcOrd="0" destOrd="0" presId="urn:microsoft.com/office/officeart/2008/layout/RadialCluster"/>
    <dgm:cxn modelId="{3A9DFA03-C0B0-4614-8C68-23D0C629CCDA}" srcId="{F601E991-D77A-4672-9451-922D4A9DF16E}" destId="{A72F836A-09AA-4F2B-B059-7AEFA2C2C220}" srcOrd="0" destOrd="0" parTransId="{EFD969FD-0477-4BCF-923B-5CEBE4C47B73}" sibTransId="{747A18B8-E735-4EC3-A95A-428D2FEF148F}"/>
    <dgm:cxn modelId="{92365582-1CD7-4F4E-BFAC-DB6C587BBC95}" type="presOf" srcId="{4D7410BB-7899-4CC8-B0D6-2163BF73D8E5}" destId="{0792866B-CA89-42DD-90A7-229B35CF735B}" srcOrd="0" destOrd="0" presId="urn:microsoft.com/office/officeart/2008/layout/RadialCluster"/>
    <dgm:cxn modelId="{159167AD-2F67-424E-836D-64FC07A823D6}" type="presOf" srcId="{F601E991-D77A-4672-9451-922D4A9DF16E}" destId="{C7520B63-A897-40A1-8308-2D732FA88FA1}" srcOrd="0" destOrd="0" presId="urn:microsoft.com/office/officeart/2008/layout/RadialCluster"/>
    <dgm:cxn modelId="{DAADF192-4704-4849-B9FF-C6E847B940C9}" type="presOf" srcId="{7D8B037D-BC43-4F54-A5FA-8F2C908F408F}" destId="{C05B8E6A-52A3-4C0E-B868-BD047A250AB1}" srcOrd="0" destOrd="0" presId="urn:microsoft.com/office/officeart/2008/layout/RadialCluster"/>
    <dgm:cxn modelId="{22A8DAC0-65B7-4084-9F5E-BB4982641214}" type="presOf" srcId="{65703439-0434-498F-8681-59D5BBCF8500}" destId="{41773371-0000-4A1A-B22B-ABEBE827C841}" srcOrd="0" destOrd="0" presId="urn:microsoft.com/office/officeart/2008/layout/RadialCluster"/>
    <dgm:cxn modelId="{040C53A7-4AD5-4DFE-BEC4-D0A99EFC09BB}" type="presOf" srcId="{A72F836A-09AA-4F2B-B059-7AEFA2C2C220}" destId="{D5FC074B-4C9E-491A-89ED-07DB5D1F882B}" srcOrd="0" destOrd="0" presId="urn:microsoft.com/office/officeart/2008/layout/RadialCluster"/>
    <dgm:cxn modelId="{14DC7F95-59CC-4F79-B5EA-2708738C0667}" type="presOf" srcId="{6F1A8506-2AF0-46D2-9A91-7864AD88125F}" destId="{9F9A75AD-38E3-4187-BB7A-AC6E56BE0267}" srcOrd="0" destOrd="0" presId="urn:microsoft.com/office/officeart/2008/layout/RadialCluster"/>
    <dgm:cxn modelId="{623E8154-88D3-449E-8FC8-1BCC03944924}" srcId="{A72F836A-09AA-4F2B-B059-7AEFA2C2C220}" destId="{7D8B037D-BC43-4F54-A5FA-8F2C908F408F}" srcOrd="0" destOrd="0" parTransId="{65703439-0434-498F-8681-59D5BBCF8500}" sibTransId="{E2FC6BB0-2317-4290-B2F2-1E60E1263D68}"/>
    <dgm:cxn modelId="{2ECCC8FE-2451-460B-94B5-D9C0F982A133}" srcId="{A72F836A-09AA-4F2B-B059-7AEFA2C2C220}" destId="{BB9A062A-DE47-4394-A707-63770BC217D5}" srcOrd="3" destOrd="0" parTransId="{6F1A8506-2AF0-46D2-9A91-7864AD88125F}" sibTransId="{B91D3D4E-1A7F-4FF7-83F3-407B70F22904}"/>
    <dgm:cxn modelId="{FE02A550-2150-4951-840D-887449744A57}" srcId="{A72F836A-09AA-4F2B-B059-7AEFA2C2C220}" destId="{4E947539-1580-4AB9-8DA1-0AE9BF7F1815}" srcOrd="1" destOrd="0" parTransId="{A661B303-0930-40CD-A20F-79DE0A063106}" sibTransId="{AF5C1240-1BC5-4DF9-98D8-6CF7CD2EF8AC}"/>
    <dgm:cxn modelId="{B54963C0-924D-45EE-94DC-1D52C38C0194}" type="presParOf" srcId="{C7520B63-A897-40A1-8308-2D732FA88FA1}" destId="{55A0CA20-2107-42A3-93EE-66DA85CE6AA8}" srcOrd="0" destOrd="0" presId="urn:microsoft.com/office/officeart/2008/layout/RadialCluster"/>
    <dgm:cxn modelId="{C00EA7F3-9D5B-4589-8263-87555D1CA9D1}" type="presParOf" srcId="{55A0CA20-2107-42A3-93EE-66DA85CE6AA8}" destId="{D5FC074B-4C9E-491A-89ED-07DB5D1F882B}" srcOrd="0" destOrd="0" presId="urn:microsoft.com/office/officeart/2008/layout/RadialCluster"/>
    <dgm:cxn modelId="{CB83EA69-28AD-4431-BEF3-EA8D5AA36F40}" type="presParOf" srcId="{55A0CA20-2107-42A3-93EE-66DA85CE6AA8}" destId="{41773371-0000-4A1A-B22B-ABEBE827C841}" srcOrd="1" destOrd="0" presId="urn:microsoft.com/office/officeart/2008/layout/RadialCluster"/>
    <dgm:cxn modelId="{5FF8178F-BCEE-45E0-95CC-DB7D38182D8B}" type="presParOf" srcId="{55A0CA20-2107-42A3-93EE-66DA85CE6AA8}" destId="{C05B8E6A-52A3-4C0E-B868-BD047A250AB1}" srcOrd="2" destOrd="0" presId="urn:microsoft.com/office/officeart/2008/layout/RadialCluster"/>
    <dgm:cxn modelId="{805A0F67-7FBD-4763-A039-BD966D50AA93}" type="presParOf" srcId="{55A0CA20-2107-42A3-93EE-66DA85CE6AA8}" destId="{7A188195-87CE-4FFC-8AC5-7E40062302CA}" srcOrd="3" destOrd="0" presId="urn:microsoft.com/office/officeart/2008/layout/RadialCluster"/>
    <dgm:cxn modelId="{155ACEAE-C38A-46C0-8337-562756523066}" type="presParOf" srcId="{55A0CA20-2107-42A3-93EE-66DA85CE6AA8}" destId="{E2EF4B5B-0763-4B09-A78A-BFFBE609236C}" srcOrd="4" destOrd="0" presId="urn:microsoft.com/office/officeart/2008/layout/RadialCluster"/>
    <dgm:cxn modelId="{3B2A0458-D82C-499D-9CDF-E26A2D2B958D}" type="presParOf" srcId="{55A0CA20-2107-42A3-93EE-66DA85CE6AA8}" destId="{08A5812F-DB02-4CF9-B168-2419DD5ADD77}" srcOrd="5" destOrd="0" presId="urn:microsoft.com/office/officeart/2008/layout/RadialCluster"/>
    <dgm:cxn modelId="{08435786-FDA8-4FA1-8B27-F1D51DBDFFCB}" type="presParOf" srcId="{55A0CA20-2107-42A3-93EE-66DA85CE6AA8}" destId="{0792866B-CA89-42DD-90A7-229B35CF735B}" srcOrd="6" destOrd="0" presId="urn:microsoft.com/office/officeart/2008/layout/RadialCluster"/>
    <dgm:cxn modelId="{491AD56F-911A-4F2E-9986-C3BE81DC2C56}" type="presParOf" srcId="{55A0CA20-2107-42A3-93EE-66DA85CE6AA8}" destId="{9F9A75AD-38E3-4187-BB7A-AC6E56BE0267}" srcOrd="7" destOrd="0" presId="urn:microsoft.com/office/officeart/2008/layout/RadialCluster"/>
    <dgm:cxn modelId="{66C3D306-F872-4D37-9DEA-C048FF72BE25}" type="presParOf" srcId="{55A0CA20-2107-42A3-93EE-66DA85CE6AA8}" destId="{149AC2A7-F06B-4CEF-87CD-B251DA979E7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C074B-4C9E-491A-89ED-07DB5D1F882B}">
      <dsp:nvSpPr>
        <dsp:cNvPr id="0" name=""/>
        <dsp:cNvSpPr/>
      </dsp:nvSpPr>
      <dsp:spPr>
        <a:xfrm>
          <a:off x="3408449" y="2219267"/>
          <a:ext cx="1902229" cy="19022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অঙ্গজ চারা উৎপাদন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01308" y="2312126"/>
        <a:ext cx="1716511" cy="1716511"/>
      </dsp:txXfrm>
    </dsp:sp>
    <dsp:sp modelId="{41773371-0000-4A1A-B22B-ABEBE827C841}">
      <dsp:nvSpPr>
        <dsp:cNvPr id="0" name=""/>
        <dsp:cNvSpPr/>
      </dsp:nvSpPr>
      <dsp:spPr>
        <a:xfrm rot="16200000">
          <a:off x="3887449" y="1747152"/>
          <a:ext cx="9442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42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B8E6A-52A3-4C0E-B868-BD047A250AB1}">
      <dsp:nvSpPr>
        <dsp:cNvPr id="0" name=""/>
        <dsp:cNvSpPr/>
      </dsp:nvSpPr>
      <dsp:spPr>
        <a:xfrm>
          <a:off x="3722317" y="544"/>
          <a:ext cx="1274493" cy="1274493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latin typeface="NikoshBAN" pitchFamily="2" charset="0"/>
              <a:cs typeface="NikoshBAN" pitchFamily="2" charset="0"/>
            </a:rPr>
            <a:t>ছেদ কলম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3784533" y="62760"/>
        <a:ext cx="1150061" cy="1150061"/>
      </dsp:txXfrm>
    </dsp:sp>
    <dsp:sp modelId="{7A188195-87CE-4FFC-8AC5-7E40062302CA}">
      <dsp:nvSpPr>
        <dsp:cNvPr id="0" name=""/>
        <dsp:cNvSpPr/>
      </dsp:nvSpPr>
      <dsp:spPr>
        <a:xfrm>
          <a:off x="5310678" y="3170381"/>
          <a:ext cx="9442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42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F4B5B-0763-4B09-A78A-BFFBE609236C}">
      <dsp:nvSpPr>
        <dsp:cNvPr id="0" name=""/>
        <dsp:cNvSpPr/>
      </dsp:nvSpPr>
      <dsp:spPr>
        <a:xfrm>
          <a:off x="6254907" y="2533135"/>
          <a:ext cx="1274493" cy="1274493"/>
        </a:xfrm>
        <a:prstGeom prst="roundRect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দাবা কলম</a:t>
          </a:r>
          <a:endParaRPr lang="en-US" sz="35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317123" y="2595351"/>
        <a:ext cx="1150061" cy="1150061"/>
      </dsp:txXfrm>
    </dsp:sp>
    <dsp:sp modelId="{08A5812F-DB02-4CF9-B168-2419DD5ADD77}">
      <dsp:nvSpPr>
        <dsp:cNvPr id="0" name=""/>
        <dsp:cNvSpPr/>
      </dsp:nvSpPr>
      <dsp:spPr>
        <a:xfrm rot="5400000">
          <a:off x="3887449" y="4593611"/>
          <a:ext cx="9442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42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2866B-CA89-42DD-90A7-229B35CF735B}">
      <dsp:nvSpPr>
        <dsp:cNvPr id="0" name=""/>
        <dsp:cNvSpPr/>
      </dsp:nvSpPr>
      <dsp:spPr>
        <a:xfrm>
          <a:off x="3722317" y="5065725"/>
          <a:ext cx="1274493" cy="1274493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গুটি কলম</a:t>
          </a:r>
          <a:endParaRPr lang="en-US" sz="35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784533" y="5127941"/>
        <a:ext cx="1150061" cy="1150061"/>
      </dsp:txXfrm>
    </dsp:sp>
    <dsp:sp modelId="{9F9A75AD-38E3-4187-BB7A-AC6E56BE0267}">
      <dsp:nvSpPr>
        <dsp:cNvPr id="0" name=""/>
        <dsp:cNvSpPr/>
      </dsp:nvSpPr>
      <dsp:spPr>
        <a:xfrm rot="10800000">
          <a:off x="2464220" y="3170381"/>
          <a:ext cx="9442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42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AC2A7-F06B-4CEF-87CD-B251DA979E79}">
      <dsp:nvSpPr>
        <dsp:cNvPr id="0" name=""/>
        <dsp:cNvSpPr/>
      </dsp:nvSpPr>
      <dsp:spPr>
        <a:xfrm>
          <a:off x="1189726" y="2533135"/>
          <a:ext cx="1274493" cy="1274493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জোড় কলম</a:t>
          </a:r>
          <a:endParaRPr lang="en-US" sz="35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251942" y="2595351"/>
        <a:ext cx="1150061" cy="1150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679AE-549D-495E-9D10-84DAA4F1DE15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4F7BB-5F3B-4242-BF2F-C45ADCB03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65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পানি সেচের কিছুযন্ত্রপাতি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98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ছবির মাধ্যমে মৌখিক ও  বহুনির্বাচনী প্রশ্ন করেতে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ছবির মাধ্যমে মৌখিক ও  বহুনির্বাচনী প্রশ্ন করেতে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dirty="0" smtClean="0"/>
              <a:t>শিক্ষক</a:t>
            </a:r>
            <a:r>
              <a:rPr lang="bn-BD" baseline="0" dirty="0" smtClean="0"/>
              <a:t> নিজের প্রয়োজন মত দল গঠন করতে পারেন। দলের নিচে ছবির উপর মাউস ক্লিক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58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90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90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00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84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85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01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88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18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01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5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6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25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C218-0AB2-4FDF-9776-BAF1881E65D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0048-9E3E-4EA2-81DD-253F3F7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43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67128">
            <a:off x="1098391" y="315640"/>
            <a:ext cx="516754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06367">
            <a:off x="2627771" y="1989084"/>
            <a:ext cx="484723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16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ATs of MZS\Desktop\Junks\plant-propagation-coleus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3050"/>
            <a:ext cx="5029200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138756" y="268069"/>
            <a:ext cx="286649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কর্তন বা ছেদ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26" y="5678269"/>
            <a:ext cx="838197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অতঃপর চারাটি অন্যত্র রোপন করা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8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9082" y="268069"/>
            <a:ext cx="166584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দাবা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486399"/>
            <a:ext cx="68580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প্রথমে মাতৃগাছের মাটির নিকটের শাখা নিচে নামিয়ে দুই গিঁটের মাঝাখানের বাকল কাটতে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561"/>
          <a:stretch/>
        </p:blipFill>
        <p:spPr>
          <a:xfrm>
            <a:off x="2362200" y="1066267"/>
            <a:ext cx="4343400" cy="4151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595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Grafting\Captur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2514600" y="1033908"/>
            <a:ext cx="4267200" cy="4183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739082" y="268069"/>
            <a:ext cx="166584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দাবা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486399"/>
            <a:ext cx="68580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অতঃপর কাটা অংশ মাটিতে চাপা দিতে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0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Grafting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735" y="1066800"/>
            <a:ext cx="2404534" cy="4328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739082" y="268069"/>
            <a:ext cx="166584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দাবা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486399"/>
            <a:ext cx="86868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কিছুদিন পর কাটা অংশ থেকে শিকড় গজাবে এবং নতুন চারা হবে। গজানো অংশ কেটে ২-৩ সপ্তাহ পর সাবধানে মাটিসহ উঠিয়ে অন্যত্র রোপন করতে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1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1900" y="228600"/>
            <a:ext cx="1600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1219200"/>
            <a:ext cx="8458200" cy="553156"/>
            <a:chOff x="381000" y="1219200"/>
            <a:chExt cx="8458200" cy="553156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1219200"/>
              <a:ext cx="845820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অঙ্গজ চারার প্রধান বৈশিষ্ট্য কোনটি?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9184870_orig.png"/>
            <p:cNvPicPr>
              <a:picLocks noChangeAspect="1"/>
            </p:cNvPicPr>
            <p:nvPr/>
          </p:nvPicPr>
          <p:blipFill>
            <a:blip r:embed="rId2"/>
            <a:srcRect l="9375" t="28125" r="6250" b="28125"/>
            <a:stretch>
              <a:fillRect/>
            </a:stretch>
          </p:blipFill>
          <p:spPr>
            <a:xfrm>
              <a:off x="381000" y="1295400"/>
              <a:ext cx="990600" cy="47695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752600" y="21437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বিশুদ্ধ মাতৃগুণ সম্পন্ন চারা গাছ পাওয়া।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Pup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1316356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4800" y="2971800"/>
            <a:ext cx="8458200" cy="954107"/>
            <a:chOff x="381000" y="1219200"/>
            <a:chExt cx="845820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381000" y="1219200"/>
              <a:ext cx="8458200" cy="9541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কোন ধরনের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অঙ্গজ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পদ্ধতিতে মাতৃগাছ থেকে বিচ্ছিন্ন করে চারা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        তৈরি করা হয়?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9184870_orig.png"/>
            <p:cNvPicPr>
              <a:picLocks noChangeAspect="1"/>
            </p:cNvPicPr>
            <p:nvPr/>
          </p:nvPicPr>
          <p:blipFill>
            <a:blip r:embed="rId2"/>
            <a:srcRect l="9375" t="28125" r="6250" b="28125"/>
            <a:stretch>
              <a:fillRect/>
            </a:stretch>
          </p:blipFill>
          <p:spPr>
            <a:xfrm>
              <a:off x="381000" y="1295400"/>
              <a:ext cx="990600" cy="47695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697356" y="4114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কর্তন বা ছেদ কলম পদ্ধতিতে।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APup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28420"/>
            <a:ext cx="1316356" cy="609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8600" y="4724400"/>
            <a:ext cx="8458200" cy="553156"/>
            <a:chOff x="381000" y="1219200"/>
            <a:chExt cx="8458200" cy="553156"/>
          </a:xfrm>
        </p:grpSpPr>
        <p:sp>
          <p:nvSpPr>
            <p:cNvPr id="18" name="TextBox 17"/>
            <p:cNvSpPr txBox="1"/>
            <p:nvPr/>
          </p:nvSpPr>
          <p:spPr>
            <a:xfrm>
              <a:off x="381000" y="1219200"/>
              <a:ext cx="845820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       শাখা নিচে নামিয়ে কলম করা হয়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কোন ধরনের অঙ্গজ পদ্ধতিতে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 descr="9184870_orig.png"/>
            <p:cNvPicPr>
              <a:picLocks noChangeAspect="1"/>
            </p:cNvPicPr>
            <p:nvPr/>
          </p:nvPicPr>
          <p:blipFill>
            <a:blip r:embed="rId2"/>
            <a:srcRect l="9375" t="28125" r="6250" b="28125"/>
            <a:stretch>
              <a:fillRect/>
            </a:stretch>
          </p:blipFill>
          <p:spPr>
            <a:xfrm>
              <a:off x="381000" y="1295400"/>
              <a:ext cx="990600" cy="47695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621156" y="560579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দাবা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কলম পদ্ধতিতে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APup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62600"/>
            <a:ext cx="131635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8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0797" y="268069"/>
            <a:ext cx="154241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গুটি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828800"/>
            <a:ext cx="4191001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প্রথমে পেন্সিলের মতো এক বছর বয়সের ডাল নির্বাচন করতে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5029200"/>
            <a:ext cx="4572001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ধারালো ছুরি দিয়ে ডালের অগ্রভাগ থেকে ৩০-৪০ সেমি নীচে ৪-৫ সেমি গোল করে বাকল তুলতে হবে।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F:\Grafting\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207" y="914400"/>
            <a:ext cx="3290439" cy="2464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F:\Grafting\3a46d0e9d6a86b42f35f7b1f74156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9" y="3978275"/>
            <a:ext cx="3331632" cy="2498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449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Ts of MZS\Desktop\Grafting\as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249364" cy="32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800797" y="268069"/>
            <a:ext cx="154241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গুটি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828800"/>
            <a:ext cx="4191001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এর পর দোআঁশ মাটি ও পচা গোবর মিশিয়ে পেস্ট তৈরি করে  ডালের বাকল  তোলা স্থানে প্রলেপ লাগিয়ে পলিথিন দিয়ে বাঁধতে হবে।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029200"/>
            <a:ext cx="4572001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৩-৪ সপ্তাহের মধ্যে শিকড় গজাবে যা বাইরে থেকে দেখা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4201318"/>
            <a:ext cx="3352800" cy="248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912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Ts of MZS\Desktop\Grafting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2" y="1219200"/>
            <a:ext cx="2133600" cy="384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800797" y="268069"/>
            <a:ext cx="154241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গুটি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5405735"/>
            <a:ext cx="830580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তারপর গাছটিকে টবে লাগিয়ে ছায়ায় ও পরবর্তীতে বাগানে রোপণ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4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34830" y="179457"/>
            <a:ext cx="139814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173271"/>
            <a:ext cx="6172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কোন ধরনের অঙ্গজ বংশ বিস্থার পদ্ধতি দেখানো হয়েছে?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5129285"/>
            <a:ext cx="220445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জোড় কলম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29980"/>
            <a:ext cx="196560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গুটি কলম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129285"/>
            <a:ext cx="208025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দাবা কলম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2191" y="6018428"/>
            <a:ext cx="173156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ছেদ কলম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12135" y="5918743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279" y="887343"/>
            <a:ext cx="3322552" cy="2729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808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34830" y="179457"/>
            <a:ext cx="139814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54" y="4350327"/>
            <a:ext cx="599694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কোন ধরনের অঙ্গজ বংশবিস্তার পদ্ধতি দেখানো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5129285"/>
            <a:ext cx="220980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কর্তন কলম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7454" y="5129285"/>
            <a:ext cx="2209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দাবা কলম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8" y="6043019"/>
            <a:ext cx="220980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জোড় কলম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7455" y="6018428"/>
            <a:ext cx="2209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গুটি কলম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402389" y="5018048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1617477"/>
            <a:ext cx="4060371" cy="232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1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88217" y="1179180"/>
            <a:ext cx="4144897" cy="5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37679" y="3478095"/>
            <a:ext cx="45720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</a:t>
            </a: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1" y="2921363"/>
            <a:ext cx="2997078" cy="2677656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  <p:pic>
        <p:nvPicPr>
          <p:cNvPr id="11" name="Picture 10" descr="IMG_20200809_162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2019300" cy="21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55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700" y="304800"/>
            <a:ext cx="403860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spc="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14800"/>
            <a:ext cx="7924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লেবু, পেয়ারা, গোলাপ এ সকল গাছে কোন ধরনের কলম করা উত্তম  এবং কেন?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ZS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43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73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4161" y="268069"/>
            <a:ext cx="179568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3" y="5791200"/>
            <a:ext cx="38100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 কলমের দুটি অংশ।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752600"/>
            <a:ext cx="6096000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7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4161" y="268069"/>
            <a:ext cx="179568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2" y="5715000"/>
            <a:ext cx="82295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স্টক ও সায়নের জোড়া লাগানো পদ্ধতিকে জোড় কলম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143000"/>
            <a:ext cx="3505200" cy="41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3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133600"/>
            <a:ext cx="2725583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545" y="1905000"/>
            <a:ext cx="28194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05200" y="304800"/>
            <a:ext cx="2057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>
                  <a:solidFill>
                    <a:srgbClr val="FF0000"/>
                  </a:solidFill>
                </a:ln>
              </a:rPr>
              <a:t>জোড় কলম</a:t>
            </a: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3429000"/>
            <a:ext cx="1066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09368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স্টক ও সায়ন জোড়া লাগানোর পর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50936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 কলমে তৈরী চারা গাছ।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5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/>
              <a:t>২১ -১০-২০১৫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231" y="208746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7592306"/>
              </p:ext>
            </p:extLst>
          </p:nvPr>
        </p:nvGraphicFramePr>
        <p:xfrm>
          <a:off x="150936" y="1066800"/>
          <a:ext cx="8763000" cy="5106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828800"/>
                <a:gridCol w="1801906"/>
                <a:gridCol w="1855694"/>
                <a:gridCol w="1752600"/>
              </a:tblGrid>
              <a:tr h="558433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140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145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অঙ্গজ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বংশ বিস্থার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পদ্ধতি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869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23336"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কোন ফসলে প্রযোজ্য 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35161" y="1676400"/>
            <a:ext cx="1546439" cy="1123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10200" y="1627741"/>
            <a:ext cx="1600199" cy="117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20941" y="1676401"/>
            <a:ext cx="1543473" cy="1123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6" name="Group 5"/>
          <p:cNvGrpSpPr/>
          <p:nvPr/>
        </p:nvGrpSpPr>
        <p:grpSpPr>
          <a:xfrm>
            <a:off x="1744241" y="3135868"/>
            <a:ext cx="1696872" cy="2904530"/>
            <a:chOff x="1744241" y="3135868"/>
            <a:chExt cx="1696872" cy="2904530"/>
          </a:xfrm>
        </p:grpSpPr>
        <p:sp>
          <p:nvSpPr>
            <p:cNvPr id="22" name="TextBox 21"/>
            <p:cNvSpPr txBox="1"/>
            <p:nvPr/>
          </p:nvSpPr>
          <p:spPr>
            <a:xfrm>
              <a:off x="1756355" y="3135868"/>
              <a:ext cx="1608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গুটি কলম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44241" y="3797317"/>
              <a:ext cx="16968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একই গাছ  থেকে অনেক কলম  করা যায়  ।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0941" y="5117068"/>
              <a:ext cx="16080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আম, লিচু, পেয়ারা, গোলাপ ইত্যাদি গাছে।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35161" y="3103230"/>
            <a:ext cx="1546439" cy="2660169"/>
            <a:chOff x="3635161" y="3103230"/>
            <a:chExt cx="1546439" cy="2660169"/>
          </a:xfrm>
        </p:grpSpPr>
        <p:sp>
          <p:nvSpPr>
            <p:cNvPr id="26" name="TextBox 25"/>
            <p:cNvSpPr txBox="1"/>
            <p:nvPr/>
          </p:nvSpPr>
          <p:spPr>
            <a:xfrm>
              <a:off x="3886200" y="3103230"/>
              <a:ext cx="1186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জোড় কলম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35161" y="3773269"/>
              <a:ext cx="1524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dirty="0" smtClean="0">
                  <a:solidFill>
                    <a:srgbClr val="0000FF"/>
                  </a:solidFill>
                </a:rPr>
                <a:t>একই গাছে বৈচিত্র্য আনা সম্ভব।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7600" y="511706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তেজপাতা, সফেদা ও লিচু গাছে।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0" y="3048002"/>
            <a:ext cx="1828800" cy="2706950"/>
            <a:chOff x="5334000" y="3048000"/>
            <a:chExt cx="1828800" cy="2202216"/>
          </a:xfrm>
        </p:grpSpPr>
        <p:sp>
          <p:nvSpPr>
            <p:cNvPr id="30" name="TextBox 29"/>
            <p:cNvSpPr txBox="1"/>
            <p:nvPr/>
          </p:nvSpPr>
          <p:spPr>
            <a:xfrm>
              <a:off x="5410200" y="3048000"/>
              <a:ext cx="1600199" cy="30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ছেদ কলম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0" y="3657600"/>
              <a:ext cx="1828800" cy="6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1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গাছের মূল, শাখা ও কান্ড ইত্যাদি থেকে  চারা তৈরি করা যায়। </a:t>
              </a:r>
              <a:endParaRPr lang="en-US" sz="1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62600" y="4724399"/>
              <a:ext cx="1447800" cy="5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বিভিন্ন ধরনের ফুল ও ফল গাছে।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39000" y="3103230"/>
            <a:ext cx="1600200" cy="2736369"/>
            <a:chOff x="7239000" y="3103230"/>
            <a:chExt cx="1600200" cy="2736369"/>
          </a:xfrm>
        </p:grpSpPr>
        <p:sp>
          <p:nvSpPr>
            <p:cNvPr id="34" name="TextBox 33"/>
            <p:cNvSpPr txBox="1"/>
            <p:nvPr/>
          </p:nvSpPr>
          <p:spPr>
            <a:xfrm>
              <a:off x="7315200" y="310323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দাবা কলম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9000" y="3773269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মাটির সমান্তরাল শাখা থেকে চারা তৈরি করা যায়।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39000" y="4916269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লেবু, পেয়ারা, গোলাপ ইত্যাদি গাছে।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29213" y="6400800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1676401"/>
            <a:ext cx="1616668" cy="10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3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24384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098" y="3051831"/>
            <a:ext cx="18560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দাবা কলম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199" y="3051831"/>
            <a:ext cx="19335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গুটি কলম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098" y="4429780"/>
            <a:ext cx="185601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 কলম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429780"/>
            <a:ext cx="19335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ছেদ কলম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2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ose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7" y="1066800"/>
            <a:ext cx="7450667" cy="5257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04534" y="381000"/>
            <a:ext cx="514773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 ভালো থেকো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3867" y="36576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34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855" y="3151342"/>
            <a:ext cx="2808889" cy="186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438400" y="5486400"/>
            <a:ext cx="410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ছবিগুলোতে কি দেখতে পাচ্ছ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550" y="5343841"/>
            <a:ext cx="7362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অঙ্গজ বংশবৃদ্ধির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304800"/>
            <a:ext cx="2971800" cy="198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07" y="3184137"/>
            <a:ext cx="2416152" cy="179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644" y="304800"/>
            <a:ext cx="2579882" cy="198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550" y="3203978"/>
            <a:ext cx="2401975" cy="181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316666" y="5308937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36" y="304800"/>
            <a:ext cx="1816491" cy="198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52401" y="2647789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চলো আজ আমরা বিভিন্ন অঙ্গজ বংশবৃদ্ধির পদ্ধতি সম্পর্কে জানি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7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821E-7 L -1.94444E-6 0.12717 " pathEditMode="relative" rAng="0" ptsTypes="AA">
                                      <p:cBhvr>
                                        <p:cTn id="7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6821E-7 L 8.33333E-7 0.12717 " pathEditMode="relative" rAng="0" ptsTypes="AA">
                                      <p:cBhvr>
                                        <p:cTn id="7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50867E-6 L -1.11022E-16 0.12625 " pathEditMode="relative" rAng="0" ptsTypes="AA">
                                      <p:cBhvr>
                                        <p:cTn id="7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2" grpId="0"/>
      <p:bldP spid="12" grpId="1"/>
      <p:bldP spid="12" grpId="2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9028" y="162747"/>
            <a:ext cx="457199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1714145"/>
            <a:ext cx="7305109" cy="1094512"/>
            <a:chOff x="1136076" y="2299851"/>
            <a:chExt cx="7470823" cy="116163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15448" y="1764366"/>
                <a:ext cx="6993510" cy="555307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অঙ্গজ বংশবৃদ্ধি কত প্রকার তা বলতে পারবে।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362628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0302" y="3952221"/>
            <a:ext cx="7305109" cy="1190350"/>
            <a:chOff x="1136076" y="2299851"/>
            <a:chExt cx="7470823" cy="1263349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263349"/>
              <a:chOff x="928259" y="1440874"/>
              <a:chExt cx="7287492" cy="1263349"/>
            </a:xfrm>
            <a:grpFill/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3781" y="1691604"/>
                <a:ext cx="6993510" cy="101261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ধরনের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অঙ্গজ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বংশবৃদ্ধির পদ্ধতি সম্পর্কে বর্ণনা করতে পারবে।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377383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b="1" dirty="0"/>
            </a:p>
          </p:txBody>
        </p:sp>
      </p:grpSp>
      <p:sp>
        <p:nvSpPr>
          <p:cNvPr id="21" name="Pentagon 20"/>
          <p:cNvSpPr/>
          <p:nvPr/>
        </p:nvSpPr>
        <p:spPr>
          <a:xfrm>
            <a:off x="66397" y="62736"/>
            <a:ext cx="224443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7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s of MZS\Desktop\Junks\bean-seeds_shutterstock_57850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665" y="533400"/>
            <a:ext cx="6576671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485265" y="5791200"/>
            <a:ext cx="617348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প্রায় সব গাছেই বীজের মাধ্যমে বংশবিস্তার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921" y="6019800"/>
            <a:ext cx="804419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তবে বীজ ছাড়াও গাছের বিভিন্ন অঙ্গের মাধ্যমে চারা উৎপাদন করা সম্ভব।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0600" y="493555"/>
            <a:ext cx="7083610" cy="5410840"/>
            <a:chOff x="990600" y="493555"/>
            <a:chExt cx="7083610" cy="5410840"/>
          </a:xfrm>
        </p:grpSpPr>
        <p:pic>
          <p:nvPicPr>
            <p:cNvPr id="2050" name="Picture 2" descr="C:\Users\KATs of MZS\Desktop\Junks\cutting_stem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93555"/>
              <a:ext cx="3048000" cy="25461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225"/>
            <a:stretch/>
          </p:blipFill>
          <p:spPr>
            <a:xfrm>
              <a:off x="4953000" y="556391"/>
              <a:ext cx="3121210" cy="2523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0991" y="3288690"/>
              <a:ext cx="3068782" cy="2504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0456" y="3236075"/>
              <a:ext cx="3023754" cy="26683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7337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01886145"/>
              </p:ext>
            </p:extLst>
          </p:nvPr>
        </p:nvGraphicFramePr>
        <p:xfrm>
          <a:off x="212436" y="258618"/>
          <a:ext cx="8719128" cy="634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366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s of MZS\Desktop\Kat\grafting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314" y="1600200"/>
            <a:ext cx="4311372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138756" y="268069"/>
            <a:ext cx="286649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কর্তন বা ছেদ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26" y="5678269"/>
            <a:ext cx="838197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পদ্ধতিতে শাখা, মূল পাতা ইত্যাদি মাতৃগাছ থেকে বিচ্ছিন্ন করে টবে বা বেডে রোপন করতে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8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8756" y="268069"/>
            <a:ext cx="286649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কর্তন বা ছেদ কলম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26" y="5678269"/>
            <a:ext cx="838197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 দিনের মধ্যে তা থেকে শিকড় গজায় ও নতুন চারা উৎপন্ন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328" y="1280524"/>
            <a:ext cx="4538272" cy="3672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170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656</Words>
  <Application>Microsoft Office PowerPoint</Application>
  <PresentationFormat>On-screen Show (4:3)</PresentationFormat>
  <Paragraphs>117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KatMZS</dc:creator>
  <cp:lastModifiedBy>RISHA-COMPUTER</cp:lastModifiedBy>
  <cp:revision>34</cp:revision>
  <dcterms:created xsi:type="dcterms:W3CDTF">2015-03-01T03:06:59Z</dcterms:created>
  <dcterms:modified xsi:type="dcterms:W3CDTF">2020-10-17T00:25:08Z</dcterms:modified>
</cp:coreProperties>
</file>