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1" r:id="rId2"/>
    <p:sldId id="257" r:id="rId3"/>
    <p:sldId id="266" r:id="rId4"/>
    <p:sldId id="272" r:id="rId5"/>
    <p:sldId id="280" r:id="rId6"/>
    <p:sldId id="273" r:id="rId7"/>
    <p:sldId id="274" r:id="rId8"/>
    <p:sldId id="281" r:id="rId9"/>
    <p:sldId id="282" r:id="rId10"/>
    <p:sldId id="283" r:id="rId11"/>
    <p:sldId id="275" r:id="rId12"/>
    <p:sldId id="284" r:id="rId13"/>
    <p:sldId id="285" r:id="rId14"/>
    <p:sldId id="286" r:id="rId15"/>
    <p:sldId id="287" r:id="rId16"/>
    <p:sldId id="276" r:id="rId17"/>
    <p:sldId id="288" r:id="rId18"/>
    <p:sldId id="289" r:id="rId19"/>
    <p:sldId id="290" r:id="rId20"/>
    <p:sldId id="294" r:id="rId21"/>
    <p:sldId id="292" r:id="rId22"/>
    <p:sldId id="293" r:id="rId23"/>
    <p:sldId id="277" r:id="rId24"/>
    <p:sldId id="278" r:id="rId25"/>
    <p:sldId id="279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10/17/2020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10/17/2020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06" y="1254034"/>
            <a:ext cx="7311894" cy="437605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431074" y="992779"/>
            <a:ext cx="5512526" cy="235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2"/>
                </a:solidFill>
              </a:rPr>
              <a:t>মাল্টিমিডিয়া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ক্লাসে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সবাইকে</a:t>
            </a: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rgbClr val="92D050"/>
                </a:solidFill>
              </a:rPr>
              <a:t>স্বাগত</a:t>
            </a:r>
            <a:endParaRPr lang="en-GB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9" y="962706"/>
            <a:ext cx="3357154" cy="30737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90012" y="1815737"/>
            <a:ext cx="5734594" cy="3487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2"/>
                </a:solidFill>
              </a:rPr>
              <a:t>বিজ্ঞানী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জেমস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ক্লার্ক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ম্যাক্সওয়েল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তড়ি</a:t>
            </a:r>
            <a:r>
              <a:rPr lang="en-US" sz="3200" dirty="0" smtClean="0">
                <a:solidFill>
                  <a:schemeClr val="tx2"/>
                </a:solidFill>
              </a:rPr>
              <a:t>ৎ </a:t>
            </a:r>
            <a:r>
              <a:rPr lang="en-US" sz="3200" dirty="0" err="1" smtClean="0">
                <a:solidFill>
                  <a:schemeClr val="tx2"/>
                </a:solidFill>
              </a:rPr>
              <a:t>চৌম্বকীয়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বলের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ধারণা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প্রকাশ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করেন</a:t>
            </a:r>
            <a:r>
              <a:rPr lang="en-US" sz="3200" dirty="0" smtClean="0">
                <a:solidFill>
                  <a:schemeClr val="tx2"/>
                </a:solidFill>
              </a:rPr>
              <a:t>, </a:t>
            </a:r>
            <a:r>
              <a:rPr lang="en-US" sz="3200" dirty="0" err="1" smtClean="0">
                <a:solidFill>
                  <a:schemeClr val="tx2"/>
                </a:solidFill>
              </a:rPr>
              <a:t>যা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বিনা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তারে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বার্তা</a:t>
            </a:r>
            <a:r>
              <a:rPr lang="en-US" sz="3200" dirty="0" smtClean="0">
                <a:solidFill>
                  <a:schemeClr val="tx2"/>
                </a:solidFill>
              </a:rPr>
              <a:t>  </a:t>
            </a:r>
            <a:r>
              <a:rPr lang="en-US" sz="3200" dirty="0" err="1" smtClean="0">
                <a:solidFill>
                  <a:schemeClr val="tx2"/>
                </a:solidFill>
              </a:rPr>
              <a:t>প্রেরণের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একটি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সম্ভাবনাকে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তুলে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ধরে</a:t>
            </a:r>
            <a:r>
              <a:rPr lang="en-US" sz="3200" dirty="0" smtClean="0">
                <a:solidFill>
                  <a:schemeClr val="tx2"/>
                </a:solidFill>
              </a:rPr>
              <a:t>।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7383" y="4062550"/>
            <a:ext cx="4415246" cy="1410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জেমস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ক্লার্ক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ম্যাক্সওয়েল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( ১৮৩১-১৮৭৯)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77440" y="1084217"/>
            <a:ext cx="4023360" cy="1045029"/>
          </a:xfrm>
          <a:prstGeom prst="roundRect">
            <a:avLst/>
          </a:prstGeom>
          <a:solidFill>
            <a:schemeClr val="accent3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2"/>
                </a:solidFill>
              </a:rPr>
              <a:t>একক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কাজ</a:t>
            </a:r>
            <a:endParaRPr lang="en-GB" sz="54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98" y="780913"/>
            <a:ext cx="2619375" cy="1743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0606" y="3187336"/>
            <a:ext cx="9614263" cy="21161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১। </a:t>
            </a:r>
            <a:r>
              <a:rPr lang="en-US" sz="3200" dirty="0" err="1" smtClean="0">
                <a:solidFill>
                  <a:schemeClr val="tx2"/>
                </a:solidFill>
              </a:rPr>
              <a:t>একুশ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শতকের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সম্পদ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কী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২। </a:t>
            </a:r>
            <a:r>
              <a:rPr lang="en-US" sz="3200" dirty="0" err="1" smtClean="0">
                <a:solidFill>
                  <a:schemeClr val="tx2"/>
                </a:solidFill>
              </a:rPr>
              <a:t>চার্লস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ব্যাবেজের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আবিস্কৃত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গণ্না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যন্ত্রের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নাম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কি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৩। </a:t>
            </a:r>
            <a:r>
              <a:rPr lang="en-US" sz="3200" dirty="0" err="1" smtClean="0">
                <a:solidFill>
                  <a:schemeClr val="tx2"/>
                </a:solidFill>
              </a:rPr>
              <a:t>অলগরিদম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প্রোগ্রামিংয়ের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ধারনাটা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সর্বপ্রথম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প্রকাশ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করেছিলেন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07" y="1410789"/>
            <a:ext cx="3859259" cy="3853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9897" y="1463041"/>
            <a:ext cx="5551714" cy="41670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2"/>
                </a:solidFill>
              </a:rPr>
              <a:t>বিনা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তারে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এক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স্থান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থেকে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অন্য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স্থানে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বার্তা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প্রেরণে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</a:rPr>
              <a:t>প্রথম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সফল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হন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বাঙ্গালী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বিজ্ঞানী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জগদীশ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চন্দ্র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বসু</a:t>
            </a:r>
            <a:r>
              <a:rPr lang="en-US" sz="2800" dirty="0" smtClean="0">
                <a:solidFill>
                  <a:schemeClr val="tx2"/>
                </a:solidFill>
              </a:rPr>
              <a:t>। ১৮৯৫ </a:t>
            </a:r>
            <a:r>
              <a:rPr lang="en-US" sz="2800" dirty="0" err="1" smtClean="0">
                <a:solidFill>
                  <a:schemeClr val="tx2"/>
                </a:solidFill>
              </a:rPr>
              <a:t>সালে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জগদীশ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চন্দ্র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বসু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অতি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ক্ষুদ্র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তরঙ্গ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ব্যাবহার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করে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একস্থান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থেকে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অন্য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স্থানে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অত্য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প্রেরণে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সক্ষম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হন</a:t>
            </a:r>
            <a:r>
              <a:rPr lang="en-US" sz="2800" dirty="0" smtClean="0">
                <a:solidFill>
                  <a:schemeClr val="tx2"/>
                </a:solidFill>
              </a:rPr>
              <a:t>। </a:t>
            </a:r>
            <a:r>
              <a:rPr lang="en-US" sz="2800" dirty="0" err="1" smtClean="0">
                <a:solidFill>
                  <a:schemeClr val="tx2"/>
                </a:solidFill>
              </a:rPr>
              <a:t>কিন্তু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তাঁর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এই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আবিস্কার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প্রকাশিত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না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হওয়ায়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সার্বজনীন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স্বীকৃতি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নি</a:t>
            </a:r>
            <a:r>
              <a:rPr lang="en-US" sz="2800" dirty="0" smtClean="0">
                <a:solidFill>
                  <a:schemeClr val="tx2"/>
                </a:solidFill>
              </a:rPr>
              <a:t>।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4754" y="5408023"/>
            <a:ext cx="4950823" cy="627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জগদীশ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চন্দ্র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বসু</a:t>
            </a:r>
            <a:r>
              <a:rPr lang="en-US" sz="2400" b="1" dirty="0" smtClean="0">
                <a:solidFill>
                  <a:schemeClr val="tx2"/>
                </a:solidFill>
              </a:rPr>
              <a:t> (১৮৫৮-১৯৩৭)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9" y="274321"/>
            <a:ext cx="6557554" cy="304364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11681" y="3435531"/>
            <a:ext cx="7249885" cy="7184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গুগলিয়েলমো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মার্কনি</a:t>
            </a:r>
            <a:r>
              <a:rPr lang="en-US" sz="2400" b="1" dirty="0" smtClean="0">
                <a:solidFill>
                  <a:schemeClr val="tx2"/>
                </a:solidFill>
              </a:rPr>
              <a:t>  ( ১৮৭৪-১৯৩৭)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598" y="4467496"/>
            <a:ext cx="10149841" cy="15414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2"/>
                </a:solidFill>
              </a:rPr>
              <a:t>বেতার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যন্ত্রের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স্বীকৃতিপ্রাপ্ত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আবিস্কারক</a:t>
            </a:r>
            <a:r>
              <a:rPr lang="en-US" sz="3600" dirty="0" smtClean="0">
                <a:solidFill>
                  <a:schemeClr val="tx2"/>
                </a:solidFill>
              </a:rPr>
              <a:t>  </a:t>
            </a:r>
            <a:r>
              <a:rPr lang="en-US" sz="3600" dirty="0" err="1">
                <a:solidFill>
                  <a:schemeClr val="tx2"/>
                </a:solidFill>
              </a:rPr>
              <a:t>গুগলিয়েলমো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মার্কনি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ছিলেন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ইতালীর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বিজ্ঞানী</a:t>
            </a:r>
            <a:r>
              <a:rPr lang="en-US" sz="3600" dirty="0" smtClean="0">
                <a:solidFill>
                  <a:schemeClr val="tx2"/>
                </a:solidFill>
              </a:rPr>
              <a:t>।  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1227908"/>
            <a:ext cx="4127864" cy="384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09007" y="5094515"/>
            <a:ext cx="4767943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রেমন্ড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স্যামুয়েল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ট্মলিনসন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01737" y="561703"/>
            <a:ext cx="7685314" cy="50945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2"/>
                </a:solidFill>
              </a:rPr>
              <a:t>বিশ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শতকের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ষাট</a:t>
            </a:r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</a:rPr>
              <a:t>সত্তরের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দশকে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ইন্টারনেট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প্রটোকল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ব্যাবহার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আরপানেটর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আবিস্কৃত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বলা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যায়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তখন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থেকে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নেটওয়ার্কের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মধ্যে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আন্তঃসংযোগ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বিকশিত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শুরু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আর</a:t>
            </a:r>
            <a:r>
              <a:rPr lang="en-US" sz="2400" dirty="0" smtClean="0">
                <a:solidFill>
                  <a:schemeClr val="tx2"/>
                </a:solidFill>
              </a:rPr>
              <a:t> এ </a:t>
            </a:r>
            <a:r>
              <a:rPr lang="en-US" sz="2400" dirty="0" err="1" smtClean="0">
                <a:solidFill>
                  <a:schemeClr val="tx2"/>
                </a:solidFill>
              </a:rPr>
              <a:t>বিকাশের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ফলে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তৈরি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ইন্টারনেট</a:t>
            </a:r>
            <a:r>
              <a:rPr lang="en-US" sz="2400" dirty="0" smtClean="0">
                <a:solidFill>
                  <a:schemeClr val="tx2"/>
                </a:solidFill>
              </a:rPr>
              <a:t>। ১৯৭১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আরপানেটে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ইলেক্ট্রনিক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মাধ্যমে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পত্রালাপের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সূচনা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আমেরিকার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প্রোগ্রামার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রেমন্ড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স্যামুয়েল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টমলিনসন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তিনিই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প্রথম</a:t>
            </a:r>
            <a:r>
              <a:rPr lang="en-US" sz="2400" dirty="0" smtClean="0">
                <a:solidFill>
                  <a:schemeClr val="tx2"/>
                </a:solidFill>
              </a:rPr>
              <a:t> ই-</a:t>
            </a:r>
            <a:r>
              <a:rPr lang="en-US" sz="2400" dirty="0" err="1" smtClean="0">
                <a:solidFill>
                  <a:schemeClr val="tx2"/>
                </a:solidFill>
              </a:rPr>
              <a:t>মেইল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সিস্টেম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চালু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করেন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93" y="1397726"/>
            <a:ext cx="3652294" cy="3448594"/>
          </a:xfrm>
          <a:prstGeom prst="rect">
            <a:avLst/>
          </a:prstGeom>
        </p:spPr>
      </p:pic>
      <p:sp>
        <p:nvSpPr>
          <p:cNvPr id="3" name="Flowchart: Data 2"/>
          <p:cNvSpPr/>
          <p:nvPr/>
        </p:nvSpPr>
        <p:spPr>
          <a:xfrm>
            <a:off x="339634" y="1162595"/>
            <a:ext cx="5943600" cy="4637313"/>
          </a:xfrm>
          <a:prstGeom prst="flowChartInputOutp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2"/>
                </a:solidFill>
              </a:rPr>
              <a:t>মাইক্রোপ্রসের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আবির্ভাবের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বিশেষ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যুক্তরাষ্ট্রে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সেটি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ব্যাবহার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পার্সোনাল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কম্পিউটার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তৈরির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কাজ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শুরু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স্টিভ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জবস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তার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দুই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বন্ধু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স্টিভ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জজনিয়াক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রোনাল্ড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ওয়েনে</a:t>
            </a:r>
            <a:r>
              <a:rPr lang="en-US" sz="2400" dirty="0" smtClean="0">
                <a:solidFill>
                  <a:schemeClr val="tx2"/>
                </a:solidFill>
              </a:rPr>
              <a:t> ১৯৭৬ </a:t>
            </a:r>
            <a:r>
              <a:rPr lang="en-US" sz="2400" dirty="0" err="1" smtClean="0">
                <a:solidFill>
                  <a:schemeClr val="tx2"/>
                </a:solidFill>
              </a:rPr>
              <a:t>সালের</a:t>
            </a:r>
            <a:r>
              <a:rPr lang="en-US" sz="2400" dirty="0" smtClean="0">
                <a:solidFill>
                  <a:schemeClr val="tx2"/>
                </a:solidFill>
              </a:rPr>
              <a:t> ১লা </a:t>
            </a:r>
            <a:r>
              <a:rPr lang="en-US" sz="2400" dirty="0" err="1" smtClean="0">
                <a:solidFill>
                  <a:schemeClr val="tx2"/>
                </a:solidFill>
              </a:rPr>
              <a:t>এপ্রিল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অয়াপল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কম্পিউটার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নামে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একটি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প্রিষ্ঠান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চালু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করেন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7262949" y="5212079"/>
            <a:ext cx="3853542" cy="64008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স্টিভ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জবস</a:t>
            </a:r>
            <a:r>
              <a:rPr lang="en-US" sz="2400" b="1" dirty="0" smtClean="0">
                <a:solidFill>
                  <a:schemeClr val="tx2"/>
                </a:solidFill>
              </a:rPr>
              <a:t> ( ১৯৫৫-২০১১)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4925" y="1345475"/>
            <a:ext cx="5643154" cy="1293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2"/>
                </a:solidFill>
              </a:rPr>
              <a:t>জোড়ায়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কাজ</a:t>
            </a:r>
            <a:endParaRPr lang="en-GB" sz="60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114" y="726077"/>
            <a:ext cx="3660458" cy="2970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0901">
            <a:off x="9744890" y="2978333"/>
            <a:ext cx="515711" cy="66620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4138" y="3931920"/>
            <a:ext cx="10607040" cy="21814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2"/>
                </a:solidFill>
              </a:rPr>
              <a:t>১। </a:t>
            </a:r>
            <a:r>
              <a:rPr lang="en-US" sz="3200" dirty="0" err="1" smtClean="0">
                <a:solidFill>
                  <a:schemeClr val="tx2"/>
                </a:solidFill>
              </a:rPr>
              <a:t>বাঙ্গালী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বিজ্ঞানী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জগদীশচন্দ্র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বসুর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অবদান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কী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২। </a:t>
            </a:r>
            <a:r>
              <a:rPr lang="en-US" sz="3200" dirty="0" err="1" smtClean="0">
                <a:solidFill>
                  <a:schemeClr val="tx2"/>
                </a:solidFill>
              </a:rPr>
              <a:t>মাইক্রোপ্রসেসর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আবিস্কারের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ফলে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আই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সি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টি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তে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কী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সব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অগ্রগতি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হয়েছে</a:t>
            </a:r>
            <a:r>
              <a:rPr lang="en-US" sz="3200" dirty="0" smtClean="0">
                <a:solidFill>
                  <a:schemeClr val="tx2"/>
                </a:solidFill>
              </a:rPr>
              <a:t>?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9" y="1068298"/>
            <a:ext cx="4428308" cy="4431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Alternate Process 2"/>
          <p:cNvSpPr/>
          <p:nvPr/>
        </p:nvSpPr>
        <p:spPr>
          <a:xfrm>
            <a:off x="6087292" y="1018903"/>
            <a:ext cx="5656217" cy="4663440"/>
          </a:xfrm>
          <a:prstGeom prst="flowChartAlternateProcess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১৯৮১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আইবিএম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কোম্পানি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তাদের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বানানো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পার্সোনাল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কম্পিউটারের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অপারেটং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সিস্টেম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তৈরি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জন্য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উইলিয়াম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হেনরি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গেটস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তার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বন্ধুদের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প্রতিষ্ঠান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মাইক্রোসফটকে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দায়িত্ব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দেয়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বিকশিত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এমএস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ডস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এবং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উইন্ডোজ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অপারেটং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সিস্টেম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বর্তমানে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পৃথিবীর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অধিকাংশ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কম্পিউটার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পরিচালিত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গেটস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প্রতিষ্ঠিত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মাইক্রোসফট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কোম্পানির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অপারেটিং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সিস্টেম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সফটওয়্যার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দিয়ে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4583" y="5682343"/>
            <a:ext cx="4193177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জন্ম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অক্টোবর</a:t>
            </a:r>
            <a:r>
              <a:rPr lang="en-US" sz="2400" dirty="0" smtClean="0">
                <a:solidFill>
                  <a:schemeClr val="tx2"/>
                </a:solidFill>
              </a:rPr>
              <a:t> ২৮, ১৯৫৫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31" y="418011"/>
            <a:ext cx="3882101" cy="3278778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914400" y="3840481"/>
            <a:ext cx="8752114" cy="52251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স্যার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টিমোথি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জন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টিম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বার্নাস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লি</a:t>
            </a:r>
            <a:r>
              <a:rPr lang="en-US" sz="2400" b="1" dirty="0" smtClean="0">
                <a:solidFill>
                  <a:schemeClr val="tx2"/>
                </a:solidFill>
              </a:rPr>
              <a:t> ( </a:t>
            </a:r>
            <a:r>
              <a:rPr lang="en-US" sz="2400" b="1" dirty="0" err="1" smtClean="0">
                <a:solidFill>
                  <a:schemeClr val="tx2"/>
                </a:solidFill>
              </a:rPr>
              <a:t>জন্ম</a:t>
            </a:r>
            <a:r>
              <a:rPr lang="en-US" sz="2400" b="1" dirty="0" smtClean="0">
                <a:solidFill>
                  <a:schemeClr val="tx2"/>
                </a:solidFill>
              </a:rPr>
              <a:t>, </a:t>
            </a:r>
            <a:r>
              <a:rPr lang="en-US" sz="2400" b="1" dirty="0" err="1" smtClean="0">
                <a:solidFill>
                  <a:schemeClr val="tx2"/>
                </a:solidFill>
              </a:rPr>
              <a:t>জুন</a:t>
            </a:r>
            <a:r>
              <a:rPr lang="en-US" sz="2400" b="1" dirty="0" smtClean="0">
                <a:solidFill>
                  <a:schemeClr val="tx2"/>
                </a:solidFill>
              </a:rPr>
              <a:t> -৮   ১৯৫৫)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19" y="4467498"/>
            <a:ext cx="10241280" cy="17504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১৯৮৯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একজন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ব্রিটিশ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কম্পিউটার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বিজ্ঞানী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হাইপারটেক্সট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ট্রান্সফার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প্রটোকল</a:t>
            </a:r>
            <a:r>
              <a:rPr lang="en-US" sz="2400" dirty="0" smtClean="0">
                <a:solidFill>
                  <a:schemeClr val="tx2"/>
                </a:solidFill>
              </a:rPr>
              <a:t> (http) </a:t>
            </a:r>
            <a:r>
              <a:rPr lang="en-US" sz="2400" dirty="0" err="1" smtClean="0">
                <a:solidFill>
                  <a:schemeClr val="tx2"/>
                </a:solidFill>
              </a:rPr>
              <a:t>ব্যবহার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তথ্য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ব্যবস্থাপনার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প্রস্তাব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এবং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বাস্তবায়ন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করেন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সে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থেকে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স্যার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টিমোথি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টিম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বার্নাস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ওয়ার্ল্ড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ওয়াইড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ওয়েবের</a:t>
            </a:r>
            <a:r>
              <a:rPr lang="en-US" sz="2400" dirty="0" smtClean="0">
                <a:solidFill>
                  <a:schemeClr val="tx2"/>
                </a:solidFill>
              </a:rPr>
              <a:t> (www) </a:t>
            </a:r>
            <a:r>
              <a:rPr lang="en-US" sz="2400" dirty="0" err="1" smtClean="0">
                <a:solidFill>
                  <a:schemeClr val="tx2"/>
                </a:solidFill>
              </a:rPr>
              <a:t>জনক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হিসেবে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পরিচিত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535576"/>
            <a:ext cx="5055326" cy="2965269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574766" y="2299063"/>
            <a:ext cx="4728754" cy="372291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বর্তমানে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পৃথিবীর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সবচেয়ে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জনপ্রিয়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সামাজিক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যোগাযোগ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মাধ্যমের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নাম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ফেসবুক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হার্ভার্ড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বিশ্ববিদ্যালয়ের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শিক্ষার্থী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মার্ক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জুকারবার্গ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তাঁর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চার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বন্ধুর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হাতে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সূচিত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ফেসবুকের</a:t>
            </a:r>
            <a:r>
              <a:rPr lang="en-US" sz="2400" dirty="0" smtClean="0">
                <a:solidFill>
                  <a:schemeClr val="tx2"/>
                </a:solidFill>
              </a:rPr>
              <a:t>। ২০১৫- </a:t>
            </a:r>
            <a:r>
              <a:rPr lang="en-US" sz="2400" dirty="0" err="1" smtClean="0">
                <a:solidFill>
                  <a:schemeClr val="tx2"/>
                </a:solidFill>
              </a:rPr>
              <a:t>এর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পরিসংখ্যান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অনুযায়ী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বিশ্বের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প্রায়</a:t>
            </a:r>
            <a:r>
              <a:rPr lang="en-US" sz="2400" dirty="0" smtClean="0">
                <a:solidFill>
                  <a:schemeClr val="tx2"/>
                </a:solidFill>
              </a:rPr>
              <a:t> ১৪১৫ </a:t>
            </a:r>
            <a:r>
              <a:rPr lang="en-US" sz="2400" dirty="0" err="1" smtClean="0">
                <a:solidFill>
                  <a:schemeClr val="tx2"/>
                </a:solidFill>
              </a:rPr>
              <a:t>মিলিয়ন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ব্যবহারকারী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ফেসবুক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ব্যবহার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করেন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83235" y="3827417"/>
            <a:ext cx="5290456" cy="901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মার্ক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জুকারবার্গ</a:t>
            </a:r>
            <a:r>
              <a:rPr lang="en-US" sz="2400" b="1" dirty="0" smtClean="0">
                <a:solidFill>
                  <a:schemeClr val="tx2"/>
                </a:solidFill>
              </a:rPr>
              <a:t> ( </a:t>
            </a:r>
            <a:r>
              <a:rPr lang="en-US" sz="2400" b="1" dirty="0" err="1" smtClean="0">
                <a:solidFill>
                  <a:schemeClr val="tx2"/>
                </a:solidFill>
              </a:rPr>
              <a:t>জন্ম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মে</a:t>
            </a:r>
            <a:r>
              <a:rPr lang="en-US" sz="2400" b="1" dirty="0" smtClean="0">
                <a:solidFill>
                  <a:schemeClr val="tx2"/>
                </a:solidFill>
              </a:rPr>
              <a:t> ১৪, ১৯৮৪)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5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3463" y="444137"/>
            <a:ext cx="4885509" cy="118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2"/>
                </a:solidFill>
              </a:rPr>
              <a:t>শিক্ষক</a:t>
            </a:r>
            <a:r>
              <a:rPr lang="en-US" sz="4800" b="1" dirty="0" smtClean="0">
                <a:solidFill>
                  <a:schemeClr val="tx2"/>
                </a:solidFill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</a:rPr>
              <a:t>পরিচিতি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07623" y="1802675"/>
            <a:ext cx="6662057" cy="4376057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/>
                </a:solidFill>
              </a:rPr>
              <a:t>দেলোয়ার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হোসেন</a:t>
            </a:r>
            <a:r>
              <a:rPr lang="en-US" sz="3600" b="1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সহকারী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শিক্ষক</a:t>
            </a:r>
            <a:r>
              <a:rPr lang="en-US" sz="2800" dirty="0" smtClean="0">
                <a:solidFill>
                  <a:schemeClr val="tx2"/>
                </a:solidFill>
              </a:rPr>
              <a:t> ( </a:t>
            </a:r>
            <a:r>
              <a:rPr lang="en-US" sz="2400" dirty="0" err="1" smtClean="0">
                <a:solidFill>
                  <a:schemeClr val="tx2"/>
                </a:solidFill>
              </a:rPr>
              <a:t>ব্যাবসায়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শিক্ষা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খন্ডকালীন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টি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সিঙ্গুয়া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উচ্চ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বিদ্যালয়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কাপাসিয়া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গাজীপুর</a:t>
            </a:r>
            <a:r>
              <a:rPr lang="en-US" sz="2800" dirty="0" smtClean="0">
                <a:solidFill>
                  <a:schemeClr val="tx2"/>
                </a:solidFill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মোবাইল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নং</a:t>
            </a:r>
            <a:r>
              <a:rPr lang="en-US" sz="2800" dirty="0" smtClean="0">
                <a:solidFill>
                  <a:schemeClr val="tx2"/>
                </a:solidFill>
              </a:rPr>
              <a:t> ০১৬২১৯৮৮৬৭৭/ ০১৭৩৯১২১১৫০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ই-</a:t>
            </a:r>
            <a:r>
              <a:rPr lang="en-US" sz="2800" dirty="0" err="1" smtClean="0">
                <a:solidFill>
                  <a:schemeClr val="tx2"/>
                </a:solidFill>
              </a:rPr>
              <a:t>মেইলঃ</a:t>
            </a:r>
            <a:r>
              <a:rPr lang="en-US" sz="2800" dirty="0" smtClean="0">
                <a:solidFill>
                  <a:schemeClr val="tx2"/>
                </a:solidFill>
              </a:rPr>
              <a:t> deluarhossain89@yahoo.com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434" y="1972492"/>
            <a:ext cx="2769326" cy="3278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2" y="478971"/>
            <a:ext cx="5939517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1" y="522515"/>
            <a:ext cx="5225141" cy="37490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66204" y="4781005"/>
            <a:ext cx="11168743" cy="13193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ই- </a:t>
            </a:r>
            <a:r>
              <a:rPr lang="en-US" sz="2400" dirty="0" err="1" smtClean="0">
                <a:solidFill>
                  <a:schemeClr val="tx2"/>
                </a:solidFill>
              </a:rPr>
              <a:t>লার্নিং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শব্দটি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ইলেক্ট্রনিক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লার্নিং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কথাটির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সংক্ষিপ্ত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রূপ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এবং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এটা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বলতে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আমরা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পাঠদান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জন্যে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সিডি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রম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ইন্টারনেট</a:t>
            </a:r>
            <a:r>
              <a:rPr lang="en-US" sz="2400" dirty="0" smtClean="0">
                <a:solidFill>
                  <a:schemeClr val="tx2"/>
                </a:solidFill>
              </a:rPr>
              <a:t> , </a:t>
            </a:r>
            <a:r>
              <a:rPr lang="en-US" sz="2400" dirty="0" err="1" smtClean="0">
                <a:solidFill>
                  <a:schemeClr val="tx2"/>
                </a:solidFill>
              </a:rPr>
              <a:t>ব্যাক্তিগত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নেটওয়ার্ক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কিংবা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টেলিভিশন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চ্যানেল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ব্যবহার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কারার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পদ্ধতিকে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বুঝিয়ে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থাকে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" y="326571"/>
            <a:ext cx="4872446" cy="4075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6480" y="2103121"/>
            <a:ext cx="5003073" cy="38535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2"/>
                </a:solidFill>
              </a:rPr>
              <a:t>বাংলাদেশ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বিশাল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জনগোষ্ঠীর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দেশ</a:t>
            </a:r>
            <a:r>
              <a:rPr lang="en-US" sz="2800" dirty="0" smtClean="0">
                <a:solidFill>
                  <a:schemeClr val="tx2"/>
                </a:solidFill>
              </a:rPr>
              <a:t>। এ </a:t>
            </a:r>
            <a:r>
              <a:rPr lang="en-US" sz="2800" dirty="0" err="1" smtClean="0">
                <a:solidFill>
                  <a:schemeClr val="tx2"/>
                </a:solidFill>
              </a:rPr>
              <a:t>কারণে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শ্রেণিকক্ষে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শিক্ষার্থীর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সংখ্যা</a:t>
            </a:r>
            <a:r>
              <a:rPr lang="en-US" sz="2800" dirty="0" smtClean="0">
                <a:solidFill>
                  <a:schemeClr val="tx2"/>
                </a:solidFill>
              </a:rPr>
              <a:t> ও </a:t>
            </a:r>
            <a:r>
              <a:rPr lang="en-US" sz="2800" dirty="0" err="1" smtClean="0">
                <a:solidFill>
                  <a:schemeClr val="tx2"/>
                </a:solidFill>
              </a:rPr>
              <a:t>বেশি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দক্ষ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শিক্ষকের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অভাব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ল্যাবরেটরির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অপ্রতুল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ইত্যাদি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সমস্যাগুলি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সমাধানের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জন্য</a:t>
            </a:r>
            <a:r>
              <a:rPr lang="en-US" sz="2800" dirty="0" smtClean="0">
                <a:solidFill>
                  <a:schemeClr val="tx2"/>
                </a:solidFill>
              </a:rPr>
              <a:t> ই-</a:t>
            </a:r>
            <a:r>
              <a:rPr lang="en-US" sz="2800" dirty="0" err="1" smtClean="0">
                <a:solidFill>
                  <a:schemeClr val="tx2"/>
                </a:solidFill>
              </a:rPr>
              <a:t>লার্নিং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একটি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গুরুত্বপূর্ন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ভূমিকা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পালন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করতে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পারে</a:t>
            </a:r>
            <a:r>
              <a:rPr lang="en-US" sz="2800" dirty="0" smtClean="0">
                <a:solidFill>
                  <a:schemeClr val="tx2"/>
                </a:solidFill>
              </a:rPr>
              <a:t>।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783771"/>
            <a:ext cx="5133703" cy="289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059" y="809897"/>
            <a:ext cx="5011375" cy="28607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7829" y="3958046"/>
            <a:ext cx="11077302" cy="2024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ই-</a:t>
            </a:r>
            <a:r>
              <a:rPr lang="en-US" sz="2400" dirty="0" err="1" smtClean="0">
                <a:solidFill>
                  <a:schemeClr val="tx2"/>
                </a:solidFill>
              </a:rPr>
              <a:t>লার্নিং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প্রচলিত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পদ্ধতির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বিকল্প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কোন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পদ্ধতি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নয়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প্রচলিত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পাঠদানের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একজন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শিক্ষক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শিক্ষার্থীদের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সরাসরি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দেখতে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পারেন</a:t>
            </a:r>
            <a:r>
              <a:rPr lang="en-US" sz="2400" dirty="0" smtClean="0">
                <a:solidFill>
                  <a:schemeClr val="tx2"/>
                </a:solidFill>
              </a:rPr>
              <a:t> , </a:t>
            </a:r>
            <a:r>
              <a:rPr lang="en-US" sz="2400" dirty="0" err="1" smtClean="0">
                <a:solidFill>
                  <a:schemeClr val="tx2"/>
                </a:solidFill>
              </a:rPr>
              <a:t>তাদের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সাথে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কথা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বলতে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পারেন</a:t>
            </a:r>
            <a:r>
              <a:rPr lang="en-US" sz="2400" dirty="0" smtClean="0">
                <a:solidFill>
                  <a:schemeClr val="tx2"/>
                </a:solidFill>
              </a:rPr>
              <a:t>,  </a:t>
            </a:r>
            <a:r>
              <a:rPr lang="en-US" sz="2400" dirty="0" err="1" smtClean="0">
                <a:solidFill>
                  <a:schemeClr val="tx2"/>
                </a:solidFill>
              </a:rPr>
              <a:t>শিক্ষার্থীরা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শিক্ষকের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সাথে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নানভাবে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ভাব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বিনিময়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প্রশ্ন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সুধু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পাশাপাশি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এওকে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অন্যকে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সাহায্য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একে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অন্যের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সহযোগী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শিখতে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875212" y="1071153"/>
            <a:ext cx="6035040" cy="120178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2"/>
                </a:solidFill>
              </a:rPr>
              <a:t>দলগত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কাজ</a:t>
            </a:r>
            <a:endParaRPr lang="en-GB" sz="60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5" y="634093"/>
            <a:ext cx="4064726" cy="29451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8456" y="3513910"/>
            <a:ext cx="10737669" cy="165898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শিক্ষার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মান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বৃদ্ধিতে</a:t>
            </a:r>
            <a:r>
              <a:rPr lang="en-US" sz="3600" dirty="0" smtClean="0">
                <a:solidFill>
                  <a:schemeClr val="tx2"/>
                </a:solidFill>
              </a:rPr>
              <a:t> ই- </a:t>
            </a:r>
            <a:r>
              <a:rPr lang="en-US" sz="3600" dirty="0" err="1" smtClean="0">
                <a:solidFill>
                  <a:schemeClr val="tx2"/>
                </a:solidFill>
              </a:rPr>
              <a:t>লার্নিং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কী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ভুমিকা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রাখতে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পারে</a:t>
            </a:r>
            <a:r>
              <a:rPr lang="en-US" sz="3600" dirty="0" smtClean="0">
                <a:solidFill>
                  <a:schemeClr val="tx2"/>
                </a:solidFill>
              </a:rPr>
              <a:t>?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735979" y="182880"/>
            <a:ext cx="3513908" cy="1423853"/>
          </a:xfrm>
          <a:prstGeom prst="wave">
            <a:avLst>
              <a:gd name="adj1" fmla="val 12500"/>
              <a:gd name="adj2" fmla="val 22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2"/>
                </a:solidFill>
              </a:rPr>
              <a:t>মূল্যায়ণ</a:t>
            </a:r>
            <a:endParaRPr lang="en-GB" sz="4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5132" y="1698171"/>
            <a:ext cx="5551714" cy="4441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</a:rPr>
              <a:t>১। </a:t>
            </a:r>
            <a:r>
              <a:rPr lang="en-US" sz="2400" dirty="0" err="1" smtClean="0">
                <a:solidFill>
                  <a:schemeClr val="tx2"/>
                </a:solidFill>
              </a:rPr>
              <a:t>আধুনিক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কম্পিউটারের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জনক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কে</a:t>
            </a:r>
            <a:r>
              <a:rPr lang="en-US" sz="2400" dirty="0" smtClean="0">
                <a:solidFill>
                  <a:schemeClr val="tx2"/>
                </a:solidFill>
              </a:rPr>
              <a:t>?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ক) </a:t>
            </a:r>
            <a:r>
              <a:rPr lang="en-US" sz="2400" dirty="0" err="1" smtClean="0">
                <a:solidFill>
                  <a:schemeClr val="tx2"/>
                </a:solidFill>
              </a:rPr>
              <a:t>এডালাভ্লেস</a:t>
            </a:r>
            <a:r>
              <a:rPr lang="en-US" sz="2400" dirty="0" smtClean="0">
                <a:solidFill>
                  <a:schemeClr val="tx2"/>
                </a:solidFill>
              </a:rPr>
              <a:t>     খ) </a:t>
            </a:r>
            <a:r>
              <a:rPr lang="en-US" sz="2400" dirty="0" err="1" smtClean="0">
                <a:solidFill>
                  <a:schemeClr val="tx2"/>
                </a:solidFill>
              </a:rPr>
              <a:t>চার্লস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ব্যাবেজ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গ) </a:t>
            </a:r>
            <a:r>
              <a:rPr lang="en-US" sz="2400" dirty="0" err="1" smtClean="0">
                <a:solidFill>
                  <a:schemeClr val="tx2"/>
                </a:solidFill>
              </a:rPr>
              <a:t>স্টিভ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জবস</a:t>
            </a:r>
            <a:r>
              <a:rPr lang="en-US" sz="2400" dirty="0" smtClean="0">
                <a:solidFill>
                  <a:schemeClr val="tx2"/>
                </a:solidFill>
              </a:rPr>
              <a:t>         ঘ) </a:t>
            </a:r>
            <a:r>
              <a:rPr lang="en-US" sz="2400" dirty="0" err="1" smtClean="0">
                <a:solidFill>
                  <a:schemeClr val="tx2"/>
                </a:solidFill>
              </a:rPr>
              <a:t>মার্ক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জুকারবার্গ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২। </a:t>
            </a:r>
            <a:r>
              <a:rPr lang="en-US" sz="2400" dirty="0" err="1" smtClean="0">
                <a:solidFill>
                  <a:schemeClr val="tx2"/>
                </a:solidFill>
              </a:rPr>
              <a:t>মার্ক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জুকারবার্গের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জন্ম</a:t>
            </a:r>
            <a:r>
              <a:rPr lang="en-US" sz="2400" dirty="0" smtClean="0">
                <a:solidFill>
                  <a:schemeClr val="tx2"/>
                </a:solidFill>
              </a:rPr>
              <a:t>-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ক) </a:t>
            </a:r>
            <a:r>
              <a:rPr lang="en-US" sz="2400" dirty="0" err="1" smtClean="0">
                <a:solidFill>
                  <a:schemeClr val="tx2"/>
                </a:solidFill>
              </a:rPr>
              <a:t>মে</a:t>
            </a:r>
            <a:r>
              <a:rPr lang="en-US" sz="2400" dirty="0" smtClean="0">
                <a:solidFill>
                  <a:schemeClr val="tx2"/>
                </a:solidFill>
              </a:rPr>
              <a:t> ১৪  ১৯৮৪   খ) </a:t>
            </a:r>
            <a:r>
              <a:rPr lang="en-US" sz="2400" dirty="0" err="1" smtClean="0">
                <a:solidFill>
                  <a:schemeClr val="tx2"/>
                </a:solidFill>
              </a:rPr>
              <a:t>অক্টোবর</a:t>
            </a:r>
            <a:r>
              <a:rPr lang="en-US" sz="2400" dirty="0" smtClean="0">
                <a:solidFill>
                  <a:schemeClr val="tx2"/>
                </a:solidFill>
              </a:rPr>
              <a:t> ২৮  ১৯৫৫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গ) ১ </a:t>
            </a:r>
            <a:r>
              <a:rPr lang="en-US" sz="2400" dirty="0" err="1" smtClean="0">
                <a:solidFill>
                  <a:schemeClr val="tx2"/>
                </a:solidFill>
              </a:rPr>
              <a:t>লা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এপ্রিল</a:t>
            </a:r>
            <a:r>
              <a:rPr lang="en-US" sz="2400" dirty="0" smtClean="0">
                <a:solidFill>
                  <a:schemeClr val="tx2"/>
                </a:solidFill>
              </a:rPr>
              <a:t> ১৯৭৬   ঘ) </a:t>
            </a:r>
            <a:r>
              <a:rPr lang="en-US" sz="2400" dirty="0" err="1" smtClean="0">
                <a:solidFill>
                  <a:schemeClr val="tx2"/>
                </a:solidFill>
              </a:rPr>
              <a:t>জুন</a:t>
            </a:r>
            <a:r>
              <a:rPr lang="en-US" sz="2400" dirty="0" smtClean="0">
                <a:solidFill>
                  <a:schemeClr val="tx2"/>
                </a:solidFill>
              </a:rPr>
              <a:t> ৫  ১৯৮১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9910" y="1711234"/>
            <a:ext cx="6244044" cy="4389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</a:rPr>
              <a:t>৩। </a:t>
            </a:r>
            <a:r>
              <a:rPr lang="en-US" sz="2400" dirty="0" err="1" smtClean="0">
                <a:solidFill>
                  <a:schemeClr val="tx2"/>
                </a:solidFill>
              </a:rPr>
              <a:t>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সর্ব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প্রথম</a:t>
            </a:r>
            <a:r>
              <a:rPr lang="en-US" sz="2400" dirty="0" smtClean="0">
                <a:solidFill>
                  <a:schemeClr val="tx2"/>
                </a:solidFill>
              </a:rPr>
              <a:t> ই-</a:t>
            </a:r>
            <a:r>
              <a:rPr lang="en-US" sz="2400" dirty="0" err="1" smtClean="0">
                <a:solidFill>
                  <a:schemeClr val="tx2"/>
                </a:solidFill>
              </a:rPr>
              <a:t>মেইল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সিস্টেম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চালু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করেন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ক) </a:t>
            </a:r>
            <a:r>
              <a:rPr lang="en-US" sz="2400" dirty="0" err="1" smtClean="0">
                <a:solidFill>
                  <a:schemeClr val="tx2"/>
                </a:solidFill>
              </a:rPr>
              <a:t>গুগলিয়েলমো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মার্কনি</a:t>
            </a:r>
            <a:r>
              <a:rPr lang="en-US" sz="2400" dirty="0" smtClean="0">
                <a:solidFill>
                  <a:schemeClr val="tx2"/>
                </a:solidFill>
              </a:rPr>
              <a:t>    খ) </a:t>
            </a:r>
            <a:r>
              <a:rPr lang="en-US" sz="2400" dirty="0" err="1" smtClean="0">
                <a:solidFill>
                  <a:schemeClr val="tx2"/>
                </a:solidFill>
              </a:rPr>
              <a:t>বিল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গেটস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গ) </a:t>
            </a:r>
            <a:r>
              <a:rPr lang="en-US" sz="2400" dirty="0" err="1" smtClean="0">
                <a:solidFill>
                  <a:schemeClr val="tx2"/>
                </a:solidFill>
              </a:rPr>
              <a:t>জেমস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ক্লার্ক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ম্যাক্সওয়েল</a:t>
            </a:r>
            <a:r>
              <a:rPr lang="en-US" sz="2400" dirty="0" smtClean="0">
                <a:solidFill>
                  <a:schemeClr val="tx2"/>
                </a:solidFill>
              </a:rPr>
              <a:t>  ঘ) </a:t>
            </a:r>
            <a:r>
              <a:rPr lang="en-US" sz="2400" dirty="0" err="1" smtClean="0">
                <a:solidFill>
                  <a:schemeClr val="tx2"/>
                </a:solidFill>
              </a:rPr>
              <a:t>রেমন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স্যামুয়েল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ট্মলিনসন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৪। </a:t>
            </a:r>
            <a:r>
              <a:rPr lang="en-US" sz="2400" dirty="0" err="1" smtClean="0">
                <a:solidFill>
                  <a:schemeClr val="tx2"/>
                </a:solidFill>
              </a:rPr>
              <a:t>মাইক্রোসফট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কোম্পানি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কর্তৃক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আবিস্কৃত</a:t>
            </a:r>
            <a:r>
              <a:rPr lang="en-US" sz="2400" dirty="0" smtClean="0">
                <a:solidFill>
                  <a:schemeClr val="tx2"/>
                </a:solidFill>
              </a:rPr>
              <a:t>-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</a:rPr>
              <a:t>এম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ডস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ii.আই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ফোন</a:t>
            </a:r>
            <a:r>
              <a:rPr lang="en-US" sz="2400" dirty="0" smtClean="0">
                <a:solidFill>
                  <a:schemeClr val="tx2"/>
                </a:solidFill>
              </a:rPr>
              <a:t> iii. </a:t>
            </a:r>
            <a:r>
              <a:rPr lang="en-US" sz="2400" dirty="0" err="1" smtClean="0">
                <a:solidFill>
                  <a:schemeClr val="tx2"/>
                </a:solidFill>
              </a:rPr>
              <a:t>উইন্ডোজ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অপারেটং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সিস্টেম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ক) 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ও ii   খ)   ii </a:t>
            </a:r>
            <a:r>
              <a:rPr lang="en-US" sz="2400" dirty="0" err="1" smtClean="0">
                <a:solidFill>
                  <a:schemeClr val="tx2"/>
                </a:solidFill>
              </a:rPr>
              <a:t>ওiii</a:t>
            </a:r>
            <a:r>
              <a:rPr lang="en-US" sz="2400" dirty="0" smtClean="0">
                <a:solidFill>
                  <a:schemeClr val="tx2"/>
                </a:solidFill>
              </a:rPr>
              <a:t>  গ) 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 ও ii</a:t>
            </a:r>
            <a:r>
              <a:rPr lang="en-US" sz="2400" dirty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ঘ)  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, ii ও iii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037804" y="888275"/>
            <a:ext cx="4572001" cy="148916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2"/>
                </a:solidFill>
              </a:rPr>
              <a:t>বাড়ির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কাজ</a:t>
            </a:r>
            <a:endParaRPr lang="en-GB" sz="54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89" y="741724"/>
            <a:ext cx="2619375" cy="17430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0446" y="3592286"/>
            <a:ext cx="11430000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ই-</a:t>
            </a:r>
            <a:r>
              <a:rPr lang="en-US" sz="3200" dirty="0" err="1" smtClean="0">
                <a:solidFill>
                  <a:schemeClr val="tx2"/>
                </a:solidFill>
              </a:rPr>
              <a:t>গর্ভন্যান্স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কী</a:t>
            </a:r>
            <a:r>
              <a:rPr lang="en-US" sz="3200" dirty="0" smtClean="0">
                <a:solidFill>
                  <a:schemeClr val="tx2"/>
                </a:solidFill>
              </a:rPr>
              <a:t>? </a:t>
            </a:r>
            <a:r>
              <a:rPr lang="en-US" sz="3200" dirty="0" err="1" smtClean="0">
                <a:solidFill>
                  <a:schemeClr val="tx2"/>
                </a:solidFill>
              </a:rPr>
              <a:t>বাংলাদেশে</a:t>
            </a:r>
            <a:r>
              <a:rPr lang="en-US" sz="3200" dirty="0" smtClean="0">
                <a:solidFill>
                  <a:schemeClr val="tx2"/>
                </a:solidFill>
              </a:rPr>
              <a:t> ই- </a:t>
            </a:r>
            <a:r>
              <a:rPr lang="en-US" sz="3200" dirty="0" err="1" smtClean="0">
                <a:solidFill>
                  <a:schemeClr val="tx2"/>
                </a:solidFill>
              </a:rPr>
              <a:t>গর্ভন্যান্সের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ভূমিকা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ব্যাখ্যা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কর</a:t>
            </a:r>
            <a:r>
              <a:rPr lang="en-US" sz="3200" dirty="0" smtClean="0">
                <a:solidFill>
                  <a:schemeClr val="tx2"/>
                </a:solidFill>
              </a:rPr>
              <a:t>।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949">
            <a:off x="866414" y="1026768"/>
            <a:ext cx="5818960" cy="485938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83235" y="2181497"/>
            <a:ext cx="5908766" cy="28346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ধ</a:t>
            </a:r>
            <a:r>
              <a:rPr lang="en-US" sz="16600" b="1" dirty="0" err="1" smtClean="0">
                <a:solidFill>
                  <a:schemeClr val="accent2"/>
                </a:solidFill>
              </a:rPr>
              <a:t>ন্য</a:t>
            </a:r>
            <a:r>
              <a:rPr lang="en-US" sz="16600" b="1" dirty="0" err="1" smtClean="0">
                <a:solidFill>
                  <a:schemeClr val="bg2">
                    <a:lumMod val="25000"/>
                  </a:schemeClr>
                </a:solidFill>
              </a:rPr>
              <a:t>বা</a:t>
            </a:r>
            <a:r>
              <a:rPr lang="en-US" sz="16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দ</a:t>
            </a:r>
            <a:endParaRPr lang="en-GB" sz="16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83281" y="770709"/>
            <a:ext cx="4963886" cy="875212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/>
                </a:solidFill>
              </a:rPr>
              <a:t>পাঠ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পরিচিতি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3223" y="2377440"/>
            <a:ext cx="6439987" cy="32265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শ্রেণিঃ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নবম</a:t>
            </a:r>
            <a:r>
              <a:rPr lang="en-US" sz="3600" dirty="0" smtClean="0">
                <a:solidFill>
                  <a:schemeClr val="tx2"/>
                </a:solidFill>
              </a:rPr>
              <a:t>- </a:t>
            </a:r>
            <a:r>
              <a:rPr lang="en-US" sz="3600" dirty="0" err="1" smtClean="0">
                <a:solidFill>
                  <a:schemeClr val="tx2"/>
                </a:solidFill>
              </a:rPr>
              <a:t>দশম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বিষয়ঃ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তথ্য</a:t>
            </a:r>
            <a:r>
              <a:rPr lang="en-US" sz="3600" dirty="0" smtClean="0">
                <a:solidFill>
                  <a:schemeClr val="tx2"/>
                </a:solidFill>
              </a:rPr>
              <a:t> ও </a:t>
            </a:r>
            <a:r>
              <a:rPr lang="en-US" sz="3600" dirty="0" err="1" smtClean="0">
                <a:solidFill>
                  <a:schemeClr val="tx2"/>
                </a:solidFill>
              </a:rPr>
              <a:t>যোগাযোগ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প্রযুক্তি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অধ্যায়ঃ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প্রথম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সময়ঃ</a:t>
            </a:r>
            <a:r>
              <a:rPr lang="en-US" sz="3600" dirty="0" smtClean="0">
                <a:solidFill>
                  <a:schemeClr val="tx2"/>
                </a:solidFill>
              </a:rPr>
              <a:t> ৫০ </a:t>
            </a:r>
            <a:r>
              <a:rPr lang="en-US" sz="3600" dirty="0" err="1" smtClean="0">
                <a:solidFill>
                  <a:schemeClr val="tx2"/>
                </a:solidFill>
              </a:rPr>
              <a:t>মিনিট</a:t>
            </a:r>
            <a:endParaRPr lang="en-US" sz="3600" dirty="0" smtClean="0"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তারিখঃ</a:t>
            </a:r>
            <a:r>
              <a:rPr lang="en-US" sz="3600" dirty="0" smtClean="0">
                <a:solidFill>
                  <a:schemeClr val="tx2"/>
                </a:solidFill>
              </a:rPr>
              <a:t> ১৬/১০/২০২০ </a:t>
            </a:r>
            <a:r>
              <a:rPr lang="en-US" sz="3600" dirty="0" err="1" smtClean="0">
                <a:solidFill>
                  <a:schemeClr val="tx2"/>
                </a:solidFill>
              </a:rPr>
              <a:t>ইং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25" y="2373494"/>
            <a:ext cx="2690949" cy="3073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225322"/>
            <a:ext cx="5016137" cy="4718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89" y="1227909"/>
            <a:ext cx="5177655" cy="470262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95897" y="222069"/>
            <a:ext cx="5342709" cy="67926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</a:rPr>
              <a:t>ছবিগুলো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লক্ষ্য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কর</a:t>
            </a:r>
            <a:r>
              <a:rPr lang="en-US" sz="3200" b="1" dirty="0" smtClean="0">
                <a:solidFill>
                  <a:schemeClr val="tx2"/>
                </a:solidFill>
              </a:rPr>
              <a:t>।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8" y="1031966"/>
            <a:ext cx="5468439" cy="4323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5" y="1048657"/>
            <a:ext cx="5251269" cy="428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82834" y="378824"/>
            <a:ext cx="4872446" cy="6792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2"/>
                </a:solidFill>
              </a:rPr>
              <a:t>আজকের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পাঠ</a:t>
            </a:r>
            <a:endParaRPr lang="en-GB" sz="40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6"/>
          <a:stretch/>
        </p:blipFill>
        <p:spPr>
          <a:xfrm>
            <a:off x="1985555" y="1502231"/>
            <a:ext cx="7485017" cy="431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691" y="3618411"/>
            <a:ext cx="1170432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/>
                </a:solidFill>
              </a:rPr>
              <a:t>তথ্য</a:t>
            </a:r>
            <a:r>
              <a:rPr lang="en-US" sz="3200" dirty="0" smtClean="0">
                <a:solidFill>
                  <a:schemeClr val="tx2"/>
                </a:solidFill>
              </a:rPr>
              <a:t> ও </a:t>
            </a:r>
            <a:r>
              <a:rPr lang="en-US" sz="3200" dirty="0" err="1" smtClean="0">
                <a:solidFill>
                  <a:schemeClr val="tx2"/>
                </a:solidFill>
              </a:rPr>
              <a:t>যোগাযোগ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প্রযুক্তি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বিকাশে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উল্লেখযোগ্য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ব্যাক্তিবর্গের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অবদান</a:t>
            </a:r>
            <a:r>
              <a:rPr lang="en-US" sz="3200" dirty="0" smtClean="0">
                <a:solidFill>
                  <a:schemeClr val="tx2"/>
                </a:solidFill>
              </a:rPr>
              <a:t>।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53589" y="1449977"/>
            <a:ext cx="7746275" cy="5094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এই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পাঠ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শেষে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শিক্ষার্থীরা</a:t>
            </a:r>
            <a:r>
              <a:rPr lang="en-US" sz="2800" b="1" dirty="0" smtClean="0">
                <a:solidFill>
                  <a:schemeClr val="tx2"/>
                </a:solidFill>
              </a:rPr>
              <a:t>……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75657" y="3291841"/>
            <a:ext cx="8948057" cy="24427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2"/>
                </a:solidFill>
              </a:rPr>
              <a:t>তথ্য</a:t>
            </a:r>
            <a:r>
              <a:rPr lang="en-US" sz="3200" dirty="0" smtClean="0">
                <a:solidFill>
                  <a:schemeClr val="tx2"/>
                </a:solidFill>
              </a:rPr>
              <a:t> ও </a:t>
            </a:r>
            <a:r>
              <a:rPr lang="en-US" sz="3200" dirty="0" err="1" smtClean="0">
                <a:solidFill>
                  <a:schemeClr val="tx2"/>
                </a:solidFill>
              </a:rPr>
              <a:t>যোগাযোগ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প্রযুক্তি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বিকাশে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ব্যাক্তিদের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অবদান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ব্যাখ্যা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করতে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পারবে</a:t>
            </a:r>
            <a:r>
              <a:rPr lang="en-US" sz="32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/>
                </a:solidFill>
              </a:rPr>
              <a:t>ই-</a:t>
            </a:r>
            <a:r>
              <a:rPr lang="en-US" sz="3200" dirty="0" err="1" smtClean="0">
                <a:solidFill>
                  <a:schemeClr val="tx2"/>
                </a:solidFill>
              </a:rPr>
              <a:t>লার্নিং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কী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তা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বলতে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পারবে</a:t>
            </a:r>
            <a:r>
              <a:rPr lang="en-US" sz="3200" dirty="0" smtClean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/>
                </a:solidFill>
              </a:rPr>
              <a:t>ই- </a:t>
            </a:r>
            <a:r>
              <a:rPr lang="en-US" sz="3200" dirty="0" err="1" smtClean="0">
                <a:solidFill>
                  <a:schemeClr val="tx2"/>
                </a:solidFill>
              </a:rPr>
              <a:t>লার্নিং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এর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গুরুত্ব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বিশ্লেষণ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করতে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পারবে</a:t>
            </a:r>
            <a:r>
              <a:rPr lang="en-US" sz="3200" dirty="0" smtClean="0">
                <a:solidFill>
                  <a:schemeClr val="tx2"/>
                </a:solidFill>
              </a:rPr>
              <a:t>।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2" y="1227910"/>
            <a:ext cx="3788227" cy="37621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496388" y="1463041"/>
            <a:ext cx="6439989" cy="356616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2"/>
                </a:solidFill>
              </a:rPr>
              <a:t>আধুনিক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কম্পিউটারের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বিকাশ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প্রচলন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শুরু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চার্লস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ব্যাবেজ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নামে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একজন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ইংরেজ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প্রকৌশলী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গণিতবিদের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হাতে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অনেকে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আধুনিক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কম্পিউটারের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জনক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থকেন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তিনি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তৈরি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ডিফারেন্স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ইঞ্জিন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এনালিটিক্যাল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ইঞ্জিন</a:t>
            </a:r>
            <a:r>
              <a:rPr lang="en-US" sz="2400" dirty="0" smtClean="0">
                <a:solidFill>
                  <a:schemeClr val="tx2"/>
                </a:solidFill>
              </a:rPr>
              <a:t>। ১৯৯১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লন্ডনের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বিজ্ঞান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জাদুঘরে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তাঁর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বর্ণ্না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অনুসারে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একটি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ইঞ্জিন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তৈরি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45829" y="5199017"/>
            <a:ext cx="3252651" cy="41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চার্লস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ব্যাবেজ</a:t>
            </a:r>
            <a:r>
              <a:rPr lang="en-US" b="1" dirty="0" smtClean="0">
                <a:solidFill>
                  <a:schemeClr val="tx2"/>
                </a:solidFill>
              </a:rPr>
              <a:t> (১৭৯১-১৮৭১)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87" y="201521"/>
            <a:ext cx="3429137" cy="21106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378822" y="3004457"/>
            <a:ext cx="11168744" cy="32918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2"/>
                </a:solidFill>
              </a:rPr>
              <a:t>মায়ের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করণেই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এডা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লাভ্লেস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ছোটবেলা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থেকে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বিজ্ঞান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গ্ণিতে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আগ্রহী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ওঠেন</a:t>
            </a:r>
            <a:r>
              <a:rPr lang="en-US" sz="2400" dirty="0" smtClean="0">
                <a:solidFill>
                  <a:schemeClr val="tx2"/>
                </a:solidFill>
              </a:rPr>
              <a:t>। ১৮৩৩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চার্লস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ব্যাবেজের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সঙ্গে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পরিচয়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তিনি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ব্যাবেজের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এনালিটিক্যাল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ইঞ্জিনকে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কাজে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লাগানোর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জন্য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প্রোগ্রামিং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ধারণা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সামনে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নিয়ে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আসেন</a:t>
            </a:r>
            <a:r>
              <a:rPr lang="en-US" sz="2400" dirty="0" smtClean="0">
                <a:solidFill>
                  <a:schemeClr val="tx2"/>
                </a:solidFill>
              </a:rPr>
              <a:t>। এ </a:t>
            </a:r>
            <a:r>
              <a:rPr lang="en-US" sz="2400" dirty="0" err="1" smtClean="0">
                <a:solidFill>
                  <a:schemeClr val="tx2"/>
                </a:solidFill>
              </a:rPr>
              <a:t>কারণে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এডা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লাভলেস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প্রোগ্রামিং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ধারণার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প্রবর্তক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বলা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। ১৮৪২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ব্যাবেজ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তুরিন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বিশ্ববিদ্যালয়ে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তাঁর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ইঞ্জিন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সম্পর্কে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বক্তব্য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দেন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কাজের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ধারা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বর্ণ্না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তিনি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এটিকে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ধাপ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অনুসারে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ক্রমাংকিত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করেন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এডার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মৃত্যুর</a:t>
            </a:r>
            <a:r>
              <a:rPr lang="en-US" sz="2400" dirty="0" smtClean="0">
                <a:solidFill>
                  <a:schemeClr val="tx2"/>
                </a:solidFill>
              </a:rPr>
              <a:t> ১০০ </a:t>
            </a:r>
            <a:r>
              <a:rPr lang="en-US" sz="2400" dirty="0" err="1" smtClean="0">
                <a:solidFill>
                  <a:schemeClr val="tx2"/>
                </a:solidFill>
              </a:rPr>
              <a:t>বছর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পর</a:t>
            </a:r>
            <a:r>
              <a:rPr lang="en-US" sz="2400" dirty="0" smtClean="0">
                <a:solidFill>
                  <a:schemeClr val="tx2"/>
                </a:solidFill>
              </a:rPr>
              <a:t> ১৯৫৩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সেই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নোট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আবারো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প্রকাশিত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বিজ্ঞানীরা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বুঝতে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পারেন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এডা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লাভ্লেসই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অলগরিদম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প্রোগ্রামিংয়ের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ধারণাটা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আসলে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প্রকাশ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করেছিলেন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9955" y="2481942"/>
            <a:ext cx="5329645" cy="561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</a:rPr>
              <a:t>এডা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লাভ্লেস</a:t>
            </a:r>
            <a:r>
              <a:rPr lang="en-US" sz="2000" b="1" dirty="0" smtClean="0">
                <a:solidFill>
                  <a:schemeClr val="tx2"/>
                </a:solidFill>
              </a:rPr>
              <a:t> (১৮১৫-১৮৫২)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Custom 5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308</TotalTime>
  <Words>919</Words>
  <Application>Microsoft Office PowerPoint</Application>
  <PresentationFormat>Widescreen</PresentationFormat>
  <Paragraphs>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NikoshBAN</vt:lpstr>
      <vt:lpstr>Segoe Print</vt:lpstr>
      <vt:lpstr>Wingdings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HP-NPC</dc:creator>
  <cp:lastModifiedBy>HP-NPC</cp:lastModifiedBy>
  <cp:revision>50</cp:revision>
  <dcterms:created xsi:type="dcterms:W3CDTF">2020-10-05T10:42:11Z</dcterms:created>
  <dcterms:modified xsi:type="dcterms:W3CDTF">2020-10-16T19:27:52Z</dcterms:modified>
</cp:coreProperties>
</file>