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9" r:id="rId7"/>
    <p:sldId id="262" r:id="rId8"/>
    <p:sldId id="264" r:id="rId9"/>
    <p:sldId id="265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555E3-8342-4537-9681-5BC684C80D0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7E39DC-7857-40A2-A5C4-40C9E0598BCD}">
      <dgm:prSet/>
      <dgm:spPr/>
      <dgm:t>
        <a:bodyPr/>
        <a:lstStyle/>
        <a:p>
          <a:pPr rtl="0"/>
          <a:r>
            <a:rPr lang="bn-IN" b="0" i="0" baseline="0" dirty="0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rPr>
            <a:t>বীজ</a:t>
          </a:r>
          <a:r>
            <a:rPr lang="en-US" b="0" i="0" baseline="0" dirty="0" err="1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rPr>
            <a:t>গণি</a:t>
          </a:r>
          <a:r>
            <a:rPr lang="bn-IN" b="0" i="0" baseline="0" dirty="0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rPr>
            <a:t>তীয় সূত্রাবলী ও প্রয়োগ</a:t>
          </a:r>
          <a:endParaRPr lang="en-US" dirty="0">
            <a:solidFill>
              <a:schemeClr val="tx1"/>
            </a:solidFill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1032263E-CAB5-410A-9EDC-B524117AA623}" type="parTrans" cxnId="{A062CF67-7880-43DF-B1B7-C293717A2CDA}">
      <dgm:prSet/>
      <dgm:spPr/>
      <dgm:t>
        <a:bodyPr/>
        <a:lstStyle/>
        <a:p>
          <a:endParaRPr lang="en-US"/>
        </a:p>
      </dgm:t>
    </dgm:pt>
    <dgm:pt modelId="{019E8D20-A836-4154-AC22-FE13934D02A6}" type="sibTrans" cxnId="{A062CF67-7880-43DF-B1B7-C293717A2CDA}">
      <dgm:prSet/>
      <dgm:spPr/>
      <dgm:t>
        <a:bodyPr/>
        <a:lstStyle/>
        <a:p>
          <a:endParaRPr lang="en-US"/>
        </a:p>
      </dgm:t>
    </dgm:pt>
    <dgm:pt modelId="{0D533F27-BE19-44F3-B79E-723839490510}" type="pres">
      <dgm:prSet presAssocID="{62B555E3-8342-4537-9681-5BC684C80D0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975082-153A-4B74-8C48-917720D45C20}" type="pres">
      <dgm:prSet presAssocID="{1A7E39DC-7857-40A2-A5C4-40C9E0598BCD}" presName="node" presStyleLbl="node1" presStyleIdx="0" presStyleCnt="1" custScaleX="128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61714B-D6AC-4853-8499-0C68A88A8153}" type="presOf" srcId="{1A7E39DC-7857-40A2-A5C4-40C9E0598BCD}" destId="{71975082-153A-4B74-8C48-917720D45C20}" srcOrd="0" destOrd="0" presId="urn:microsoft.com/office/officeart/2005/8/layout/cycle2"/>
    <dgm:cxn modelId="{DC8C014A-5F46-459A-A6A3-79BA66E4F356}" type="presOf" srcId="{62B555E3-8342-4537-9681-5BC684C80D0F}" destId="{0D533F27-BE19-44F3-B79E-723839490510}" srcOrd="0" destOrd="0" presId="urn:microsoft.com/office/officeart/2005/8/layout/cycle2"/>
    <dgm:cxn modelId="{A062CF67-7880-43DF-B1B7-C293717A2CDA}" srcId="{62B555E3-8342-4537-9681-5BC684C80D0F}" destId="{1A7E39DC-7857-40A2-A5C4-40C9E0598BCD}" srcOrd="0" destOrd="0" parTransId="{1032263E-CAB5-410A-9EDC-B524117AA623}" sibTransId="{019E8D20-A836-4154-AC22-FE13934D02A6}"/>
    <dgm:cxn modelId="{235222CB-658A-40AA-85C0-FFC3E059FF6F}" type="presParOf" srcId="{0D533F27-BE19-44F3-B79E-723839490510}" destId="{71975082-153A-4B74-8C48-917720D45C2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086952-52EF-4362-9B50-4AC128917B9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D1741E-4CA6-45DB-90C4-CA996575E09F}">
      <dgm:prSet/>
      <dgm:spPr/>
      <dgm:t>
        <a:bodyPr/>
        <a:lstStyle/>
        <a:p>
          <a:pPr rtl="0"/>
          <a:r>
            <a:rPr lang="bn-IN" dirty="0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rPr>
            <a:t>আজকের পাঠ</a:t>
          </a:r>
          <a:endParaRPr lang="en-US" dirty="0">
            <a:solidFill>
              <a:schemeClr val="tx1"/>
            </a:solidFill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86B5BE5B-F0F1-4CAA-B7C1-97D4F548B8CE}" type="parTrans" cxnId="{D21DEB64-94C7-4E37-BC8D-C3F15641E40F}">
      <dgm:prSet/>
      <dgm:spPr/>
      <dgm:t>
        <a:bodyPr/>
        <a:lstStyle/>
        <a:p>
          <a:endParaRPr lang="en-US"/>
        </a:p>
      </dgm:t>
    </dgm:pt>
    <dgm:pt modelId="{292229B0-19F8-4A5C-8B2D-54644BF9E138}" type="sibTrans" cxnId="{D21DEB64-94C7-4E37-BC8D-C3F15641E40F}">
      <dgm:prSet/>
      <dgm:spPr/>
      <dgm:t>
        <a:bodyPr/>
        <a:lstStyle/>
        <a:p>
          <a:endParaRPr lang="en-US"/>
        </a:p>
      </dgm:t>
    </dgm:pt>
    <dgm:pt modelId="{98625430-95D2-42CA-A862-4BB311951A1C}" type="pres">
      <dgm:prSet presAssocID="{DF086952-52EF-4362-9B50-4AC128917B9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11DE40-F3C8-46E8-BD49-5C76CC12AD0B}" type="pres">
      <dgm:prSet presAssocID="{82D1741E-4CA6-45DB-90C4-CA996575E09F}" presName="composite" presStyleCnt="0"/>
      <dgm:spPr/>
    </dgm:pt>
    <dgm:pt modelId="{3E83FCBF-C0B6-42AF-A0C1-9618BF2D2FCA}" type="pres">
      <dgm:prSet presAssocID="{82D1741E-4CA6-45DB-90C4-CA996575E09F}" presName="imgShp" presStyleLbl="fgImgPlace1" presStyleIdx="0" presStyleCnt="1" custScaleX="138316" custLinFactNeighborY="-1784"/>
      <dgm:spPr/>
      <dgm:t>
        <a:bodyPr/>
        <a:lstStyle/>
        <a:p>
          <a:endParaRPr lang="en-US"/>
        </a:p>
      </dgm:t>
    </dgm:pt>
    <dgm:pt modelId="{35BA57F1-F929-4158-82D1-260A5E4258A4}" type="pres">
      <dgm:prSet presAssocID="{82D1741E-4CA6-45DB-90C4-CA996575E09F}" presName="txShp" presStyleLbl="node1" presStyleIdx="0" presStyleCnt="1" custScaleX="95394" custScaleY="100000" custLinFactNeighborX="-5560" custLinFactNeighborY="1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0F731C-D0AF-4514-B0E5-098B12E49D81}" type="presOf" srcId="{DF086952-52EF-4362-9B50-4AC128917B9B}" destId="{98625430-95D2-42CA-A862-4BB311951A1C}" srcOrd="0" destOrd="0" presId="urn:microsoft.com/office/officeart/2005/8/layout/vList3"/>
    <dgm:cxn modelId="{1632CDB5-0D71-4091-AA2B-4F4B1F52A6BB}" type="presOf" srcId="{82D1741E-4CA6-45DB-90C4-CA996575E09F}" destId="{35BA57F1-F929-4158-82D1-260A5E4258A4}" srcOrd="0" destOrd="0" presId="urn:microsoft.com/office/officeart/2005/8/layout/vList3"/>
    <dgm:cxn modelId="{D21DEB64-94C7-4E37-BC8D-C3F15641E40F}" srcId="{DF086952-52EF-4362-9B50-4AC128917B9B}" destId="{82D1741E-4CA6-45DB-90C4-CA996575E09F}" srcOrd="0" destOrd="0" parTransId="{86B5BE5B-F0F1-4CAA-B7C1-97D4F548B8CE}" sibTransId="{292229B0-19F8-4A5C-8B2D-54644BF9E138}"/>
    <dgm:cxn modelId="{C3EEFF3A-3B28-4574-A96D-238FA43AAE6F}" type="presParOf" srcId="{98625430-95D2-42CA-A862-4BB311951A1C}" destId="{3911DE40-F3C8-46E8-BD49-5C76CC12AD0B}" srcOrd="0" destOrd="0" presId="urn:microsoft.com/office/officeart/2005/8/layout/vList3"/>
    <dgm:cxn modelId="{AC869104-D808-4CC4-A41A-0C5513358A73}" type="presParOf" srcId="{3911DE40-F3C8-46E8-BD49-5C76CC12AD0B}" destId="{3E83FCBF-C0B6-42AF-A0C1-9618BF2D2FCA}" srcOrd="0" destOrd="0" presId="urn:microsoft.com/office/officeart/2005/8/layout/vList3"/>
    <dgm:cxn modelId="{75F076E4-CAB3-470A-86FF-B84D0DE9E6BD}" type="presParOf" srcId="{3911DE40-F3C8-46E8-BD49-5C76CC12AD0B}" destId="{35BA57F1-F929-4158-82D1-260A5E4258A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75082-153A-4B74-8C48-917720D45C20}">
      <dsp:nvSpPr>
        <dsp:cNvPr id="0" name=""/>
        <dsp:cNvSpPr/>
      </dsp:nvSpPr>
      <dsp:spPr>
        <a:xfrm>
          <a:off x="2781837" y="1364"/>
          <a:ext cx="6628325" cy="5143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b="0" i="0" kern="1200" baseline="0" dirty="0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rPr>
            <a:t>বীজ</a:t>
          </a:r>
          <a:r>
            <a:rPr lang="en-US" sz="6500" b="0" i="0" kern="1200" baseline="0" dirty="0" err="1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rPr>
            <a:t>গণি</a:t>
          </a:r>
          <a:r>
            <a:rPr lang="bn-IN" sz="6500" b="0" i="0" kern="1200" baseline="0" dirty="0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rPr>
            <a:t>তীয় সূত্রাবলী ও প্রয়োগ</a:t>
          </a:r>
          <a:endParaRPr lang="en-US" sz="6500" kern="1200" dirty="0">
            <a:solidFill>
              <a:schemeClr val="tx1"/>
            </a:solidFill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752533" y="754612"/>
        <a:ext cx="4686933" cy="36370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A57F1-F929-4158-82D1-260A5E4258A4}">
      <dsp:nvSpPr>
        <dsp:cNvPr id="0" name=""/>
        <dsp:cNvSpPr/>
      </dsp:nvSpPr>
      <dsp:spPr>
        <a:xfrm rot="10800000">
          <a:off x="2263301" y="0"/>
          <a:ext cx="7099705" cy="157721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5510" tIns="247650" rIns="46228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rPr>
            <a:t>আজকের পাঠ</a:t>
          </a:r>
          <a:endParaRPr lang="en-US" sz="6500" kern="1200" dirty="0">
            <a:solidFill>
              <a:schemeClr val="tx1"/>
            </a:solidFill>
            <a:latin typeface="Nikosh" panose="02000000000000000000" pitchFamily="2" charset="0"/>
            <a:cs typeface="Nikosh" panose="02000000000000000000" pitchFamily="2" charset="0"/>
          </a:endParaRPr>
        </a:p>
      </dsp:txBody>
      <dsp:txXfrm rot="10800000">
        <a:off x="2657606" y="0"/>
        <a:ext cx="6705400" cy="1577219"/>
      </dsp:txXfrm>
    </dsp:sp>
    <dsp:sp modelId="{3E83FCBF-C0B6-42AF-A0C1-9618BF2D2FCA}">
      <dsp:nvSpPr>
        <dsp:cNvPr id="0" name=""/>
        <dsp:cNvSpPr/>
      </dsp:nvSpPr>
      <dsp:spPr>
        <a:xfrm>
          <a:off x="1414930" y="0"/>
          <a:ext cx="2181546" cy="157721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FB37E-BF5D-4664-9552-D2F4152C5CD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720B1-E851-4857-8F8C-3635D2F7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2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720B1-E851-4857-8F8C-3635D2F7CD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81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720B1-E851-4857-8F8C-3635D2F7CD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50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12B-E4FF-42AD-81B6-4DC88911F3C4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FF67-95ED-4CEB-BC8D-C93B38F3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6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12B-E4FF-42AD-81B6-4DC88911F3C4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FF67-95ED-4CEB-BC8D-C93B38F3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12B-E4FF-42AD-81B6-4DC88911F3C4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FF67-95ED-4CEB-BC8D-C93B38F3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3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12B-E4FF-42AD-81B6-4DC88911F3C4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FF67-95ED-4CEB-BC8D-C93B38F3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5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12B-E4FF-42AD-81B6-4DC88911F3C4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FF67-95ED-4CEB-BC8D-C93B38F3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8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12B-E4FF-42AD-81B6-4DC88911F3C4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FF67-95ED-4CEB-BC8D-C93B38F3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9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12B-E4FF-42AD-81B6-4DC88911F3C4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FF67-95ED-4CEB-BC8D-C93B38F3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8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12B-E4FF-42AD-81B6-4DC88911F3C4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FF67-95ED-4CEB-BC8D-C93B38F3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4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12B-E4FF-42AD-81B6-4DC88911F3C4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FF67-95ED-4CEB-BC8D-C93B38F3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7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12B-E4FF-42AD-81B6-4DC88911F3C4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FF67-95ED-4CEB-BC8D-C93B38F3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0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12B-E4FF-42AD-81B6-4DC88911F3C4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FF67-95ED-4CEB-BC8D-C93B38F3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0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412B-E4FF-42AD-81B6-4DC88911F3C4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2FF67-95ED-4CEB-BC8D-C93B38F3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6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44"/>
            <a:ext cx="12192000" cy="68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 rot="20309267">
            <a:off x="425306" y="2029955"/>
            <a:ext cx="11674611" cy="2720004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CC99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7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kumimoji="0" lang="en-US" sz="287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57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7659" y="13648"/>
            <a:ext cx="6315116" cy="1692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endParaRPr lang="en-US" sz="115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0" y="2167917"/>
                <a:ext cx="12192001" cy="4593101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bn-IN" sz="4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বীজগাণিতিক রাশি কাকে বলে ?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bn-IN" sz="4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বীজগাণিতিক সুত্র কাকে বলে ?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bn-IN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4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এর সূত্রটি বল ।</a:t>
                </a:r>
                <a:endParaRPr lang="en-US" sz="4800" dirty="0" smtClean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bn-IN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bn-IN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হলে</m:t>
                    </m:r>
                    <m:r>
                      <a:rPr lang="bn-IN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4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4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এর মান কত?</a:t>
                </a:r>
                <a:r>
                  <a:rPr lang="en-US" sz="4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endParaRPr lang="en-US" sz="4800" dirty="0" smtClean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67917"/>
                <a:ext cx="12192001" cy="4593101"/>
              </a:xfrm>
              <a:prstGeom prst="rect">
                <a:avLst/>
              </a:prstGeom>
              <a:blipFill rotWithShape="0">
                <a:blip r:embed="rId3"/>
                <a:stretch>
                  <a:fillRect l="-19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own Arrow 6"/>
          <p:cNvSpPr/>
          <p:nvPr/>
        </p:nvSpPr>
        <p:spPr>
          <a:xfrm>
            <a:off x="5681322" y="1705970"/>
            <a:ext cx="787791" cy="572576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3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0"/>
            <a:ext cx="12095018" cy="66852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94603" y="2686333"/>
                <a:ext cx="10083837" cy="1830249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3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𝑥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−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2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𝑦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+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𝑧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 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এর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 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বর্গ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 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নির্নয়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 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কর।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 </m:t>
                    </m:r>
                  </m:oMath>
                </a14:m>
                <a:endParaRPr lang="bn-IN" sz="4000" b="0" dirty="0" smtClean="0">
                  <a:solidFill>
                    <a:schemeClr val="tx1"/>
                  </a:solidFill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pPr marL="514350" indent="-514350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𝑎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+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𝑏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=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5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, 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𝑎𝑏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=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12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হলে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, 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প্রমাণ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 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কর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 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যে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,  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𝑏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=1</a:t>
                </a:r>
                <a:endParaRPr lang="en-US" sz="4000" dirty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603" y="2686333"/>
                <a:ext cx="10083837" cy="1830249"/>
              </a:xfrm>
              <a:prstGeom prst="rect">
                <a:avLst/>
              </a:prstGeom>
              <a:blipFill rotWithShape="0">
                <a:blip r:embed="rId3"/>
                <a:stretch>
                  <a:fillRect r="-1932" b="-3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own Arrow Callout 3"/>
          <p:cNvSpPr/>
          <p:nvPr/>
        </p:nvSpPr>
        <p:spPr>
          <a:xfrm>
            <a:off x="3719012" y="988842"/>
            <a:ext cx="3835021" cy="176056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বাড়ীর কাজ</a:t>
            </a:r>
            <a:endParaRPr lang="en-US" sz="44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95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20256313">
            <a:off x="101152" y="1789397"/>
            <a:ext cx="10793272" cy="38229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44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3600" dirty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7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2550" y="350838"/>
            <a:ext cx="4681538" cy="161925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11500" kern="0" dirty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11500" kern="0" dirty="0">
              <a:solidFill>
                <a:prstClr val="black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6995" y="2439786"/>
            <a:ext cx="5980470" cy="3516313"/>
          </a:xfrm>
          <a:prstGeom prst="roundRect">
            <a:avLst/>
          </a:prstGeom>
          <a:solidFill>
            <a:srgbClr val="ED7D31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4000" kern="0" dirty="0" smtClean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নামঃ সুবল চন্দ্র সুত্রধর।</a:t>
            </a:r>
            <a:endParaRPr lang="bn-IN" sz="4000" kern="0" dirty="0">
              <a:solidFill>
                <a:prstClr val="black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4000" kern="0" dirty="0" smtClean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পদবিঃসহকারি প্রধান </a:t>
            </a:r>
            <a:r>
              <a:rPr lang="bn-IN" sz="4000" kern="0" dirty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শিক্ষক।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4000" kern="0" dirty="0" smtClean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প্রতিষ্ঠানঃ ভাইয়াসুতী </a:t>
            </a:r>
            <a:r>
              <a:rPr lang="bn-IN" sz="4000" kern="0" dirty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উচ্চ </a:t>
            </a:r>
            <a:r>
              <a:rPr lang="bn-IN" sz="4000" kern="0" dirty="0" smtClean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বিদ্যালয়।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4000" kern="0" dirty="0" smtClean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কালীগঞ্জ,গাজীপুর।</a:t>
            </a:r>
            <a:endParaRPr lang="bn-IN" sz="4000" kern="0" dirty="0">
              <a:solidFill>
                <a:prstClr val="black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581105" y="2542816"/>
            <a:ext cx="5370490" cy="3516313"/>
          </a:xfrm>
          <a:prstGeom prst="roundRect">
            <a:avLst/>
          </a:prstGeom>
          <a:solidFill>
            <a:srgbClr val="ED7D31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4000" kern="0" dirty="0" smtClean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শ্রেনিঃসপ্ত</a:t>
            </a:r>
            <a:r>
              <a:rPr lang="en-US" sz="4000" kern="0" dirty="0" smtClean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  <a:r>
              <a:rPr lang="en-US" sz="4000" kern="0" dirty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4000" kern="0" dirty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বিষয়ঃগণিত।</a:t>
            </a:r>
          </a:p>
          <a:p>
            <a:pPr>
              <a:defRPr/>
            </a:pPr>
            <a:r>
              <a:rPr lang="bn-IN" sz="4000" kern="0" dirty="0" smtClean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আধ্যয়ঃ</a:t>
            </a:r>
            <a:r>
              <a:rPr lang="en-US" sz="4000" kern="0" dirty="0" smtClean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kern="0" dirty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৫ম(</a:t>
            </a:r>
            <a:r>
              <a:rPr lang="en-US" sz="4000" kern="0" dirty="0" err="1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বীজ</a:t>
            </a:r>
            <a:r>
              <a:rPr lang="bn-IN" sz="4000" kern="0" dirty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4000" kern="0" dirty="0" err="1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ণি</a:t>
            </a:r>
            <a:r>
              <a:rPr lang="bn-IN" sz="4000" kern="0" dirty="0"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তীয় সূত্রাবলী ও প্রয়োগ)</a:t>
            </a:r>
          </a:p>
          <a:p>
            <a:pPr>
              <a:defRPr/>
            </a:pPr>
            <a:endParaRPr lang="en-US" sz="4000" kern="0" dirty="0">
              <a:solidFill>
                <a:prstClr val="black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6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335350" y="3073063"/>
            <a:ext cx="2377788" cy="9239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গণিতবিদ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254316" y="5553379"/>
            <a:ext cx="4726682" cy="10156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বীজগণিতের জনক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/>
        </p:nvSpPr>
        <p:spPr bwMode="auto">
          <a:xfrm>
            <a:off x="0" y="4267352"/>
            <a:ext cx="5396248" cy="1015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bn-IN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মুসা আল খোয়ারিজমি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35315" cy="2981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731099" y="28436"/>
                <a:ext cx="6460901" cy="67549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2x+</a:t>
                </a:r>
                <a:r>
                  <a:rPr lang="bn-IN" sz="2400" dirty="0" smtClean="0">
                    <a:solidFill>
                      <a:schemeClr val="tx1"/>
                    </a:solidFill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3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y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bn-IN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↓</m:t>
                    </m:r>
                  </m:oMath>
                </a14:m>
                <a:r>
                  <a:rPr lang="bn-IN" sz="2400" dirty="0" smtClean="0">
                    <a:solidFill>
                      <a:schemeClr val="tx1"/>
                    </a:solidFill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</a:p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বীজগণিতীয়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রাশি</a:t>
                </a:r>
                <a:endParaRPr lang="bn-IN" sz="2400" dirty="0" smtClean="0">
                  <a:solidFill>
                    <a:schemeClr val="tx1"/>
                  </a:solidFill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𝑎</m:t>
                      </m:r>
                      <m:r>
                        <a:rPr lang="en-US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×</m:t>
                      </m:r>
                      <m:r>
                        <a:rPr lang="en-US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𝑎</m:t>
                      </m:r>
                      <m:r>
                        <a:rPr lang="en-US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" panose="02000000000000000000" pitchFamily="2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" panose="02000000000000000000" pitchFamily="2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b</a:t>
                </a:r>
                <a:r>
                  <a:rPr lang="en-US" sz="2800" dirty="0">
                    <a:solidFill>
                      <a:schemeClr val="tx1"/>
                    </a:solidFill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×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b=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pPr algn="ctr">
                  <a:tabLst>
                    <a:tab pos="7835900" algn="l"/>
                  </a:tabLst>
                </a:pPr>
                <a:r>
                  <a:rPr lang="en-US" sz="28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×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𝑎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×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b=2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𝑎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b</a:t>
                </a:r>
                <a:endParaRPr lang="en-US" sz="2800" dirty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(</m:t>
                        </m:r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𝑎</m:t>
                        </m:r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+</m:t>
                        </m:r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𝑏</m:t>
                        </m:r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𝑎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b</a:t>
                </a:r>
                <a:r>
                  <a:rPr lang="en-US" sz="28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b="0" i="1" dirty="0" smtClean="0">
                  <a:solidFill>
                    <a:prstClr val="black"/>
                  </a:solidFill>
                  <a:latin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↓</m:t>
                      </m:r>
                    </m:oMath>
                  </m:oMathPara>
                </a14:m>
                <a:endParaRPr lang="en-US" sz="2800" b="0" i="1" dirty="0" smtClean="0">
                  <a:solidFill>
                    <a:prstClr val="black"/>
                  </a:solidFill>
                  <a:latin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বীজগণি</m:t>
                      </m:r>
                      <m:r>
                        <a:rPr lang="bn-IN" sz="28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তীয়</m:t>
                      </m:r>
                      <m:r>
                        <a:rPr lang="en-US" sz="2800" b="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</m:t>
                      </m:r>
                      <m:r>
                        <a:rPr lang="en-US" sz="2800" b="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সুত্র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pPr algn="ctr"/>
                <a:endParaRPr lang="en-US" sz="2800" dirty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099" y="28436"/>
                <a:ext cx="6460901" cy="67549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462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64203034"/>
              </p:ext>
            </p:extLst>
          </p:nvPr>
        </p:nvGraphicFramePr>
        <p:xfrm>
          <a:off x="0" y="1550786"/>
          <a:ext cx="12192000" cy="5146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68303116"/>
              </p:ext>
            </p:extLst>
          </p:nvPr>
        </p:nvGraphicFramePr>
        <p:xfrm>
          <a:off x="0" y="135671"/>
          <a:ext cx="11191741" cy="157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7501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041746" cy="6748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41313" y="195263"/>
            <a:ext cx="6548884" cy="116998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CC99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এই পাঠ শেষে শিক্ষার্থীরা-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60513"/>
            <a:ext cx="11850687" cy="4857281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CC99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457200" marR="0" lvl="0" indent="-4572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4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বীজগণি</a:t>
            </a:r>
            <a:r>
              <a:rPr kumimoji="0" lang="bn-IN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তীয়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রাশি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 marL="457200" marR="0" lvl="0" indent="-4572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4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বীজগণি</a:t>
            </a:r>
            <a:r>
              <a:rPr kumimoji="0" lang="bn-IN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তীয়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সূত্র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 marL="457200" marR="0" lvl="0" indent="-4572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4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বর্গ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800" kern="0" noProof="0" dirty="0" smtClean="0">
                <a:solidFill>
                  <a:srgbClr val="0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নির্ণয়ে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bn-IN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বীজগণিতীয়</a:t>
            </a:r>
            <a:r>
              <a:rPr kumimoji="0" lang="bn-IN" sz="4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সূত্রের বর্ণনা ও প্রয়োগ </a:t>
            </a:r>
            <a:r>
              <a:rPr kumimoji="0" lang="en-US" sz="4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pPr marL="457200" marR="0" lvl="0" indent="-4572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4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বীজগনি</a:t>
            </a:r>
            <a:r>
              <a:rPr kumimoji="0" lang="bn-IN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তীয়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সূত্র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800" kern="0" dirty="0" smtClean="0">
                <a:solidFill>
                  <a:srgbClr val="0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 অনুসিদ্ধান্ত </a:t>
            </a:r>
            <a:r>
              <a:rPr kumimoji="0" lang="en-US" sz="4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প্রয়োগ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গাণিতিক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সমস্যা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en-US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kumimoji="0" lang="bn-IN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29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9891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97522"/>
            <a:ext cx="12192000" cy="1670675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CC99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বীজগণিতীয় </a:t>
            </a:r>
            <a:r>
              <a:rPr kumimoji="0" lang="bn-I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সুত্রঃ </a:t>
            </a:r>
            <a:r>
              <a:rPr kumimoji="0" lang="bn-IN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বীজগণিতীয় </a:t>
            </a:r>
            <a:r>
              <a:rPr kumimoji="0" lang="bn-I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প্রতীক দ্বারা প্রকাশিত যে কোন সাধারণ নিয়ম বা সিদ্ধান্তকে </a:t>
            </a:r>
            <a:r>
              <a:rPr kumimoji="0" lang="bn-IN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বীজগণি</a:t>
            </a:r>
            <a:r>
              <a:rPr lang="bn-IN" sz="4400" kern="0" dirty="0" smtClean="0">
                <a:solidFill>
                  <a:srgbClr val="0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তীয়</a:t>
            </a:r>
            <a:r>
              <a:rPr kumimoji="0" lang="bn-IN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bn-I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সুত্র </a:t>
            </a:r>
            <a:r>
              <a:rPr kumimoji="0" lang="bn-IN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বা সংক্ষেপে</a:t>
            </a:r>
            <a:r>
              <a:rPr kumimoji="0" lang="bn-IN" sz="4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 সুত্র </a:t>
            </a:r>
            <a:r>
              <a:rPr kumimoji="0" lang="bn-IN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kumimoji="0" lang="bn-I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397522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CC99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বীজগণিতীয় </a:t>
            </a:r>
            <a:r>
              <a:rPr kumimoji="0" lang="bn-I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রাশিঃ  সংখ্যা নির্দেশক প্রতীক এবং প্রক্রিয়া চিহ্ন এর অর্থবোধক বিন্যাসকে </a:t>
            </a:r>
            <a:r>
              <a:rPr kumimoji="0" lang="bn-IN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বীজগণিতীয় </a:t>
            </a:r>
            <a:r>
              <a:rPr kumimoji="0" lang="bn-IN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kosh" panose="02000000000000000000" pitchFamily="2" charset="0"/>
                <a:cs typeface="Nikosh" panose="02000000000000000000" pitchFamily="2" charset="0"/>
              </a:rPr>
              <a:t>রাশি বলে।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3068197"/>
                <a:ext cx="6162447" cy="37901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</a:t>
                </a:r>
                <a:r>
                  <a:rPr lang="en-US" sz="3600" dirty="0">
                    <a:solidFill>
                      <a:schemeClr val="tx1"/>
                    </a:solidFill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,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=b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3600" b="0" dirty="0" smtClean="0">
                  <a:solidFill>
                    <a:schemeClr val="tx1"/>
                  </a:solidFill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= (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+b)(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+b)</a:t>
                </a: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বা,</a:t>
                </a:r>
                <a:r>
                  <a:rPr lang="en-US" sz="36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+b) +b(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+b)</a:t>
                </a:r>
              </a:p>
              <a:p>
                <a:r>
                  <a:rPr lang="bn-IN" sz="36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বা,</a:t>
                </a:r>
                <a:r>
                  <a:rPr lang="en-US" sz="36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</a:t>
                </a:r>
                <a:r>
                  <a:rPr lang="en-US" sz="3600" dirty="0">
                    <a:solidFill>
                      <a:schemeClr val="tx1"/>
                    </a:solidFill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b+</a:t>
                </a:r>
                <a:r>
                  <a:rPr lang="en-US" sz="3600" dirty="0">
                    <a:solidFill>
                      <a:schemeClr val="tx1"/>
                    </a:solidFill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b+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bn-IN" sz="3600" dirty="0" smtClean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bn-IN" sz="32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বা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,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+2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b</a:t>
                </a:r>
                <a:r>
                  <a:rPr lang="en-US" sz="32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bn-IN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bn-IN" sz="32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সুত্র</a:t>
                </a:r>
                <a:endParaRPr lang="en-US" sz="3200" dirty="0" smtClean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bn-IN" sz="32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বা,</a:t>
                </a:r>
                <a:r>
                  <a:rPr lang="en-US" sz="32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+2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b+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bn-IN" sz="3200" dirty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𝑎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b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bn-IN" sz="28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অনুসিদ্ধান্ত</m:t>
                    </m:r>
                  </m:oMath>
                </a14:m>
                <a:endParaRPr lang="en-US" sz="2800" dirty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68197"/>
                <a:ext cx="6162447" cy="3790122"/>
              </a:xfrm>
              <a:prstGeom prst="rect">
                <a:avLst/>
              </a:prstGeom>
              <a:blipFill rotWithShape="0">
                <a:blip r:embed="rId2"/>
                <a:stretch>
                  <a:fillRect l="-2863" t="-1442" r="-1678" b="-40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5758909" y="3073152"/>
            <a:ext cx="6433091" cy="3784850"/>
            <a:chOff x="5758909" y="3091354"/>
            <a:chExt cx="6433091" cy="3766646"/>
          </a:xfrm>
        </p:grpSpPr>
        <p:sp>
          <p:nvSpPr>
            <p:cNvPr id="6" name="Rectangle 5"/>
            <p:cNvSpPr/>
            <p:nvPr/>
          </p:nvSpPr>
          <p:spPr>
            <a:xfrm>
              <a:off x="6162447" y="6373091"/>
              <a:ext cx="6029553" cy="484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5758909" y="3091354"/>
                  <a:ext cx="6433091" cy="331541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32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 = 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(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b)(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b</a:t>
                  </a:r>
                  <a:r>
                    <a:rPr lang="en-US" sz="32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)</a:t>
                  </a:r>
                </a:p>
                <a:p>
                  <a:r>
                    <a:rPr lang="bn-IN" sz="32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বা,</a:t>
                  </a:r>
                  <a:r>
                    <a:rPr lang="en-US" sz="32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= 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(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b) </a:t>
                  </a:r>
                  <a14:m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b(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32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b</a:t>
                  </a:r>
                  <a:r>
                    <a:rPr lang="en-US" sz="32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)</a:t>
                  </a:r>
                </a:p>
                <a:p>
                  <a:r>
                    <a:rPr lang="bn-IN" sz="32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বা,</a:t>
                  </a:r>
                  <a:r>
                    <a:rPr lang="en-US" sz="32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32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3200" dirty="0">
                      <a:solidFill>
                        <a:schemeClr val="tx1"/>
                      </a:solidFill>
                      <a:latin typeface="Nikosh" panose="02000000000000000000" pitchFamily="2" charset="0"/>
                      <a:ea typeface="Cambria Math" panose="02040503050406030204" pitchFamily="18" charset="0"/>
                      <a:cs typeface="Nikosh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b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b+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US" sz="32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endParaRPr>
                </a:p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bn-IN" sz="3200" dirty="0">
                              <a:solidFill>
                                <a:schemeClr val="tx1"/>
                              </a:solidFill>
                              <a:latin typeface="Nikosh" panose="02000000000000000000" pitchFamily="2" charset="0"/>
                              <a:cs typeface="Nikosh" panose="02000000000000000000" pitchFamily="2" charset="0"/>
                            </a:rPr>
                            <m:t>বা</m:t>
                          </m:r>
                          <m:r>
                            <m:rPr>
                              <m:nor/>
                            </m:rPr>
                            <a:rPr lang="bn-IN" sz="3200" dirty="0">
                              <a:solidFill>
                                <a:schemeClr val="tx1"/>
                              </a:solidFill>
                              <a:latin typeface="Nikosh" panose="02000000000000000000" pitchFamily="2" charset="0"/>
                              <a:cs typeface="Nikosh" panose="02000000000000000000" pitchFamily="2" charset="0"/>
                            </a:rPr>
                            <m:t>,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32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3200" dirty="0">
                      <a:solidFill>
                        <a:schemeClr val="tx1"/>
                      </a:solidFill>
                      <a:latin typeface="Nikosh" panose="02000000000000000000" pitchFamily="2" charset="0"/>
                      <a:ea typeface="Cambria Math" panose="02040503050406030204" pitchFamily="18" charset="0"/>
                      <a:cs typeface="Nikosh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</m:t>
                      </m:r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2</a:t>
                  </a:r>
                  <a14:m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b</a:t>
                  </a:r>
                  <a:r>
                    <a:rPr lang="en-US" sz="32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+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bn-IN" sz="32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bn-IN" sz="32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 </a:t>
                  </a:r>
                  <a:r>
                    <a:rPr lang="bn-IN" sz="32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সুত্র</a:t>
                  </a:r>
                  <a:endParaRPr lang="en-US" sz="32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endParaRPr>
                </a:p>
                <a:p>
                  <a:r>
                    <a:rPr lang="bn-IN" sz="32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বা,</a:t>
                  </a:r>
                  <a:r>
                    <a:rPr lang="en-US" sz="32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2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a14:m>
                  <a:r>
                    <a:rPr lang="en-US" sz="32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b+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32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bn-IN" sz="32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endParaRPr>
                </a:p>
                <a:p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bn-IN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bn-IN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US" sz="28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2</a:t>
                  </a:r>
                  <a14:m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Nikosh" panose="02000000000000000000" pitchFamily="2" charset="0"/>
                        </a:rPr>
                        <m:t>𝑎</m:t>
                      </m:r>
                    </m:oMath>
                  </a14:m>
                  <a:r>
                    <a:rPr lang="en-US" sz="28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b</a:t>
                  </a:r>
                  <a:r>
                    <a:rPr lang="bn-IN" sz="28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bn-IN" sz="28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অনুসিদ্ধান্ত</m:t>
                      </m:r>
                    </m:oMath>
                  </a14:m>
                  <a:endParaRPr lang="en-US" sz="28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endParaRPr>
                </a:p>
                <a:p>
                  <a:r>
                    <a:rPr lang="bn-IN" sz="3600" dirty="0" smtClean="0">
                      <a:solidFill>
                        <a:schemeClr val="tx1"/>
                      </a:solidFill>
                      <a:latin typeface="Nikosh" panose="02000000000000000000" pitchFamily="2" charset="0"/>
                      <a:cs typeface="Nikosh" panose="02000000000000000000" pitchFamily="2" charset="0"/>
                    </a:rPr>
                    <a:t> </a:t>
                  </a:r>
                  <a:endParaRPr lang="en-US" sz="36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8909" y="3091354"/>
                  <a:ext cx="6433091" cy="3315417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838" t="-5464" b="-102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1656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879"/>
            <a:ext cx="12192000" cy="940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একক</a:t>
            </a:r>
            <a:r>
              <a:rPr lang="en-US" sz="4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bn-IN" sz="48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ঃ</a:t>
            </a:r>
            <a:r>
              <a:rPr lang="en-US" sz="4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x </a:t>
            </a:r>
            <a:r>
              <a:rPr lang="en-US" sz="4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+2y </a:t>
            </a:r>
            <a:r>
              <a:rPr lang="bn-IN" sz="4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 বর্গ নির্ণয় কর।</a:t>
            </a:r>
            <a:r>
              <a:rPr lang="en-US" sz="4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7503" y="943378"/>
            <a:ext cx="3296991" cy="901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endParaRPr lang="en-US" sz="54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5400000">
            <a:off x="5574403" y="1841681"/>
            <a:ext cx="1043189" cy="1030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47482" y="2878430"/>
                <a:ext cx="10097035" cy="37992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800" dirty="0" smtClean="0">
                    <a:solidFill>
                      <a:schemeClr val="tx1"/>
                    </a:solidFill>
                  </a:rPr>
                  <a:t>X</a:t>
                </a:r>
                <a:r>
                  <a:rPr lang="bn-IN" sz="4800" dirty="0" smtClean="0">
                    <a:solidFill>
                      <a:schemeClr val="tx1"/>
                    </a:solidFill>
                  </a:rPr>
                  <a:t>+</a:t>
                </a:r>
                <a:r>
                  <a:rPr lang="en-US" sz="4800" dirty="0" smtClean="0">
                    <a:solidFill>
                      <a:schemeClr val="tx1"/>
                    </a:solidFill>
                  </a:rPr>
                  <a:t>2y  </a:t>
                </a:r>
                <a:r>
                  <a:rPr lang="en-US" sz="4800" dirty="0" err="1">
                    <a:solidFill>
                      <a:schemeClr val="tx1"/>
                    </a:solidFill>
                  </a:rPr>
                  <a:t>এর</a:t>
                </a:r>
                <a:r>
                  <a:rPr lang="en-US" sz="4800" dirty="0">
                    <a:solidFill>
                      <a:schemeClr val="tx1"/>
                    </a:solidFill>
                  </a:rPr>
                  <a:t> </a:t>
                </a:r>
                <a:r>
                  <a:rPr lang="en-US" sz="4800" dirty="0" err="1" smtClean="0">
                    <a:solidFill>
                      <a:schemeClr val="tx1"/>
                    </a:solidFill>
                  </a:rPr>
                  <a:t>বর্গ</a:t>
                </a:r>
                <a:r>
                  <a:rPr lang="en-US" sz="4800" dirty="0" smtClean="0">
                    <a:solidFill>
                      <a:schemeClr val="tx1"/>
                    </a:solidFill>
                  </a:rPr>
                  <a:t>  </a:t>
                </a:r>
                <a:r>
                  <a:rPr lang="bn-IN" sz="48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sz="4800" dirty="0" smtClean="0">
                  <a:solidFill>
                    <a:schemeClr val="tx1"/>
                  </a:solidFill>
                </a:endParaRPr>
              </a:p>
              <a:p>
                <a:r>
                  <a:rPr lang="en-US" sz="4800" dirty="0" smtClean="0">
                    <a:solidFill>
                      <a:schemeClr val="tx1"/>
                    </a:solidFill>
                  </a:rPr>
                  <a:t>		</a:t>
                </a:r>
                <a:r>
                  <a:rPr lang="en-US" sz="4800" dirty="0">
                    <a:solidFill>
                      <a:schemeClr val="tx1"/>
                    </a:solidFill>
                  </a:rPr>
                  <a:t>		</a:t>
                </a:r>
                <a:r>
                  <a:rPr lang="en-US" sz="48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</a:rPr>
                  <a:t>2.x.</a:t>
                </a:r>
                <a:r>
                  <a:rPr lang="en-US" sz="4800" dirty="0">
                    <a:solidFill>
                      <a:schemeClr val="tx1"/>
                    </a:solidFill>
                  </a:rPr>
                  <a:t>2</a:t>
                </a:r>
                <a:r>
                  <a:rPr lang="en-US" sz="4800" dirty="0" smtClean="0">
                    <a:solidFill>
                      <a:schemeClr val="tx1"/>
                    </a:solidFill>
                  </a:rPr>
                  <a:t>y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4800" dirty="0" smtClean="0">
                    <a:solidFill>
                      <a:schemeClr val="tx1"/>
                    </a:solidFill>
                  </a:rPr>
                  <a:t>				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</a:rPr>
                  <a:t>xy + 4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</a:rPr>
                  <a:t> Ans.</a:t>
                </a:r>
                <a:endParaRPr lang="en-US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482" y="2878430"/>
                <a:ext cx="10097035" cy="3799266"/>
              </a:xfrm>
              <a:prstGeom prst="rect">
                <a:avLst/>
              </a:prstGeom>
              <a:blipFill rotWithShape="0">
                <a:blip r:embed="rId3"/>
                <a:stretch>
                  <a:fillRect l="-2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11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0" y="7703"/>
                <a:ext cx="12192000" cy="10192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bn-IN" sz="4400" u="sng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জোড়ায় </a:t>
                </a:r>
                <a:r>
                  <a:rPr lang="en-US" sz="4400" u="sng" dirty="0" err="1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কাজ</a:t>
                </a:r>
                <a:r>
                  <a:rPr lang="bn-IN" sz="4400" u="sng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ঃ</a:t>
                </a:r>
                <a:r>
                  <a:rPr lang="en-US" sz="4400" u="sng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সূত্রের</a:t>
                </a:r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সাহায্যে</a:t>
                </a:r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 2a</a:t>
                </a:r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এর</a:t>
                </a:r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বর্গ</a:t>
                </a:r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নির্নয়</a:t>
                </a:r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কর</a:t>
                </a:r>
                <a:r>
                  <a:rPr lang="en-US" sz="44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।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03"/>
                <a:ext cx="12192000" cy="1019239"/>
              </a:xfrm>
              <a:prstGeom prst="rect">
                <a:avLst/>
              </a:prstGeom>
              <a:blipFill rotWithShape="0">
                <a:blip r:embed="rId2"/>
                <a:stretch>
                  <a:fillRect b="-16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571995" y="1026942"/>
            <a:ext cx="3296991" cy="901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endParaRPr lang="en-US" sz="44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6019184" y="1704767"/>
            <a:ext cx="582917" cy="1030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2930" y="2384474"/>
                <a:ext cx="12149070" cy="44735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2</a:t>
                </a:r>
                <a:r>
                  <a:rPr lang="en-US" sz="44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এর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বর্গ</a:t>
                </a:r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 </a:t>
                </a:r>
                <a:r>
                  <a:rPr lang="bn-IN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4400" dirty="0">
                                <a:solidFill>
                                  <a:schemeClr val="tx1"/>
                                </a:solidFill>
                                <a:latin typeface="Nikosh" panose="02000000000000000000" pitchFamily="2" charset="0"/>
                                <a:cs typeface="Nikosh" panose="02000000000000000000" pitchFamily="2" charset="0"/>
                              </a:rPr>
                              <m:t>2</m:t>
                            </m:r>
                            <m:r>
                              <a:rPr lang="en-US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p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sz="4400" dirty="0" smtClean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		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2.(2</a:t>
                </a:r>
                <a:r>
                  <a:rPr lang="en-US" sz="44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b).3c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p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</a:p>
              <a:p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	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2.2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m:rPr>
                        <m:sty m:val="p"/>
                      </m:rPr>
                      <a:rPr lang="en-US" sz="4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4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sz="4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𝑏𝑐</m:t>
                    </m:r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+ 9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400" dirty="0" smtClean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   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m:rPr>
                        <m:sty m:val="p"/>
                      </m:rPr>
                      <a:rPr lang="en-US" sz="4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4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sz="4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𝑏𝑐</m:t>
                    </m:r>
                  </m:oMath>
                </a14:m>
                <a:r>
                  <a:rPr lang="en-US" sz="44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+ 9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Ans</a:t>
                </a:r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.</a:t>
                </a:r>
                <a:endParaRPr lang="en-US" sz="4400" dirty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0" y="2384474"/>
                <a:ext cx="12149070" cy="4473526"/>
              </a:xfrm>
              <a:prstGeom prst="rect">
                <a:avLst/>
              </a:prstGeom>
              <a:blipFill rotWithShape="0">
                <a:blip r:embed="rId3"/>
                <a:stretch>
                  <a:fillRect l="-1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21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0" y="49908"/>
                <a:ext cx="12192000" cy="10192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bn-IN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দলগত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কাজ</a:t>
                </a:r>
                <a:r>
                  <a:rPr lang="bn-IN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ঃ</a:t>
                </a:r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𝑚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+</m:t>
                    </m:r>
                    <m:f>
                      <m:fPr>
                        <m:ctrlP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=</m:t>
                    </m:r>
                    <m:r>
                      <a:rPr lang="en-US" sz="4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2</m:t>
                    </m:r>
                    <m:r>
                      <a:rPr lang="en-US" sz="4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 </m:t>
                    </m:r>
                    <m:r>
                      <a:rPr lang="bn-IN" sz="4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হলে</m:t>
                    </m:r>
                    <m:r>
                      <a:rPr lang="bn-IN" sz="4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, </m:t>
                    </m:r>
                    <m:r>
                      <a:rPr lang="bn-IN" sz="4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দেখাও</m:t>
                    </m:r>
                    <m:r>
                      <a:rPr lang="bn-IN" sz="4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 </m:t>
                    </m:r>
                    <m:r>
                      <a:rPr lang="bn-IN" sz="4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যে</m:t>
                    </m:r>
                    <m:r>
                      <a:rPr lang="en-US" sz="4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, </m:t>
                    </m:r>
                    <m:sSup>
                      <m:sSupPr>
                        <m:ctrlPr>
                          <a:rPr lang="en-US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𝑚</m:t>
                        </m:r>
                      </m:e>
                      <m:sup>
                        <m:r>
                          <a:rPr lang="en-US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4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4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=2</a:t>
                </a:r>
                <a:endParaRPr lang="en-US" sz="4400" dirty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908"/>
                <a:ext cx="12192000" cy="1019239"/>
              </a:xfrm>
              <a:prstGeom prst="rect">
                <a:avLst/>
              </a:prstGeom>
              <a:blipFill rotWithShape="0">
                <a:blip r:embed="rId2"/>
                <a:stretch>
                  <a:fillRect b="-18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700783" y="1069147"/>
            <a:ext cx="3296991" cy="669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endParaRPr lang="en-US" sz="44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5400000">
            <a:off x="6083577" y="1373482"/>
            <a:ext cx="531402" cy="1030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18089" y="1974230"/>
                <a:ext cx="10919729" cy="488377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bn-IN" sz="2800" dirty="0" smtClean="0">
                    <a:solidFill>
                      <a:schemeClr val="tx1"/>
                    </a:solidFill>
                    <a:cs typeface="Nikosh" panose="02000000000000000000" pitchFamily="2" charset="0"/>
                  </a:rPr>
                  <a:t>             	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দেওয়া আছে,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𝑚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=</m:t>
                    </m:r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2</m:t>
                    </m:r>
                  </m:oMath>
                </a14:m>
                <a:endParaRPr lang="bn-IN" sz="2800" dirty="0" smtClean="0">
                  <a:solidFill>
                    <a:schemeClr val="tx1"/>
                  </a:solidFill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r>
                  <a:rPr lang="bn-IN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  		এখন,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𝑚</m:t>
                        </m:r>
                      </m:e>
                      <m:sup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bn-IN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(</m:t>
                    </m:r>
                    <m:sSup>
                      <m:sSupPr>
                        <m:ctrlPr>
                          <a:rPr lang="bn-IN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bn-IN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" panose="02000000000000000000" pitchFamily="2" charset="0"/>
                      </a:rPr>
                      <m:t>+(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" panose="02000000000000000000" pitchFamily="2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" panose="02000000000000000000" pitchFamily="2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" panose="02000000000000000000" pitchFamily="2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bn-IN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   				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+</m:t>
                        </m:r>
                        <m:f>
                          <m:f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" panose="02000000000000000000" pitchFamily="2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" panose="02000000000000000000" pitchFamily="2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" panose="02000000000000000000" pitchFamily="2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−</m:t>
                    </m:r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2</m:t>
                    </m:r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.</m:t>
                    </m:r>
                    <m:sSup>
                      <m:sSupPr>
                        <m:ctrl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𝑚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.</m:t>
                    </m:r>
                    <m:f>
                      <m:fPr>
                        <m:ctrl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" panose="02000000000000000000" pitchFamily="2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" panose="02000000000000000000" pitchFamily="2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bn-IN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				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{</m:t>
                        </m:r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(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𝑚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" panose="02000000000000000000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" panose="02000000000000000000" pitchFamily="2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Nikosh" panose="02000000000000000000" pitchFamily="2" charset="0"/>
                                  </a:rPr>
                                  <m:t>𝑚</m:t>
                                </m:r>
                              </m:den>
                            </m:f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𝑚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.</m:t>
                        </m:r>
                        <m:f>
                          <m:f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" panose="02000000000000000000" pitchFamily="2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" panose="02000000000000000000" pitchFamily="2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" panose="02000000000000000000" pitchFamily="2" charset="0"/>
                              </a:rPr>
                              <m:t>𝑚</m:t>
                            </m:r>
                          </m:den>
                        </m:f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}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2</a:t>
                </a:r>
              </a:p>
              <a:p>
                <a:r>
                  <a:rPr lang="bn-IN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				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2</a:t>
                </a:r>
              </a:p>
              <a:p>
                <a:r>
                  <a:rPr lang="bn-IN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				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4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2</a:t>
                </a:r>
              </a:p>
              <a:p>
                <a:r>
                  <a:rPr lang="bn-IN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				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2</a:t>
                </a:r>
              </a:p>
              <a:p>
                <a:r>
                  <a:rPr lang="bn-IN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				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 4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2</a:t>
                </a:r>
              </a:p>
              <a:p>
                <a:r>
                  <a:rPr lang="bn-IN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				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= 2</a:t>
                </a:r>
                <a:r>
                  <a:rPr lang="bn-IN" sz="2800" dirty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দেখানো হল।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endParaRPr lang="en-US" sz="2800" dirty="0">
                  <a:solidFill>
                    <a:schemeClr val="tx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089" y="1974230"/>
                <a:ext cx="10919729" cy="4883770"/>
              </a:xfrm>
              <a:prstGeom prst="rect">
                <a:avLst/>
              </a:prstGeom>
              <a:blipFill rotWithShape="0">
                <a:blip r:embed="rId3"/>
                <a:stretch>
                  <a:fillRect l="-1115" b="-9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087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230</Words>
  <Application>Microsoft Office PowerPoint</Application>
  <PresentationFormat>Widescreen</PresentationFormat>
  <Paragraphs>77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Nikosh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80</cp:revision>
  <dcterms:created xsi:type="dcterms:W3CDTF">2020-09-03T14:11:14Z</dcterms:created>
  <dcterms:modified xsi:type="dcterms:W3CDTF">2020-10-17T10:45:50Z</dcterms:modified>
</cp:coreProperties>
</file>