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6" r:id="rId3"/>
    <p:sldId id="258" r:id="rId4"/>
    <p:sldId id="260" r:id="rId5"/>
    <p:sldId id="262" r:id="rId6"/>
    <p:sldId id="263" r:id="rId7"/>
    <p:sldId id="264" r:id="rId8"/>
    <p:sldId id="259" r:id="rId9"/>
    <p:sldId id="268" r:id="rId10"/>
    <p:sldId id="265" r:id="rId11"/>
    <p:sldId id="266" r:id="rId12"/>
    <p:sldId id="26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E411E4-FA57-454C-9CC5-C026829E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FB692E-F18A-480D-8190-D65096C7C08C}"/>
              </a:ext>
            </a:extLst>
          </p:cNvPr>
          <p:cNvSpPr/>
          <p:nvPr/>
        </p:nvSpPr>
        <p:spPr>
          <a:xfrm>
            <a:off x="737391" y="1363821"/>
            <a:ext cx="50538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  </a:t>
            </a:r>
          </a:p>
        </p:txBody>
      </p:sp>
    </p:spTree>
    <p:extLst>
      <p:ext uri="{BB962C8B-B14F-4D97-AF65-F5344CB8AC3E}">
        <p14:creationId xmlns:p14="http://schemas.microsoft.com/office/powerpoint/2010/main" val="260022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9021-FF00-422A-BC77-2F8A98B8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5043"/>
            <a:ext cx="10131425" cy="1378228"/>
          </a:xfrm>
        </p:spPr>
        <p:txBody>
          <a:bodyPr>
            <a:noAutofit/>
          </a:bodyPr>
          <a:lstStyle/>
          <a:p>
            <a:r>
              <a:rPr lang="as-IN" sz="4800" b="1" dirty="0">
                <a:solidFill>
                  <a:srgbClr val="FFFF00"/>
                </a:solidFill>
              </a:rPr>
              <a:t>মূল্যায়ন </a:t>
            </a:r>
            <a:br>
              <a:rPr lang="as-IN" sz="4800" b="1" dirty="0">
                <a:solidFill>
                  <a:srgbClr val="FFFF00"/>
                </a:solidFill>
              </a:rPr>
            </a:br>
            <a:endParaRPr lang="en-GB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79BEA-90E0-4F4C-963F-EEE393129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643271"/>
            <a:ext cx="5688494" cy="27299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s-IN" sz="3200" dirty="0">
                <a:solidFill>
                  <a:srgbClr val="FFFF00"/>
                </a:solidFill>
              </a:rPr>
              <a:t>কদর অর্থ কি 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s-IN" sz="3200" dirty="0">
                <a:solidFill>
                  <a:srgbClr val="FFFF00"/>
                </a:solidFill>
              </a:rPr>
              <a:t>লাইলুন অর্থ কি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s-IN" sz="3200" dirty="0">
                <a:solidFill>
                  <a:srgbClr val="FFFF00"/>
                </a:solidFill>
              </a:rPr>
              <a:t>কদরের আয়াত সংখ্যা কত ?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7C064D-5307-43D9-816A-4EA233CDC0A5}"/>
              </a:ext>
            </a:extLst>
          </p:cNvPr>
          <p:cNvSpPr txBox="1"/>
          <p:nvPr/>
        </p:nvSpPr>
        <p:spPr>
          <a:xfrm>
            <a:off x="8060633" y="1982764"/>
            <a:ext cx="3578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solidFill>
                  <a:srgbClr val="FFFF00"/>
                </a:solidFill>
              </a:rPr>
              <a:t>উঃ ভাগ্য,পরিমান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as-IN" sz="3200" dirty="0">
                <a:solidFill>
                  <a:srgbClr val="FFFF00"/>
                </a:solidFill>
              </a:rPr>
              <a:t>উঃ রাত 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as-IN" sz="3200" dirty="0">
                <a:solidFill>
                  <a:srgbClr val="FFFF00"/>
                </a:solidFill>
              </a:rPr>
              <a:t>উঃ ৫টি </a:t>
            </a:r>
          </a:p>
          <a:p>
            <a:endParaRPr lang="as-IN" sz="3200" dirty="0">
              <a:solidFill>
                <a:srgbClr val="FFFF00"/>
              </a:solidFill>
            </a:endParaRPr>
          </a:p>
          <a:p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D9D44-A498-4AA7-B35E-543803DFD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একক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কাজঃ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20A62-7F62-4CB4-869A-690D4027C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48085"/>
            <a:ext cx="10131425" cy="1992612"/>
          </a:xfrm>
        </p:spPr>
        <p:txBody>
          <a:bodyPr>
            <a:normAutofit/>
          </a:bodyPr>
          <a:lstStyle/>
          <a:p>
            <a:r>
              <a:rPr lang="as-IN" sz="2800" dirty="0">
                <a:solidFill>
                  <a:srgbClr val="FFFF00"/>
                </a:solidFill>
              </a:rPr>
              <a:t>সুরা আল – কদর  আবৃত্তি কর ।</a:t>
            </a:r>
          </a:p>
          <a:p>
            <a:r>
              <a:rPr lang="as-IN" sz="2800" dirty="0">
                <a:solidFill>
                  <a:srgbClr val="FFFF00"/>
                </a:solidFill>
              </a:rPr>
              <a:t>সুরা আল – কদরের অনুবাদ কর । </a:t>
            </a:r>
          </a:p>
          <a:p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5DF1-ADA2-4D44-99D3-4FB6BCF0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>
                <a:solidFill>
                  <a:srgbClr val="FFFF00"/>
                </a:solidFill>
              </a:rPr>
              <a:t>বাড়ির কাজ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B7735-150C-45D7-B471-EE9965EFD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9796669" cy="1621550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সুরা  আল ক্দর অর্থসহ আরবিতে লিখবে।  </a:t>
            </a:r>
            <a:endParaRPr lang="as-IN" sz="2800" dirty="0">
              <a:solidFill>
                <a:srgbClr val="FFFF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2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6D25B5-5697-4698-8FD2-7470D7C58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88670E-6E9F-43C6-9273-878801AAA617}"/>
              </a:ext>
            </a:extLst>
          </p:cNvPr>
          <p:cNvSpPr/>
          <p:nvPr/>
        </p:nvSpPr>
        <p:spPr>
          <a:xfrm>
            <a:off x="2117988" y="1843950"/>
            <a:ext cx="795602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Edwardian Script ITC" panose="030303020407070D0804" pitchFamily="66" charset="0"/>
              </a:rPr>
              <a:t>Thank you</a:t>
            </a:r>
            <a:endParaRPr lang="en-US" sz="200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B31D-434B-4117-A8C9-3784C93EB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5" y="1"/>
            <a:ext cx="7739271" cy="2491408"/>
          </a:xfrm>
        </p:spPr>
        <p:txBody>
          <a:bodyPr>
            <a:noAutofit/>
          </a:bodyPr>
          <a:lstStyle/>
          <a:p>
            <a:pPr algn="l"/>
            <a:br>
              <a:rPr lang="en-US" b="1" dirty="0">
                <a:solidFill>
                  <a:srgbClr val="FFFF00"/>
                </a:solidFill>
              </a:rPr>
            </a:br>
            <a:r>
              <a:rPr lang="as-IN" b="1" dirty="0">
                <a:solidFill>
                  <a:srgbClr val="FFFF00"/>
                </a:solidFill>
              </a:rPr>
              <a:t>শিক্ষক পরিচিতি</a:t>
            </a:r>
            <a:r>
              <a:rPr lang="en-US" b="1" dirty="0">
                <a:solidFill>
                  <a:srgbClr val="FFFF00"/>
                </a:solidFill>
              </a:rPr>
              <a:t>:</a:t>
            </a:r>
            <a:r>
              <a:rPr lang="as-IN" b="1" dirty="0">
                <a:solidFill>
                  <a:srgbClr val="FFFF00"/>
                </a:solidFill>
              </a:rPr>
              <a:t> </a:t>
            </a:r>
            <a:br>
              <a:rPr lang="as-IN" b="1" dirty="0">
                <a:solidFill>
                  <a:srgbClr val="FFFF00"/>
                </a:solidFill>
              </a:rPr>
            </a:b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F0DC1-7102-47D7-8EC7-21FF4B88C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275" y="2088689"/>
            <a:ext cx="6957395" cy="2680621"/>
          </a:xfrm>
        </p:spPr>
        <p:txBody>
          <a:bodyPr>
            <a:noAutofit/>
          </a:bodyPr>
          <a:lstStyle/>
          <a:p>
            <a:pPr algn="l"/>
            <a:r>
              <a:rPr lang="as-IN" sz="3200" b="1" dirty="0">
                <a:solidFill>
                  <a:srgbClr val="FFFF00"/>
                </a:solidFill>
              </a:rPr>
              <a:t>মোঃ আঃ হাই আলহাদী</a:t>
            </a:r>
          </a:p>
          <a:p>
            <a:pPr algn="l"/>
            <a:r>
              <a:rPr lang="as-IN" sz="3200" b="1" dirty="0">
                <a:solidFill>
                  <a:srgbClr val="FFFF00"/>
                </a:solidFill>
              </a:rPr>
              <a:t>সিনিয়র শিক্ষক</a:t>
            </a:r>
            <a:endParaRPr lang="en-US" sz="3200" b="1" dirty="0">
              <a:solidFill>
                <a:srgbClr val="FFFF00"/>
              </a:solidFill>
            </a:endParaRPr>
          </a:p>
          <a:p>
            <a:pPr algn="l"/>
            <a:r>
              <a:rPr lang="as-IN" sz="3200" b="1" dirty="0">
                <a:solidFill>
                  <a:srgbClr val="FFFF00"/>
                </a:solidFill>
              </a:rPr>
              <a:t>আশরাফাবাদ উচ্চ বিদ্যালয়</a:t>
            </a:r>
            <a:endParaRPr lang="en-US" sz="3200" b="1" dirty="0">
              <a:solidFill>
                <a:srgbClr val="FFFF00"/>
              </a:solidFill>
            </a:endParaRPr>
          </a:p>
          <a:p>
            <a:pPr algn="l"/>
            <a:r>
              <a:rPr lang="as-IN" sz="3200" b="1" dirty="0">
                <a:solidFill>
                  <a:srgbClr val="FFFF00"/>
                </a:solidFill>
              </a:rPr>
              <a:t>কামরাঙ্গিরচর, ঢাকা -১২১১</a:t>
            </a:r>
          </a:p>
          <a:p>
            <a:pPr algn="l"/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69F91-8EF6-4E57-B2B4-0755ACF9BDCA}"/>
              </a:ext>
            </a:extLst>
          </p:cNvPr>
          <p:cNvSpPr txBox="1"/>
          <p:nvPr/>
        </p:nvSpPr>
        <p:spPr>
          <a:xfrm>
            <a:off x="7474227" y="922539"/>
            <a:ext cx="3922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পাঠ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পরিচিতিঃ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endParaRPr lang="en-US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D49263-2A0B-4D52-939E-287C990A86F8}"/>
              </a:ext>
            </a:extLst>
          </p:cNvPr>
          <p:cNvSpPr txBox="1">
            <a:spLocks/>
          </p:cNvSpPr>
          <p:nvPr/>
        </p:nvSpPr>
        <p:spPr>
          <a:xfrm>
            <a:off x="911088" y="1906841"/>
            <a:ext cx="10131425" cy="24597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as-IN" sz="2400" b="1" dirty="0">
                <a:solidFill>
                  <a:srgbClr val="FFFF00"/>
                </a:solidFill>
              </a:rPr>
              <a:t>শ্রেণিঃ ৮ম</a:t>
            </a:r>
          </a:p>
          <a:p>
            <a:r>
              <a:rPr lang="as-IN" sz="2400" b="1" dirty="0">
                <a:solidFill>
                  <a:srgbClr val="FFFF00"/>
                </a:solidFill>
              </a:rPr>
              <a:t>বিষয়ঃ ইসলাম ও নৈতিক শিক্ষা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 err="1">
                <a:solidFill>
                  <a:srgbClr val="FFFF00"/>
                </a:solidFill>
              </a:rPr>
              <a:t>অধ্যায়ঃ</a:t>
            </a:r>
            <a:r>
              <a:rPr lang="en-US" sz="2400" b="1" dirty="0">
                <a:solidFill>
                  <a:srgbClr val="FFFF00"/>
                </a:solidFill>
              </a:rPr>
              <a:t> ৩ </a:t>
            </a:r>
            <a:endParaRPr lang="as-IN" sz="2400" b="1" dirty="0">
              <a:solidFill>
                <a:srgbClr val="FFFF00"/>
              </a:solidFill>
            </a:endParaRPr>
          </a:p>
          <a:p>
            <a:r>
              <a:rPr lang="as-IN" sz="2400" b="1" dirty="0">
                <a:solidFill>
                  <a:srgbClr val="FFFF00"/>
                </a:solidFill>
              </a:rPr>
              <a:t>পাঠঃ ৬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as-IN" sz="2400" b="1" dirty="0">
                <a:solidFill>
                  <a:srgbClr val="FFFF00"/>
                </a:solidFill>
              </a:rPr>
              <a:t>(সুরা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as-IN" sz="2400" b="1" dirty="0">
                <a:solidFill>
                  <a:srgbClr val="FFFF00"/>
                </a:solidFill>
              </a:rPr>
              <a:t>আল কদর)</a:t>
            </a:r>
          </a:p>
          <a:p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81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14CD9-A95D-4E89-93D1-2079C8CC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FF00"/>
                </a:solidFill>
              </a:rPr>
              <a:t>শিখনফলঃ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endParaRPr lang="en-GB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A887F-E637-4586-92CB-058EFD5C4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631556" cy="36491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s-IN" sz="3600" b="1" dirty="0">
                <a:solidFill>
                  <a:srgbClr val="FFFF00"/>
                </a:solidFill>
              </a:rPr>
              <a:t>সুরা আল-কদরের অর্থ বলতে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s-IN" sz="3600" b="1" dirty="0">
                <a:solidFill>
                  <a:srgbClr val="FFFF00"/>
                </a:solidFill>
              </a:rPr>
              <a:t>সুরা আল- কদরের শানে নুযুল বর্ণনা করতে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s-IN" sz="3600" b="1" dirty="0">
                <a:solidFill>
                  <a:srgbClr val="FFFF00"/>
                </a:solidFill>
              </a:rPr>
              <a:t>সুরা আল –কদরের অনুবাদ করতে 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s-IN" sz="3600" b="1" dirty="0">
                <a:solidFill>
                  <a:srgbClr val="FFFF00"/>
                </a:solidFill>
              </a:rPr>
              <a:t>সুরা আল-কদরের ব্যাখ্যা করতে পারবে।</a:t>
            </a:r>
          </a:p>
          <a:p>
            <a:pPr marL="0" indent="0">
              <a:buNone/>
            </a:pPr>
            <a:endParaRPr lang="en-GB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9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EB652-EA53-4C95-84F1-E0CEB8408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7CFAB7-B32C-4E75-A5E0-B19012CF2569}"/>
              </a:ext>
            </a:extLst>
          </p:cNvPr>
          <p:cNvSpPr txBox="1"/>
          <p:nvPr/>
        </p:nvSpPr>
        <p:spPr>
          <a:xfrm>
            <a:off x="357810" y="492278"/>
            <a:ext cx="87994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5400" b="1" dirty="0">
                <a:solidFill>
                  <a:srgbClr val="FFFF00"/>
                </a:solidFill>
              </a:rPr>
              <a:t>সুরা আল-কদর মক্কায় অবতীর্ণ আয়াত সংখ্যা ৫।</a:t>
            </a:r>
            <a:r>
              <a:rPr lang="en-US" sz="5400" b="1" dirty="0" err="1">
                <a:solidFill>
                  <a:srgbClr val="FFFF00"/>
                </a:solidFill>
              </a:rPr>
              <a:t>রূকু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সংখ্যা</a:t>
            </a:r>
            <a:r>
              <a:rPr lang="en-US" sz="5400" b="1" dirty="0">
                <a:solidFill>
                  <a:srgbClr val="FFFF00"/>
                </a:solidFill>
              </a:rPr>
              <a:t> ১ </a:t>
            </a:r>
            <a:r>
              <a:rPr lang="en-US" sz="5400" b="1" dirty="0" err="1">
                <a:solidFill>
                  <a:srgbClr val="FFFF00"/>
                </a:solidFill>
              </a:rPr>
              <a:t>টি</a:t>
            </a:r>
            <a:r>
              <a:rPr lang="en-US" sz="5400" b="1" dirty="0">
                <a:solidFill>
                  <a:srgbClr val="FFFF00"/>
                </a:solidFill>
              </a:rPr>
              <a:t> ।</a:t>
            </a:r>
            <a:r>
              <a:rPr lang="as-IN" sz="5400" b="1" dirty="0">
                <a:solidFill>
                  <a:srgbClr val="FFFF00"/>
                </a:solidFill>
              </a:rPr>
              <a:t> এটি কুরআন মাজিদের ৯৭ তম সুরা।  </a:t>
            </a:r>
          </a:p>
        </p:txBody>
      </p:sp>
    </p:spTree>
    <p:extLst>
      <p:ext uri="{BB962C8B-B14F-4D97-AF65-F5344CB8AC3E}">
        <p14:creationId xmlns:p14="http://schemas.microsoft.com/office/powerpoint/2010/main" val="26043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9E7184-FA8C-4C10-8345-B545162B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5F0861-84A4-4CED-BA39-7F1E4F6246EC}"/>
              </a:ext>
            </a:extLst>
          </p:cNvPr>
          <p:cNvSpPr txBox="1"/>
          <p:nvPr/>
        </p:nvSpPr>
        <p:spPr>
          <a:xfrm flipH="1">
            <a:off x="569843" y="304798"/>
            <a:ext cx="4452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6000" b="1" dirty="0">
                <a:solidFill>
                  <a:srgbClr val="FFFF00"/>
                </a:solidFill>
              </a:rPr>
              <a:t>শানে নুযুলঃ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4B41D-C20E-43C1-8FD4-D69917725FD4}"/>
              </a:ext>
            </a:extLst>
          </p:cNvPr>
          <p:cNvSpPr txBox="1"/>
          <p:nvPr/>
        </p:nvSpPr>
        <p:spPr>
          <a:xfrm>
            <a:off x="251792" y="1470991"/>
            <a:ext cx="88524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dirty="0">
                <a:solidFill>
                  <a:srgbClr val="CC9900"/>
                </a:solidFill>
              </a:rPr>
              <a:t>ইবনে আবী হাতেম -এর রেওয়ায়েতে আছে, রসূলুল্লাহ্‌ একবার বনী-ইসরাঈলের জনৈক মুজাহিদ সম্পর্কে আলোচনা করলেন। সে এক হাজার মাস পর্যন্ত অবিরাম জিহাদ মশগুল থাকে এবং কখনও অস্ত্র সংবরণ করেনি। মুসলমানগণ একথা শুনে বিস্মিত হলে এ সূরা কদর অবতীর্ণ হয়। এতে এ উম্মতের জন্যে শুধু এক রাত্রির ইবাদতই সে মুজাহিদের এক হাজার মাসের এবাদত অপেক্ষা শ্রেষ্ঠ প্রতিপন্ন করা হয়েছে। ইবনে জরীর অপর একটি ঘটনা এভাবে উল্লেখ করেছেন যে, বনী-ইসরাঈলের জনৈক ইবাদতকারী ব্যক্তি সমস্ত রাত্রি ইবাদতের মশগুল থাকত ও সকাল হতেই জিহাদের জন্যে বের হয়ে যেত এবং সারাদিন জিহাদে লিপ্ত থাকত। সে এক হাজার মাস এভাবে কাটিয়ে দেয়। এর পরিপ্রেক্ষিতেই আল্লাহ্‌ তাআলা সূরা-কদর নাযিল করে এ উম্মতের শ্রেষ্ঠত্ব প্রমাণ করেছেন।</a:t>
            </a:r>
          </a:p>
        </p:txBody>
      </p:sp>
    </p:spTree>
    <p:extLst>
      <p:ext uri="{BB962C8B-B14F-4D97-AF65-F5344CB8AC3E}">
        <p14:creationId xmlns:p14="http://schemas.microsoft.com/office/powerpoint/2010/main" val="3597796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89AD28-50C2-4590-9FB1-8685DFA1CE5C}"/>
              </a:ext>
            </a:extLst>
          </p:cNvPr>
          <p:cNvSpPr txBox="1"/>
          <p:nvPr/>
        </p:nvSpPr>
        <p:spPr>
          <a:xfrm>
            <a:off x="6321287" y="1298712"/>
            <a:ext cx="56984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Courier New" panose="02070309020205020404" pitchFamily="49" charset="0"/>
              <a:buChar char="o"/>
            </a:pPr>
            <a:r>
              <a:rPr lang="ar-AE" sz="3200" dirty="0">
                <a:solidFill>
                  <a:srgbClr val="FFFF00"/>
                </a:solidFill>
              </a:rPr>
              <a:t>إِنَّآ أَنزَلْنَٰهُ فِى لَيْلَةِ ٱلْقَدْرِ</a:t>
            </a:r>
            <a:endParaRPr lang="en-US" sz="3200" dirty="0">
              <a:solidFill>
                <a:srgbClr val="FFFF00"/>
              </a:solidFill>
            </a:endParaRPr>
          </a:p>
          <a:p>
            <a:pPr marL="457200" indent="-457200" algn="r">
              <a:buFont typeface="Courier New" panose="02070309020205020404" pitchFamily="49" charset="0"/>
              <a:buChar char="o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 algn="r">
              <a:buFont typeface="Courier New" panose="02070309020205020404" pitchFamily="49" charset="0"/>
              <a:buChar char="o"/>
            </a:pPr>
            <a:r>
              <a:rPr lang="ar-AE" sz="3200" dirty="0">
                <a:solidFill>
                  <a:srgbClr val="FFFF00"/>
                </a:solidFill>
              </a:rPr>
              <a:t>وَمَآ أَدْرَىٰكَ مَا لَيْلَةُ ٱلْقَدْرِ</a:t>
            </a:r>
            <a:endParaRPr lang="en-US" sz="3200" dirty="0">
              <a:solidFill>
                <a:srgbClr val="FFFF00"/>
              </a:solidFill>
            </a:endParaRPr>
          </a:p>
          <a:p>
            <a:pPr marL="457200" indent="-457200" algn="r">
              <a:buFont typeface="Courier New" panose="02070309020205020404" pitchFamily="49" charset="0"/>
              <a:buChar char="o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 algn="r">
              <a:buFont typeface="Courier New" panose="02070309020205020404" pitchFamily="49" charset="0"/>
              <a:buChar char="o"/>
            </a:pPr>
            <a:r>
              <a:rPr lang="ar-AE" sz="3200" dirty="0">
                <a:solidFill>
                  <a:srgbClr val="FFFF00"/>
                </a:solidFill>
              </a:rPr>
              <a:t>لَيْلَةُ ٱلْقَدْرِ خَيْرٌ مِّنْ أَلْفِ شَهْرٍ</a:t>
            </a:r>
            <a:endParaRPr lang="en-US" sz="3200" dirty="0">
              <a:solidFill>
                <a:srgbClr val="FFFF00"/>
              </a:solidFill>
            </a:endParaRPr>
          </a:p>
          <a:p>
            <a:pPr marL="457200" indent="-457200" algn="r">
              <a:buFont typeface="Courier New" panose="02070309020205020404" pitchFamily="49" charset="0"/>
              <a:buChar char="o"/>
            </a:pPr>
            <a:endParaRPr lang="en-US" sz="3200" dirty="0">
              <a:solidFill>
                <a:srgbClr val="FFFF00"/>
              </a:solidFill>
            </a:endParaRPr>
          </a:p>
          <a:p>
            <a:pPr algn="r"/>
            <a:r>
              <a:rPr lang="ar-AE" sz="3200" dirty="0">
                <a:solidFill>
                  <a:srgbClr val="FFFF00"/>
                </a:solidFill>
              </a:rPr>
              <a:t>تَنَزَّلُ ٱلْمَلَٰٓئِكَةُ وَٱلرُّوحُ فِيهَا بِإِذْنِ رَبِّهِم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</a:p>
          <a:p>
            <a:pPr marL="457200" indent="-457200" algn="r">
              <a:buFont typeface="Courier New" panose="02070309020205020404" pitchFamily="49" charset="0"/>
              <a:buChar char="o"/>
            </a:pPr>
            <a:r>
              <a:rPr lang="ar-AE" sz="3200" dirty="0">
                <a:solidFill>
                  <a:srgbClr val="FFFF00"/>
                </a:solidFill>
              </a:rPr>
              <a:t>مِّن كُلِّ أَمْرٍ</a:t>
            </a:r>
            <a:endParaRPr lang="en-US" sz="3200" dirty="0">
              <a:solidFill>
                <a:srgbClr val="FFFF00"/>
              </a:solidFill>
            </a:endParaRPr>
          </a:p>
          <a:p>
            <a:pPr marL="457200" indent="-457200" algn="r">
              <a:buFont typeface="Courier New" panose="02070309020205020404" pitchFamily="49" charset="0"/>
              <a:buChar char="o"/>
            </a:pPr>
            <a:endParaRPr lang="en-US" sz="3200" dirty="0">
              <a:solidFill>
                <a:srgbClr val="FFFF00"/>
              </a:solidFill>
            </a:endParaRPr>
          </a:p>
          <a:p>
            <a:pPr marL="457200" indent="-457200" algn="r">
              <a:buFont typeface="Courier New" panose="02070309020205020404" pitchFamily="49" charset="0"/>
              <a:buChar char="o"/>
            </a:pPr>
            <a:r>
              <a:rPr lang="ar-AE" sz="3200" dirty="0">
                <a:solidFill>
                  <a:srgbClr val="FFFF00"/>
                </a:solidFill>
              </a:rPr>
              <a:t>سَلَٰمٌ هِىَ حَتَّىٰ مَطْلَعِ ٱلْفَجْرِ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84323-035D-4481-BADF-BE6B8F4E3F62}"/>
              </a:ext>
            </a:extLst>
          </p:cNvPr>
          <p:cNvSpPr txBox="1"/>
          <p:nvPr/>
        </p:nvSpPr>
        <p:spPr>
          <a:xfrm>
            <a:off x="7434470" y="542530"/>
            <a:ext cx="4585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>
              <a:buFont typeface="Courier New" panose="02070309020205020404" pitchFamily="49" charset="0"/>
              <a:buChar char="o"/>
            </a:pPr>
            <a:r>
              <a:rPr lang="ar-AE" sz="3600" dirty="0">
                <a:solidFill>
                  <a:srgbClr val="FFFF00"/>
                </a:solidFill>
              </a:rPr>
              <a:t>بسم الله الرحمن الرحيم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7546C-7C57-470E-9DAC-D3F76000966E}"/>
              </a:ext>
            </a:extLst>
          </p:cNvPr>
          <p:cNvSpPr txBox="1"/>
          <p:nvPr/>
        </p:nvSpPr>
        <p:spPr>
          <a:xfrm>
            <a:off x="172277" y="800595"/>
            <a:ext cx="67851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dirty="0">
                <a:solidFill>
                  <a:srgbClr val="FFFF00"/>
                </a:solidFill>
              </a:rPr>
              <a:t>বিসমিল্লাহির রাহমানির রাহীম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১. </a:t>
            </a:r>
            <a:r>
              <a:rPr lang="as-IN" sz="2400" dirty="0">
                <a:solidFill>
                  <a:srgbClr val="FFFF00"/>
                </a:solidFill>
              </a:rPr>
              <a:t>আমি একে নাযিল করেছি শবে-কদরে।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২. </a:t>
            </a:r>
            <a:r>
              <a:rPr lang="as-IN" sz="2400" dirty="0">
                <a:solidFill>
                  <a:srgbClr val="FFFF00"/>
                </a:solidFill>
              </a:rPr>
              <a:t>শবে-কদর সমন্ধে আপনি কি জানেন?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৩. </a:t>
            </a:r>
            <a:r>
              <a:rPr lang="as-IN" sz="2400" dirty="0">
                <a:solidFill>
                  <a:srgbClr val="FFFF00"/>
                </a:solidFill>
              </a:rPr>
              <a:t>শবে-কদর হল এক হাজার মাস অপেক্ষা শ্রেষ্ঠ।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৪. </a:t>
            </a:r>
            <a:r>
              <a:rPr lang="as-IN" sz="2400" dirty="0">
                <a:solidFill>
                  <a:srgbClr val="FFFF00"/>
                </a:solidFill>
              </a:rPr>
              <a:t>এতে প্রত্যেক কাজের জন্যে ফেরেশতাগণ ও রূহ </a:t>
            </a:r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as-IN" sz="2400" dirty="0">
                <a:solidFill>
                  <a:srgbClr val="FFFF00"/>
                </a:solidFill>
              </a:rPr>
              <a:t>অবতীর্ণ হয় তাদের পালনকর্তার নির্দেশক্রমে।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৫.</a:t>
            </a:r>
            <a:r>
              <a:rPr lang="as-IN" sz="2400" dirty="0">
                <a:solidFill>
                  <a:srgbClr val="FFFF00"/>
                </a:solidFill>
              </a:rPr>
              <a:t>এটা নিরাপত্তা, যা ফজরের উদয় পর্যন্ত অব্যাহত </a:t>
            </a:r>
            <a:r>
              <a:rPr lang="en-US" sz="2400" dirty="0">
                <a:solidFill>
                  <a:srgbClr val="FFFF00"/>
                </a:solidFill>
              </a:rPr>
              <a:t>	</a:t>
            </a:r>
            <a:r>
              <a:rPr lang="as-IN" sz="2400" dirty="0">
                <a:solidFill>
                  <a:srgbClr val="FFFF00"/>
                </a:solidFill>
              </a:rPr>
              <a:t>থাকে।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28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0205C0-690D-49A0-A46D-51760A5E44EF}"/>
              </a:ext>
            </a:extLst>
          </p:cNvPr>
          <p:cNvSpPr txBox="1"/>
          <p:nvPr/>
        </p:nvSpPr>
        <p:spPr>
          <a:xfrm>
            <a:off x="404192" y="496957"/>
            <a:ext cx="3743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শব্দার্থঃ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66CCB-E869-4BE7-B254-4181E3759EBE}"/>
              </a:ext>
            </a:extLst>
          </p:cNvPr>
          <p:cNvSpPr txBox="1"/>
          <p:nvPr/>
        </p:nvSpPr>
        <p:spPr>
          <a:xfrm>
            <a:off x="404192" y="1595021"/>
            <a:ext cx="78982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FFFF00"/>
                </a:solidFill>
              </a:rPr>
              <a:t>আল-কাদরি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ar-AE" sz="2800" dirty="0">
                <a:solidFill>
                  <a:srgbClr val="FFFF00"/>
                </a:solidFill>
              </a:rPr>
              <a:t> (ٱلْقَدْرِ ) </a:t>
            </a:r>
            <a:r>
              <a:rPr lang="en-US" sz="2800" dirty="0">
                <a:solidFill>
                  <a:srgbClr val="FFFF00"/>
                </a:solidFill>
              </a:rPr>
              <a:t>- </a:t>
            </a:r>
            <a:r>
              <a:rPr lang="as-IN" sz="2800" dirty="0">
                <a:solidFill>
                  <a:srgbClr val="FFFF00"/>
                </a:solidFill>
              </a:rPr>
              <a:t>পরিমান, ভাগ্য।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as-IN" sz="2800" dirty="0">
                <a:solidFill>
                  <a:srgbClr val="FFFF00"/>
                </a:solidFill>
              </a:rPr>
              <a:t>সালামুন </a:t>
            </a:r>
            <a:r>
              <a:rPr lang="ar-AE" sz="2800" dirty="0">
                <a:solidFill>
                  <a:srgbClr val="FFFF00"/>
                </a:solidFill>
              </a:rPr>
              <a:t>( سَلَٰمٌ  ) </a:t>
            </a:r>
            <a:r>
              <a:rPr lang="en-US" sz="2800" dirty="0">
                <a:solidFill>
                  <a:srgbClr val="FFFF00"/>
                </a:solidFill>
              </a:rPr>
              <a:t> - </a:t>
            </a:r>
            <a:r>
              <a:rPr lang="en-US" sz="2800" dirty="0" err="1">
                <a:solidFill>
                  <a:srgbClr val="FFFF00"/>
                </a:solidFill>
              </a:rPr>
              <a:t>শান্তি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as-IN" sz="2800" dirty="0">
                <a:solidFill>
                  <a:srgbClr val="FFFF00"/>
                </a:solidFill>
              </a:rPr>
              <a:t>আলফুন</a:t>
            </a:r>
            <a:r>
              <a:rPr lang="en-US" sz="2800" dirty="0">
                <a:solidFill>
                  <a:srgbClr val="FFFF00"/>
                </a:solidFill>
              </a:rPr>
              <a:t>   </a:t>
            </a:r>
            <a:r>
              <a:rPr lang="ar-AE" sz="2800" dirty="0">
                <a:solidFill>
                  <a:srgbClr val="FFFF00"/>
                </a:solidFill>
              </a:rPr>
              <a:t>(أَلْفِ ) </a:t>
            </a:r>
            <a:r>
              <a:rPr lang="en-US" sz="2800" dirty="0">
                <a:solidFill>
                  <a:srgbClr val="FFFF00"/>
                </a:solidFill>
              </a:rPr>
              <a:t> - </a:t>
            </a:r>
            <a:r>
              <a:rPr lang="as-IN" sz="2800" dirty="0">
                <a:solidFill>
                  <a:srgbClr val="FFFF00"/>
                </a:solidFill>
              </a:rPr>
              <a:t>হাজার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as-IN" sz="2800" dirty="0">
                <a:solidFill>
                  <a:srgbClr val="FFFF00"/>
                </a:solidFill>
              </a:rPr>
              <a:t>লাইলুন</a:t>
            </a:r>
            <a:r>
              <a:rPr lang="en-US" sz="2800" dirty="0">
                <a:solidFill>
                  <a:srgbClr val="FFFF00"/>
                </a:solidFill>
              </a:rPr>
              <a:t>   </a:t>
            </a:r>
            <a:r>
              <a:rPr lang="ar-AE" sz="2800" dirty="0">
                <a:solidFill>
                  <a:srgbClr val="FFFF00"/>
                </a:solidFill>
              </a:rPr>
              <a:t> (ليل ) </a:t>
            </a:r>
            <a:r>
              <a:rPr lang="en-US" sz="2800" dirty="0">
                <a:solidFill>
                  <a:srgbClr val="FFFF00"/>
                </a:solidFill>
              </a:rPr>
              <a:t> - </a:t>
            </a:r>
            <a:r>
              <a:rPr lang="as-IN" sz="2800" dirty="0">
                <a:solidFill>
                  <a:srgbClr val="FFFF00"/>
                </a:solidFill>
              </a:rPr>
              <a:t>রাত,রজনী 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as-IN" sz="2800" dirty="0">
                <a:solidFill>
                  <a:srgbClr val="FFFF00"/>
                </a:solidFill>
              </a:rPr>
              <a:t>খাইর</a:t>
            </a:r>
            <a:r>
              <a:rPr lang="en-US" sz="2800" dirty="0">
                <a:solidFill>
                  <a:srgbClr val="FFFF00"/>
                </a:solidFill>
              </a:rPr>
              <a:t>  </a:t>
            </a:r>
            <a:r>
              <a:rPr lang="ar-AE" sz="2800" dirty="0">
                <a:solidFill>
                  <a:srgbClr val="FFFF00"/>
                </a:solidFill>
              </a:rPr>
              <a:t>(خَيْرٌ ) </a:t>
            </a:r>
            <a:r>
              <a:rPr lang="en-US" sz="2800" dirty="0">
                <a:solidFill>
                  <a:srgbClr val="FFFF00"/>
                </a:solidFill>
              </a:rPr>
              <a:t> - </a:t>
            </a:r>
            <a:r>
              <a:rPr lang="as-IN" sz="2800" dirty="0">
                <a:solidFill>
                  <a:srgbClr val="FFFF00"/>
                </a:solidFill>
              </a:rPr>
              <a:t>ভালো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 শাহ্রুন </a:t>
            </a:r>
            <a:r>
              <a:rPr lang="ar-AE" sz="2800" dirty="0">
                <a:solidFill>
                  <a:srgbClr val="FFFF00"/>
                </a:solidFill>
              </a:rPr>
              <a:t>(شَهْرٍ ) </a:t>
            </a:r>
            <a:r>
              <a:rPr lang="en-US" sz="2800" dirty="0">
                <a:solidFill>
                  <a:srgbClr val="FFFF00"/>
                </a:solidFill>
              </a:rPr>
              <a:t> - </a:t>
            </a:r>
            <a:r>
              <a:rPr lang="en-US" sz="2800" dirty="0" err="1">
                <a:solidFill>
                  <a:srgbClr val="FFFF00"/>
                </a:solidFill>
              </a:rPr>
              <a:t>মাস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92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60119C-9CE4-4F48-BBA2-499001E99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5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7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0F44D1-939F-4E78-8FF5-A1B656988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2" y="2133601"/>
            <a:ext cx="5711688" cy="3823252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7DDBF3-7919-4B05-BB81-3DC9C8B3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79" y="-159028"/>
            <a:ext cx="10131425" cy="1456267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শবে</a:t>
            </a:r>
            <a:r>
              <a:rPr lang="en-US" b="1" dirty="0">
                <a:solidFill>
                  <a:srgbClr val="FFFF00"/>
                </a:solidFill>
              </a:rPr>
              <a:t> কদর </a:t>
            </a:r>
            <a:r>
              <a:rPr lang="en-US" b="1" dirty="0" err="1">
                <a:solidFill>
                  <a:srgbClr val="FFFF00"/>
                </a:solidFill>
              </a:rPr>
              <a:t>এর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কার্যক্রমঃ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C00AEB87-4847-43F9-A429-7492DB194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08740"/>
            <a:ext cx="5777946" cy="38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41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201</TotalTime>
  <Words>396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Edwardian Script ITC</vt:lpstr>
      <vt:lpstr>Wingdings</vt:lpstr>
      <vt:lpstr>Celestial</vt:lpstr>
      <vt:lpstr>PowerPoint Presentation</vt:lpstr>
      <vt:lpstr> শিক্ষক পরিচিতি:  </vt:lpstr>
      <vt:lpstr>শিখনফলঃ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শবে কদর এর কার্যক্রমঃ </vt:lpstr>
      <vt:lpstr>মূল্যায়ন  </vt:lpstr>
      <vt:lpstr>একক কাজঃ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 পরিচিতি:</dc:title>
  <dc:creator>Rakib Ornob</dc:creator>
  <cp:lastModifiedBy>md.redwanahmud324@gmail.com</cp:lastModifiedBy>
  <cp:revision>32</cp:revision>
  <dcterms:created xsi:type="dcterms:W3CDTF">2020-10-06T09:21:12Z</dcterms:created>
  <dcterms:modified xsi:type="dcterms:W3CDTF">2020-10-17T02:25:59Z</dcterms:modified>
</cp:coreProperties>
</file>