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0" r:id="rId6"/>
    <p:sldId id="261" r:id="rId7"/>
    <p:sldId id="278" r:id="rId8"/>
    <p:sldId id="279" r:id="rId9"/>
    <p:sldId id="276" r:id="rId10"/>
    <p:sldId id="277" r:id="rId11"/>
    <p:sldId id="281" r:id="rId12"/>
    <p:sldId id="282" r:id="rId13"/>
    <p:sldId id="283" r:id="rId14"/>
    <p:sldId id="262" r:id="rId15"/>
    <p:sldId id="263" r:id="rId16"/>
    <p:sldId id="271" r:id="rId17"/>
    <p:sldId id="265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716"/>
    <a:srgbClr val="99FF99"/>
    <a:srgbClr val="CCFFFF"/>
    <a:srgbClr val="88F08D"/>
    <a:srgbClr val="0000FF"/>
    <a:srgbClr val="0047D6"/>
    <a:srgbClr val="5FB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8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0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0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0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7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4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3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6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654B5-C950-48F6-A62B-A4D18EA356C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E61E-3CE3-43F7-B600-27BD618EE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607" y="133662"/>
            <a:ext cx="3368569" cy="2031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60" y="377757"/>
            <a:ext cx="2620369" cy="1787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913" y="298050"/>
            <a:ext cx="2459718" cy="1867564"/>
          </a:xfrm>
          <a:prstGeom prst="rect">
            <a:avLst/>
          </a:prstGeom>
        </p:spPr>
      </p:pic>
      <p:sp>
        <p:nvSpPr>
          <p:cNvPr id="6" name="Up Ribbon 5"/>
          <p:cNvSpPr/>
          <p:nvPr/>
        </p:nvSpPr>
        <p:spPr>
          <a:xfrm>
            <a:off x="239152" y="3713871"/>
            <a:ext cx="11666554" cy="3014686"/>
          </a:xfrm>
          <a:prstGeom prst="ribbon2">
            <a:avLst/>
          </a:prstGeom>
          <a:solidFill>
            <a:srgbClr val="99FF99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schemeClr val="tx1"/>
                </a:solidFill>
              </a:rPr>
              <a:t>Class: Two</a:t>
            </a:r>
          </a:p>
          <a:p>
            <a:pPr lvl="0" algn="ctr"/>
            <a:r>
              <a:rPr lang="en-US" sz="3600" b="1" dirty="0" smtClean="0">
                <a:solidFill>
                  <a:schemeClr val="tx1"/>
                </a:solidFill>
              </a:rPr>
              <a:t>Subject: English</a:t>
            </a:r>
          </a:p>
          <a:p>
            <a:pPr lvl="0" algn="ctr"/>
            <a:r>
              <a:rPr lang="en-US" sz="3600" b="1" dirty="0" smtClean="0">
                <a:solidFill>
                  <a:schemeClr val="tx1"/>
                </a:solidFill>
              </a:rPr>
              <a:t>Unit</a:t>
            </a:r>
            <a:r>
              <a:rPr lang="en-US" sz="3600" b="1" dirty="0">
                <a:solidFill>
                  <a:schemeClr val="tx1"/>
                </a:solidFill>
              </a:rPr>
              <a:t>: </a:t>
            </a:r>
            <a:r>
              <a:rPr lang="en-US" sz="3600" b="1" dirty="0" smtClean="0">
                <a:solidFill>
                  <a:schemeClr val="tx1"/>
                </a:solidFill>
              </a:rPr>
              <a:t>15; </a:t>
            </a:r>
            <a:r>
              <a:rPr lang="en-US" sz="3600" b="1" dirty="0">
                <a:solidFill>
                  <a:schemeClr val="tx1"/>
                </a:solidFill>
              </a:rPr>
              <a:t>Lesson: </a:t>
            </a:r>
            <a:r>
              <a:rPr lang="en-US" sz="3600" b="1" dirty="0" smtClean="0">
                <a:solidFill>
                  <a:schemeClr val="tx1"/>
                </a:solidFill>
              </a:rPr>
              <a:t>1-3</a:t>
            </a:r>
            <a:r>
              <a:rPr lang="en-US" sz="3600" b="1" dirty="0">
                <a:solidFill>
                  <a:schemeClr val="tx1"/>
                </a:solidFill>
              </a:rPr>
              <a:t/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Activity A ; Page: </a:t>
            </a:r>
            <a:r>
              <a:rPr lang="en-US" sz="3600" b="1" dirty="0" smtClean="0">
                <a:solidFill>
                  <a:schemeClr val="tx1"/>
                </a:solidFill>
              </a:rPr>
              <a:t>30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3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3248" y="398623"/>
            <a:ext cx="6574303" cy="76944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Look at the picture and say.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71609" y="1483255"/>
            <a:ext cx="3165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prstClr val="black"/>
                </a:solidFill>
              </a:rPr>
              <a:t>put</a:t>
            </a:r>
            <a:endParaRPr lang="en-US" sz="60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1609" y="5110498"/>
            <a:ext cx="12779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8000"/>
                </a:solidFill>
              </a:rPr>
              <a:t>put</a:t>
            </a:r>
          </a:p>
        </p:txBody>
      </p:sp>
      <p:sp>
        <p:nvSpPr>
          <p:cNvPr id="6" name="Rectangle 5"/>
          <p:cNvSpPr/>
          <p:nvPr/>
        </p:nvSpPr>
        <p:spPr>
          <a:xfrm>
            <a:off x="8722883" y="3804708"/>
            <a:ext cx="12779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put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3222" y="2643981"/>
            <a:ext cx="37420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Put - </a:t>
            </a:r>
            <a:r>
              <a:rPr lang="bn-IN" sz="6000" dirty="0" smtClean="0">
                <a:solidFill>
                  <a:srgbClr val="FF0000"/>
                </a:solidFill>
              </a:rPr>
              <a:t>রাখা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1502234"/>
            <a:ext cx="7465325" cy="5185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" y="1338407"/>
            <a:ext cx="7465325" cy="536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82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6" y="875764"/>
            <a:ext cx="11912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Find out the letters which are used to make the word </a:t>
            </a:r>
            <a:r>
              <a:rPr lang="en-US" sz="4400" dirty="0" smtClean="0">
                <a:solidFill>
                  <a:prstClr val="black"/>
                </a:solidFill>
              </a:rPr>
              <a:t>- </a:t>
            </a:r>
            <a:r>
              <a:rPr lang="en-US" sz="4400" b="1" dirty="0" smtClean="0">
                <a:solidFill>
                  <a:srgbClr val="FF0000"/>
                </a:solidFill>
              </a:rPr>
              <a:t>Monday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186" y="3245476"/>
            <a:ext cx="528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S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8040" y="3245476"/>
            <a:ext cx="785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T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3651" y="3245476"/>
            <a:ext cx="978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M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2446" y="3245475"/>
            <a:ext cx="1146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W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1241" y="3245475"/>
            <a:ext cx="643942" cy="79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u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8216" y="3194908"/>
            <a:ext cx="463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e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2714" y="3180383"/>
            <a:ext cx="581191" cy="79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n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7759" y="3180383"/>
            <a:ext cx="636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d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3230" y="3148543"/>
            <a:ext cx="591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F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4489" y="3148542"/>
            <a:ext cx="451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s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5748" y="3134017"/>
            <a:ext cx="451931" cy="79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r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7007" y="3165858"/>
            <a:ext cx="426172" cy="79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</a:rPr>
              <a:t>i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43055" y="3120212"/>
            <a:ext cx="52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a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58684" y="3134017"/>
            <a:ext cx="554971" cy="79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e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37538" y="3148542"/>
            <a:ext cx="571831" cy="78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y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33253" y="3118802"/>
            <a:ext cx="638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o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20329" y="4584740"/>
            <a:ext cx="2225771" cy="764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Monday</a:t>
            </a:r>
            <a:endParaRPr 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1776 0.19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3.33333E-6 0.01782 L -0.51094 0.21829 L -0.51198 0.22847 L -0.51198 0.22893 L -0.50456 0.21643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9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3438 0.206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06576 0.20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-0.28646 0.21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35586 0.210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5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6" y="875764"/>
            <a:ext cx="11912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Find out the letters which are used to make the word </a:t>
            </a:r>
            <a:r>
              <a:rPr lang="en-US" sz="4400" dirty="0" smtClean="0"/>
              <a:t>- </a:t>
            </a:r>
            <a:r>
              <a:rPr lang="en-US" sz="4400" b="1" dirty="0" smtClean="0">
                <a:solidFill>
                  <a:srgbClr val="FF0000"/>
                </a:solidFill>
              </a:rPr>
              <a:t>Tuesday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186" y="3245476"/>
            <a:ext cx="528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66098" y="3274524"/>
            <a:ext cx="785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63651" y="3245476"/>
            <a:ext cx="978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42446" y="3245475"/>
            <a:ext cx="1146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21241" y="3245475"/>
            <a:ext cx="643942" cy="79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u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68216" y="3194908"/>
            <a:ext cx="463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42714" y="3180383"/>
            <a:ext cx="581191" cy="79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n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27759" y="3180383"/>
            <a:ext cx="636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d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93230" y="3148543"/>
            <a:ext cx="591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F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84489" y="3148542"/>
            <a:ext cx="451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</a:t>
            </a:r>
            <a:endParaRPr lang="en-US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75748" y="3134017"/>
            <a:ext cx="451931" cy="79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r</a:t>
            </a:r>
            <a:endParaRPr lang="en-US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767007" y="3165858"/>
            <a:ext cx="426172" cy="79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i</a:t>
            </a:r>
            <a:endParaRPr lang="en-US" sz="4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243055" y="3120212"/>
            <a:ext cx="52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</a:t>
            </a:r>
            <a:endParaRPr lang="en-US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758684" y="3134017"/>
            <a:ext cx="554971" cy="79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</a:t>
            </a:r>
            <a:endParaRPr lang="en-US" sz="4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337538" y="3148542"/>
            <a:ext cx="571831" cy="78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y</a:t>
            </a:r>
            <a:endParaRPr lang="en-US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933253" y="3118802"/>
            <a:ext cx="638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o</a:t>
            </a:r>
            <a:endParaRPr lang="en-US" sz="4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71846" y="4972595"/>
            <a:ext cx="2225771" cy="764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Tuesday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5285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23 L 0.24857 0.24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0.03933 0.2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00469 0.257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0162 L -0.1948 0.264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06576 0.259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-0.28646 0.268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35586 0.26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2" grpId="0"/>
      <p:bldP spid="15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7197" y="1139772"/>
            <a:ext cx="427196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Re-arrange the words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3263" y="2527099"/>
            <a:ext cx="2823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</a:rPr>
              <a:t>1</a:t>
            </a:r>
            <a:r>
              <a:rPr lang="en-US" sz="4800" b="1" dirty="0" smtClean="0">
                <a:solidFill>
                  <a:prstClr val="black"/>
                </a:solidFill>
              </a:rPr>
              <a:t>. </a:t>
            </a:r>
            <a:r>
              <a:rPr lang="en-US" sz="4800" b="1" dirty="0" err="1" smtClean="0">
                <a:solidFill>
                  <a:prstClr val="black"/>
                </a:solidFill>
              </a:rPr>
              <a:t>Watre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7665" y="3555701"/>
            <a:ext cx="315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</a:rPr>
              <a:t>2</a:t>
            </a:r>
            <a:r>
              <a:rPr lang="en-US" sz="4800" b="1" dirty="0" smtClean="0">
                <a:solidFill>
                  <a:prstClr val="black"/>
                </a:solidFill>
              </a:rPr>
              <a:t>. </a:t>
            </a:r>
            <a:r>
              <a:rPr lang="en-US" sz="4800" b="1" dirty="0" err="1" smtClean="0">
                <a:solidFill>
                  <a:prstClr val="black"/>
                </a:solidFill>
              </a:rPr>
              <a:t>Sdee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4383" y="2527099"/>
            <a:ext cx="3753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</a:rPr>
              <a:t>-    Water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4383" y="3634786"/>
            <a:ext cx="322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</a:rPr>
              <a:t>- 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</a:rPr>
              <a:t>  Seed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7665" y="4712195"/>
            <a:ext cx="246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</a:rPr>
              <a:t>3</a:t>
            </a:r>
            <a:r>
              <a:rPr lang="en-US" sz="4800" b="1" dirty="0" smtClean="0">
                <a:solidFill>
                  <a:prstClr val="black"/>
                </a:solidFill>
              </a:rPr>
              <a:t>. </a:t>
            </a:r>
            <a:r>
              <a:rPr lang="en-US" sz="4800" b="1" dirty="0" err="1" smtClean="0">
                <a:solidFill>
                  <a:prstClr val="black"/>
                </a:solidFill>
              </a:rPr>
              <a:t>Snu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4383" y="4650981"/>
            <a:ext cx="322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</a:rPr>
              <a:t>- 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</a:rPr>
              <a:t>  Sun</a:t>
            </a:r>
            <a:endParaRPr lang="en-US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10" grpId="0"/>
      <p:bldP spid="11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0912" y="469355"/>
            <a:ext cx="9367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Open your EFT book at </a:t>
            </a:r>
            <a:r>
              <a:rPr lang="en-US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page-28.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84" y="115537"/>
            <a:ext cx="11357832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40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8974" y="3742007"/>
            <a:ext cx="9847384" cy="27854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34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" t="54526" r="1823" b="1891"/>
          <a:stretch/>
        </p:blipFill>
        <p:spPr>
          <a:xfrm>
            <a:off x="717452" y="737401"/>
            <a:ext cx="10836323" cy="5759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6701052" y="1624085"/>
            <a:ext cx="2429300" cy="136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01052" y="2063088"/>
            <a:ext cx="2429300" cy="136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01052" y="2516878"/>
            <a:ext cx="1828799" cy="216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1313" y="4203510"/>
            <a:ext cx="2295099" cy="432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1313" y="4642515"/>
            <a:ext cx="2647666" cy="113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61313" y="5049672"/>
            <a:ext cx="2743200" cy="13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57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52633" y="310008"/>
            <a:ext cx="5036479" cy="9816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0590" y="1859234"/>
            <a:ext cx="396912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Fill in the gaps.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6454" y="4309951"/>
            <a:ext cx="2916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2. </a:t>
            </a:r>
            <a:r>
              <a:rPr lang="en-US" sz="6000" b="1" dirty="0" err="1" smtClean="0"/>
              <a:t>se_d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80590" y="3200493"/>
            <a:ext cx="4780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1. </a:t>
            </a:r>
            <a:r>
              <a:rPr lang="en-US" sz="6000" b="1" dirty="0" err="1" smtClean="0"/>
              <a:t>Sat_rday</a:t>
            </a:r>
            <a:r>
              <a:rPr lang="en-US" sz="6000" b="1" dirty="0" smtClean="0"/>
              <a:t>.</a:t>
            </a:r>
            <a:endParaRPr lang="en-US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26454" y="5543414"/>
            <a:ext cx="7143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3.Su_day.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0867" y="3200493"/>
            <a:ext cx="516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u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4560" y="4309951"/>
            <a:ext cx="516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e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1435" y="5543414"/>
            <a:ext cx="516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n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3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4002" y="921489"/>
            <a:ext cx="3613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Work</a:t>
            </a:r>
            <a:endParaRPr lang="en-US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5833" y="2133431"/>
            <a:ext cx="11030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Write </a:t>
            </a:r>
            <a:r>
              <a:rPr lang="en-US" sz="4400" dirty="0" smtClean="0">
                <a:solidFill>
                  <a:prstClr val="black"/>
                </a:solidFill>
              </a:rPr>
              <a:t>the words 5 times on </a:t>
            </a:r>
            <a:r>
              <a:rPr lang="en-US" sz="4400" dirty="0">
                <a:solidFill>
                  <a:prstClr val="black"/>
                </a:solidFill>
              </a:rPr>
              <a:t>your </a:t>
            </a:r>
            <a:r>
              <a:rPr lang="en-US" sz="4400" dirty="0" smtClean="0">
                <a:solidFill>
                  <a:prstClr val="black"/>
                </a:solidFill>
              </a:rPr>
              <a:t>notebook.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0572" y="3376113"/>
            <a:ext cx="41152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</a:t>
            </a:r>
            <a:r>
              <a:rPr lang="en-US" sz="6000" kern="0" noProof="0" dirty="0" smtClean="0">
                <a:solidFill>
                  <a:srgbClr val="002060"/>
                </a:solidFill>
              </a:rPr>
              <a:t>Tub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- </a:t>
            </a:r>
            <a:r>
              <a:rPr lang="bn-IN" sz="6000" kern="0" noProof="0" dirty="0" smtClean="0">
                <a:solidFill>
                  <a:srgbClr val="002060"/>
                </a:solidFill>
              </a:rPr>
              <a:t>টব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0570" y="4680388"/>
            <a:ext cx="41520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</a:t>
            </a:r>
            <a:r>
              <a:rPr lang="en-US" sz="6000" kern="0" dirty="0" smtClean="0">
                <a:solidFill>
                  <a:srgbClr val="002060"/>
                </a:solidFill>
              </a:rPr>
              <a:t>Put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– </a:t>
            </a:r>
            <a:r>
              <a:rPr lang="bn-IN" sz="4800" kern="0" dirty="0" smtClean="0">
                <a:solidFill>
                  <a:srgbClr val="002060"/>
                </a:solidFill>
              </a:rPr>
              <a:t>রাখা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0604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1294318"/>
            <a:ext cx="5627077" cy="4663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974205" y="2644725"/>
            <a:ext cx="4037427" cy="1754326"/>
          </a:xfrm>
          <a:prstGeom prst="rect">
            <a:avLst/>
          </a:prstGeom>
          <a:solidFill>
            <a:srgbClr val="F3CDF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 Black" panose="020B0A04020102020204" pitchFamily="34" charset="0"/>
              </a:rPr>
              <a:t>One plant, one life.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8134" y="117696"/>
            <a:ext cx="11255884" cy="1320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Calibri Light" panose="020F0302020204030204"/>
              </a:rPr>
              <a:t>School’s </a:t>
            </a:r>
            <a:r>
              <a:rPr lang="en-US" sz="4400" b="1" dirty="0">
                <a:solidFill>
                  <a:prstClr val="black"/>
                </a:solidFill>
                <a:latin typeface="Calibri Light" panose="020F0302020204030204"/>
              </a:rPr>
              <a:t>name: Ayjuddin Matobbur Kandi Govt. Primary School, Faridpur Sadar, Faridpur.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7545" y="1670065"/>
            <a:ext cx="5438530" cy="23171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000" dirty="0">
                <a:solidFill>
                  <a:prstClr val="black"/>
                </a:solidFill>
              </a:rPr>
              <a:t>Name of the teacher: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000" b="1" i="1" dirty="0">
                <a:solidFill>
                  <a:prstClr val="black"/>
                </a:solidFill>
              </a:rPr>
              <a:t>Syeda Nusrat Sarmin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prstClr val="black"/>
                </a:solidFill>
              </a:rPr>
              <a:t>Assistant </a:t>
            </a:r>
            <a:r>
              <a:rPr lang="en-US" sz="4000" dirty="0">
                <a:solidFill>
                  <a:prstClr val="black"/>
                </a:solidFill>
              </a:rPr>
              <a:t>Teacher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545" y="4113628"/>
            <a:ext cx="5438530" cy="2569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ysClr val="windowText" lastClr="0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bIns="54864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Class : Two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Subject : English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Unit: 15, Lesson: </a:t>
            </a:r>
            <a:r>
              <a:rPr lang="en-US" sz="3200" kern="0" dirty="0" smtClean="0">
                <a:solidFill>
                  <a:prstClr val="black"/>
                </a:solidFill>
              </a:rPr>
              <a:t>1-3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Page: </a:t>
            </a:r>
            <a:r>
              <a:rPr lang="en-US" sz="3200" kern="0" dirty="0" smtClean="0">
                <a:solidFill>
                  <a:prstClr val="black"/>
                </a:solidFill>
              </a:rPr>
              <a:t>30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Date :    /   /2020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94" y="1670065"/>
            <a:ext cx="5377624" cy="5013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16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4667"/>
          <a:stretch/>
        </p:blipFill>
        <p:spPr>
          <a:xfrm>
            <a:off x="633045" y="406870"/>
            <a:ext cx="10723803" cy="5698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23388" y="1784579"/>
            <a:ext cx="6110514" cy="2308324"/>
          </a:xfrm>
          <a:prstGeom prst="rect">
            <a:avLst/>
          </a:prstGeom>
          <a:gradFill>
            <a:gsLst>
              <a:gs pos="100000">
                <a:srgbClr val="88F08D"/>
              </a:gs>
              <a:gs pos="100000">
                <a:schemeClr val="accent1">
                  <a:lumMod val="45000"/>
                  <a:lumOff val="55000"/>
                </a:schemeClr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</a:rPr>
              <a:t>Good bye,</a:t>
            </a:r>
          </a:p>
          <a:p>
            <a:pPr algn="ctr"/>
            <a:r>
              <a:rPr lang="en-US" sz="7200" b="1" dirty="0" smtClean="0">
                <a:solidFill>
                  <a:srgbClr val="00B050"/>
                </a:solidFill>
              </a:rPr>
              <a:t>Dear Students.</a:t>
            </a:r>
            <a:endParaRPr lang="en-US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318" y="3352801"/>
            <a:ext cx="10683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Speaking: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with proper sounds and stress.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1.1.2 say simple words and phrases with proper sounds and stress.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5.1.1 say the names of the days of the week.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7.1.1 give simple commands and instructions.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318" y="1981201"/>
            <a:ext cx="10759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Listening: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1.1.1 become familiar with English sounds by listening to common English words. 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2.1.1 following simple commands and instructions. 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3.1.2 understand simple questions and statements about familiar  objects.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4.2.1 enjoy simple stories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518" y="4800601"/>
            <a:ext cx="10835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Reading: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1.3.1 recognize and read the names of objects having the same initial and final sounds.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1.4.1 read words and phrases with the help of visual clues and simple sentences.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5.1.1 recognize and read the days of the week.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5518" y="5941368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Writing: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1.2.1 write cardinal numbers up to 30 in figures.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2876629" y="335073"/>
            <a:ext cx="7033260" cy="762000"/>
          </a:xfrm>
          <a:prstGeom prst="flowChartAlternateProcess">
            <a:avLst/>
          </a:prstGeom>
          <a:gradFill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LEARNING OUTCOMES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4162" y="1246749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the end of the lesson the students will be able to :</a:t>
            </a:r>
          </a:p>
        </p:txBody>
      </p:sp>
    </p:spTree>
    <p:extLst>
      <p:ext uri="{BB962C8B-B14F-4D97-AF65-F5344CB8AC3E}">
        <p14:creationId xmlns:p14="http://schemas.microsoft.com/office/powerpoint/2010/main" val="110991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0711" y="743277"/>
            <a:ext cx="8229600" cy="5262979"/>
          </a:xfrm>
          <a:prstGeom prst="rect">
            <a:avLst/>
          </a:prstGeom>
          <a:solidFill>
            <a:schemeClr val="bg2"/>
          </a:solidFill>
          <a:ln w="571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kern="0" dirty="0" smtClean="0">
                <a:solidFill>
                  <a:prstClr val="black"/>
                </a:solidFill>
                <a:latin typeface="Calibri"/>
              </a:rPr>
              <a:t>Teaching aids :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 smtClean="0">
                <a:solidFill>
                  <a:prstClr val="black"/>
                </a:solidFill>
                <a:latin typeface="Calibri"/>
              </a:rPr>
              <a:t> Pictures of seed, tub, sun, plant,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 smtClean="0">
                <a:solidFill>
                  <a:prstClr val="black"/>
                </a:solidFill>
                <a:latin typeface="Calibri"/>
              </a:rPr>
              <a:t> Rima’s </a:t>
            </a:r>
            <a:r>
              <a:rPr lang="en-US" sz="4800" kern="0" dirty="0" err="1" smtClean="0">
                <a:solidFill>
                  <a:prstClr val="black"/>
                </a:solidFill>
                <a:latin typeface="Calibri"/>
              </a:rPr>
              <a:t>pupet</a:t>
            </a:r>
            <a:endParaRPr lang="en-US" sz="4800" kern="0" dirty="0" smtClean="0">
              <a:solidFill>
                <a:prstClr val="black"/>
              </a:solidFill>
              <a:latin typeface="Calibri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 smtClean="0">
                <a:solidFill>
                  <a:prstClr val="black"/>
                </a:solidFill>
                <a:latin typeface="Calibri"/>
              </a:rPr>
              <a:t> Number cards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 smtClean="0">
                <a:solidFill>
                  <a:prstClr val="black"/>
                </a:solidFill>
                <a:latin typeface="Calibri"/>
              </a:rPr>
              <a:t> Poster paper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 smtClean="0">
                <a:solidFill>
                  <a:prstClr val="black"/>
                </a:solidFill>
                <a:latin typeface="Calibri"/>
              </a:rPr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21730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6578" y="900332"/>
            <a:ext cx="4811151" cy="769441"/>
          </a:xfrm>
          <a:prstGeom prst="rect">
            <a:avLst/>
          </a:prstGeom>
          <a:solidFill>
            <a:srgbClr val="F3CDF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Look at the picture.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642339" y="126610"/>
            <a:ext cx="6682154" cy="2757267"/>
          </a:xfrm>
          <a:prstGeom prst="cloudCallout">
            <a:avLst>
              <a:gd name="adj1" fmla="val -39149"/>
              <a:gd name="adj2" fmla="val 609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What do you see in the picture?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265" y="1871002"/>
            <a:ext cx="95660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Tree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59125" y="900332"/>
            <a:ext cx="143490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Cloud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924886" y="5866227"/>
            <a:ext cx="1209821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Tub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37096" y="3909943"/>
            <a:ext cx="1505243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Plant</a:t>
            </a:r>
            <a:endParaRPr lang="en-US" sz="4400" b="1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475915" y="4431323"/>
            <a:ext cx="661181" cy="2480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29796" y="4431323"/>
            <a:ext cx="464234" cy="289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742006" y="4652123"/>
            <a:ext cx="4241411" cy="10392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305908" y="4679384"/>
            <a:ext cx="253217" cy="10119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50481" y="5016159"/>
            <a:ext cx="1624818" cy="7626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Water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337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78805" y="1270593"/>
            <a:ext cx="6292101" cy="7635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99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Our today’s lesson is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0636" y="2250134"/>
            <a:ext cx="8348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6000" b="1" dirty="0" smtClean="0">
                <a:solidFill>
                  <a:srgbClr val="000000"/>
                </a:solidFill>
              </a:rPr>
              <a:t> Story</a:t>
            </a:r>
            <a:r>
              <a:rPr lang="en-US" sz="6000" b="1" dirty="0">
                <a:solidFill>
                  <a:srgbClr val="000000"/>
                </a:solidFill>
              </a:rPr>
              <a:t>: Rima and the seed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086725" y="3265797"/>
            <a:ext cx="7999810" cy="301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95817" y="4491461"/>
            <a:ext cx="6096000" cy="1446550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lvl="0" algn="ctr"/>
            <a:r>
              <a:rPr lang="en-US" sz="4400" dirty="0">
                <a:latin typeface="Calibri"/>
              </a:rPr>
              <a:t>Unit: </a:t>
            </a:r>
            <a:r>
              <a:rPr lang="en-US" sz="4400" dirty="0" smtClean="0">
                <a:latin typeface="Calibri"/>
              </a:rPr>
              <a:t>15, </a:t>
            </a:r>
            <a:r>
              <a:rPr lang="en-US" sz="4400" dirty="0">
                <a:latin typeface="Calibri"/>
              </a:rPr>
              <a:t>Lesson: </a:t>
            </a:r>
            <a:r>
              <a:rPr lang="en-US" sz="4400" dirty="0" smtClean="0">
                <a:latin typeface="Calibri"/>
              </a:rPr>
              <a:t>1-3,</a:t>
            </a:r>
            <a:r>
              <a:rPr lang="en-US" sz="4400" dirty="0">
                <a:latin typeface="Calibri"/>
              </a:rPr>
              <a:t/>
            </a:r>
            <a:br>
              <a:rPr lang="en-US" sz="4400" dirty="0">
                <a:latin typeface="Calibri"/>
              </a:rPr>
            </a:br>
            <a:r>
              <a:rPr lang="en-US" sz="4400" dirty="0">
                <a:latin typeface="Calibri"/>
              </a:rPr>
              <a:t>Activity </a:t>
            </a:r>
            <a:r>
              <a:rPr lang="en-US" sz="4400" dirty="0" smtClean="0">
                <a:latin typeface="Calibri"/>
              </a:rPr>
              <a:t>A ; </a:t>
            </a:r>
            <a:r>
              <a:rPr lang="en-US" sz="4400" dirty="0">
                <a:latin typeface="Calibri"/>
              </a:rPr>
              <a:t>Page: </a:t>
            </a:r>
            <a:r>
              <a:rPr lang="en-US" sz="4400" dirty="0" smtClean="0">
                <a:latin typeface="Calibri"/>
              </a:rPr>
              <a:t>30</a:t>
            </a:r>
            <a:endParaRPr lang="en-US" sz="4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2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826" y="1611034"/>
            <a:ext cx="4490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prstClr val="black"/>
                </a:solidFill>
              </a:rPr>
              <a:t>Monday</a:t>
            </a:r>
            <a:endParaRPr lang="en-US" sz="8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8061" y="1939018"/>
            <a:ext cx="3721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prstClr val="black"/>
                </a:solidFill>
              </a:rPr>
              <a:t>সোমবার</a:t>
            </a:r>
            <a:endParaRPr lang="en-US" sz="60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0826" y="3057584"/>
            <a:ext cx="40595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037716"/>
                </a:solidFill>
              </a:rPr>
              <a:t>Monday</a:t>
            </a:r>
            <a:endParaRPr lang="en-US" sz="8800" b="1" dirty="0">
              <a:solidFill>
                <a:srgbClr val="03771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0825" y="4504134"/>
            <a:ext cx="40595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Monday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7790" y="1754849"/>
            <a:ext cx="4490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prstClr val="black"/>
                </a:solidFill>
              </a:rPr>
              <a:t>Tuesday</a:t>
            </a:r>
            <a:endParaRPr lang="en-US" sz="8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8845" y="2185736"/>
            <a:ext cx="3601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prstClr val="black"/>
                </a:solidFill>
              </a:rPr>
              <a:t>মঙ্গলবার</a:t>
            </a:r>
            <a:endParaRPr lang="en-US" sz="60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9663" y="3201399"/>
            <a:ext cx="39873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037716"/>
                </a:solidFill>
              </a:rPr>
              <a:t>Tuesday</a:t>
            </a:r>
            <a:endParaRPr lang="en-US" sz="8800" b="1" dirty="0">
              <a:solidFill>
                <a:srgbClr val="03771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9663" y="4647949"/>
            <a:ext cx="39873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Tuesday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2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3248" y="398623"/>
            <a:ext cx="6574303" cy="76944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Look at the picture and say.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84941" y="1578039"/>
            <a:ext cx="3165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prstClr val="black"/>
                </a:solidFill>
              </a:rPr>
              <a:t>water</a:t>
            </a:r>
            <a:endParaRPr lang="en-US" sz="60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9863" y="5296614"/>
            <a:ext cx="20418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8000"/>
                </a:solidFill>
              </a:rPr>
              <a:t>water</a:t>
            </a:r>
            <a:endParaRPr lang="en-US" sz="6000" b="1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79863" y="4280951"/>
            <a:ext cx="20418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water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941" y="3003678"/>
            <a:ext cx="48252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Water </a:t>
            </a:r>
            <a:r>
              <a:rPr lang="en-US" sz="4400" dirty="0" smtClean="0">
                <a:solidFill>
                  <a:srgbClr val="FF0000"/>
                </a:solidFill>
              </a:rPr>
              <a:t>– </a:t>
            </a:r>
            <a:r>
              <a:rPr lang="bn-IN" sz="4000" dirty="0" smtClean="0">
                <a:solidFill>
                  <a:srgbClr val="FF0000"/>
                </a:solidFill>
              </a:rPr>
              <a:t>পানি দেয়া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43" y="1495679"/>
            <a:ext cx="7280703" cy="52053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6" y="1475642"/>
            <a:ext cx="7542550" cy="522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72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453</Words>
  <Application>Microsoft Office PowerPoint</Application>
  <PresentationFormat>Widescreen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Algerian</vt:lpstr>
      <vt:lpstr>Arial</vt:lpstr>
      <vt:lpstr>Arial Black</vt:lpstr>
      <vt:lpstr>Calibri</vt:lpstr>
      <vt:lpstr>Calibri Light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46</cp:revision>
  <dcterms:created xsi:type="dcterms:W3CDTF">2020-09-21T14:43:39Z</dcterms:created>
  <dcterms:modified xsi:type="dcterms:W3CDTF">2020-10-17T13:41:04Z</dcterms:modified>
</cp:coreProperties>
</file>