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8" r:id="rId4"/>
    <p:sldId id="260" r:id="rId5"/>
    <p:sldId id="261" r:id="rId6"/>
    <p:sldId id="262" r:id="rId7"/>
    <p:sldId id="263" r:id="rId8"/>
    <p:sldId id="270" r:id="rId9"/>
    <p:sldId id="275" r:id="rId10"/>
    <p:sldId id="276" r:id="rId11"/>
    <p:sldId id="277" r:id="rId12"/>
    <p:sldId id="278" r:id="rId13"/>
    <p:sldId id="279" r:id="rId14"/>
    <p:sldId id="269" r:id="rId15"/>
    <p:sldId id="272" r:id="rId16"/>
    <p:sldId id="273" r:id="rId17"/>
    <p:sldId id="274" r:id="rId18"/>
    <p:sldId id="271" r:id="rId19"/>
    <p:sldId id="281" r:id="rId20"/>
    <p:sldId id="282" r:id="rId21"/>
    <p:sldId id="283" r:id="rId22"/>
    <p:sldId id="284" r:id="rId23"/>
    <p:sldId id="287" r:id="rId24"/>
    <p:sldId id="28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33E5"/>
    <a:srgbClr val="8CF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23AA39-7F13-4317-9142-3BD9D2A1F04D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091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AE353-CFD1-43D8-8F55-B309ED5E432A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103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61264-2966-4695-8938-73E1DB86F500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7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861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278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973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214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270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258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842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273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E79A0-2355-4892-8506-0C311177CCB4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767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533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22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3524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096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9965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859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812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71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975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799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DA024-DEF9-41F0-A724-23C98D0F09E4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699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7808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5984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8048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16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800A0-9C6A-4465-8864-DA1E2155A359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663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EC245-B628-4948-A735-BBB8E3A01C9E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45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EF9E9-B476-4051-9631-E99787470FA5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577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92C0D-A3F9-4677-83D8-1E8B3B9B5233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916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2FED95-F1A7-4660-8523-2BBC37107B9F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196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27553-B115-42DE-9808-7C3C84A14511}" type="slidenum">
              <a:rPr lang="es-ES" altLang="en-US">
                <a:solidFill>
                  <a:srgbClr val="000000"/>
                </a:solidFill>
              </a:rPr>
              <a:pPr/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275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 smtClean="0"/>
              <a:t>Haga clic para modificar el estilo de texto del patrón</a:t>
            </a:r>
          </a:p>
          <a:p>
            <a:pPr lvl="1"/>
            <a:r>
              <a:rPr lang="es-ES" altLang="en-US" smtClean="0"/>
              <a:t>Segundo nivel</a:t>
            </a:r>
          </a:p>
          <a:p>
            <a:pPr lvl="2"/>
            <a:r>
              <a:rPr lang="es-ES" altLang="en-US" smtClean="0"/>
              <a:t>Tercer nivel</a:t>
            </a:r>
          </a:p>
          <a:p>
            <a:pPr lvl="3"/>
            <a:r>
              <a:rPr lang="es-ES" altLang="en-US" smtClean="0"/>
              <a:t>Cuarto nivel</a:t>
            </a:r>
          </a:p>
          <a:p>
            <a:pPr lvl="4"/>
            <a:r>
              <a:rPr lang="es-ES" altLang="en-U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AF856C-DEA7-4FA2-A3B1-C6D925C3A860}" type="slidenum">
              <a:rPr lang="es-E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s-E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84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077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2ED4C-8A54-4E7F-BF17-E49DAA93F1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CC119-0EBF-4986-9B62-49F5380B881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06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077" y="297648"/>
            <a:ext cx="2401169" cy="1448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776" y="210379"/>
            <a:ext cx="2169994" cy="14805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3300" y="150856"/>
            <a:ext cx="1760561" cy="15311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8287" y="2197290"/>
            <a:ext cx="6218968" cy="280076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Class: Five</a:t>
            </a:r>
          </a:p>
          <a:p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Subject: English</a:t>
            </a:r>
          </a:p>
          <a:p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Unit: 11, Lesson: 4-5</a:t>
            </a:r>
          </a:p>
          <a:p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Activity: 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&amp;F Page: 44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32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305" y="1511537"/>
            <a:ext cx="3160594" cy="1325563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Outside</a:t>
            </a:r>
            <a:endParaRPr lang="en-US" sz="6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763068" y="1666486"/>
            <a:ext cx="34528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/>
              <a:t>- বাইরের</a:t>
            </a:r>
            <a:endParaRPr lang="en-US" sz="6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25305" y="2441859"/>
            <a:ext cx="31605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0070C0"/>
                </a:solidFill>
              </a:rPr>
              <a:t>Outside</a:t>
            </a:r>
            <a:endParaRPr lang="en-US" sz="6600" b="1" dirty="0">
              <a:solidFill>
                <a:srgbClr val="0070C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10034" y="3457522"/>
            <a:ext cx="31605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002060"/>
                </a:solidFill>
              </a:rPr>
              <a:t>Outside</a:t>
            </a:r>
            <a:endParaRPr lang="en-US" sz="6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8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1090" y="1460311"/>
            <a:ext cx="3665561" cy="1035595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In front of</a:t>
            </a:r>
            <a:endParaRPr lang="en-US" sz="6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86651" y="1516443"/>
            <a:ext cx="3630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/>
              <a:t>- সামনে</a:t>
            </a:r>
            <a:endParaRPr lang="en-US" sz="5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21090" y="2552038"/>
            <a:ext cx="3665561" cy="1035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0070C0"/>
                </a:solidFill>
              </a:rPr>
              <a:t>In front of</a:t>
            </a:r>
            <a:endParaRPr lang="en-US" sz="6600" b="1" dirty="0">
              <a:solidFill>
                <a:srgbClr val="0070C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21090" y="3563420"/>
            <a:ext cx="3665561" cy="1035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002060"/>
                </a:solidFill>
              </a:rPr>
              <a:t>In front of</a:t>
            </a:r>
            <a:endParaRPr lang="en-US" sz="6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46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47457" y="-221729"/>
            <a:ext cx="8078338" cy="1325563"/>
          </a:xfrm>
        </p:spPr>
        <p:txBody>
          <a:bodyPr/>
          <a:lstStyle/>
          <a:p>
            <a:r>
              <a:rPr lang="en-US" sz="3600" b="1" dirty="0" smtClean="0"/>
              <a:t>Look, listen and read the dialogues</a:t>
            </a:r>
            <a:r>
              <a:rPr lang="en-US" b="1" dirty="0" smtClean="0"/>
              <a:t>.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5" y="726791"/>
            <a:ext cx="3090690" cy="60323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115" y="5909939"/>
            <a:ext cx="901209" cy="52322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Kori</a:t>
            </a:r>
            <a:endParaRPr lang="en-US" sz="2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115" y="5909939"/>
            <a:ext cx="90120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Kori</a:t>
            </a:r>
            <a:endParaRPr lang="en-US" sz="2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1" r="14070"/>
          <a:stretch/>
        </p:blipFill>
        <p:spPr>
          <a:xfrm>
            <a:off x="8781240" y="174056"/>
            <a:ext cx="3289111" cy="6585045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3478451" y="78524"/>
            <a:ext cx="5065048" cy="2923983"/>
          </a:xfrm>
          <a:prstGeom prst="wedgeEllipseCallout">
            <a:avLst>
              <a:gd name="adj1" fmla="val -65454"/>
              <a:gd name="adj2" fmla="val 31892"/>
            </a:avLst>
          </a:prstGeom>
          <a:solidFill>
            <a:srgbClr val="FCD4DD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Excuse me, sir. Could you please tell me how to get to the supermarket?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893629" y="5648329"/>
            <a:ext cx="1043876" cy="52322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Ratul</a:t>
            </a:r>
            <a:endParaRPr lang="en-US" sz="2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893629" y="5648329"/>
            <a:ext cx="104387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Ratul</a:t>
            </a:r>
            <a:endParaRPr lang="en-US" sz="2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4872251" y="3098039"/>
            <a:ext cx="4194864" cy="3661062"/>
          </a:xfrm>
          <a:prstGeom prst="wedgeEllipseCallout">
            <a:avLst>
              <a:gd name="adj1" fmla="val 55761"/>
              <a:gd name="adj2" fmla="val -69715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Turn right on College Road. Then turn left on Park Street. The supermarket is on the corner.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2598053" y="4260689"/>
            <a:ext cx="2161886" cy="1910860"/>
          </a:xfrm>
          <a:prstGeom prst="wedgeEllipseCallout">
            <a:avLst>
              <a:gd name="adj1" fmla="val -53875"/>
              <a:gd name="adj2" fmla="val -76208"/>
            </a:avLst>
          </a:prstGeom>
          <a:solidFill>
            <a:srgbClr val="FCD4DD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L2-3B_U11C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3446" end="2501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81432" y="6581680"/>
            <a:ext cx="177421" cy="17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9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509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/>
      <p:bldP spid="6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2402" y="703688"/>
            <a:ext cx="4656334" cy="646331"/>
          </a:xfrm>
          <a:prstGeom prst="rect">
            <a:avLst/>
          </a:prstGeom>
          <a:solidFill>
            <a:srgbClr val="FB97DE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1.Re-arrange the words 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4464" y="1831236"/>
            <a:ext cx="2823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</a:rPr>
              <a:t>1</a:t>
            </a:r>
            <a:r>
              <a:rPr lang="en-US" sz="4800" b="1" dirty="0" smtClean="0">
                <a:solidFill>
                  <a:prstClr val="black"/>
                </a:solidFill>
              </a:rPr>
              <a:t>. </a:t>
            </a:r>
            <a:r>
              <a:rPr lang="en-US" sz="4800" b="1" dirty="0" err="1" smtClean="0">
                <a:solidFill>
                  <a:prstClr val="black"/>
                </a:solidFill>
              </a:rPr>
              <a:t>utsideo</a:t>
            </a:r>
            <a:endParaRPr lang="en-US" sz="4800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464" y="2919965"/>
            <a:ext cx="3157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</a:rPr>
              <a:t>2</a:t>
            </a:r>
            <a:r>
              <a:rPr lang="en-US" sz="4800" b="1" dirty="0" smtClean="0">
                <a:solidFill>
                  <a:prstClr val="black"/>
                </a:solidFill>
              </a:rPr>
              <a:t>. </a:t>
            </a:r>
            <a:r>
              <a:rPr lang="en-US" sz="4800" b="1" dirty="0" err="1" smtClean="0">
                <a:solidFill>
                  <a:prstClr val="black"/>
                </a:solidFill>
              </a:rPr>
              <a:t>hindbe</a:t>
            </a:r>
            <a:endParaRPr lang="en-US" sz="4800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7552" y="1831236"/>
            <a:ext cx="3753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</a:rPr>
              <a:t>-    outside</a:t>
            </a:r>
            <a:endParaRPr lang="en-US" sz="48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65010" y="2941981"/>
            <a:ext cx="3228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</a:rPr>
              <a:t>- 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smtClean="0">
                <a:solidFill>
                  <a:prstClr val="black"/>
                </a:solidFill>
              </a:rPr>
              <a:t>  behind</a:t>
            </a:r>
            <a:endParaRPr lang="en-US" sz="48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4464" y="4016611"/>
            <a:ext cx="3157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</a:rPr>
              <a:t>3</a:t>
            </a:r>
            <a:r>
              <a:rPr lang="en-US" sz="4800" b="1" dirty="0" smtClean="0">
                <a:solidFill>
                  <a:prstClr val="black"/>
                </a:solidFill>
              </a:rPr>
              <a:t>. </a:t>
            </a:r>
            <a:r>
              <a:rPr lang="en-US" sz="4800" b="1" dirty="0" err="1" smtClean="0">
                <a:solidFill>
                  <a:prstClr val="black"/>
                </a:solidFill>
              </a:rPr>
              <a:t>chools</a:t>
            </a:r>
            <a:r>
              <a:rPr lang="en-US" sz="4800" b="1" dirty="0" smtClean="0">
                <a:solidFill>
                  <a:prstClr val="black"/>
                </a:solidFill>
              </a:rPr>
              <a:t>    </a:t>
            </a:r>
            <a:endParaRPr lang="en-US" sz="48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5010" y="4030710"/>
            <a:ext cx="3753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</a:rPr>
              <a:t>-    school</a:t>
            </a:r>
            <a:endParaRPr lang="en-US" sz="48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65009" y="5163711"/>
            <a:ext cx="3753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prstClr val="black"/>
                </a:solidFill>
              </a:rPr>
              <a:t>-    jeep</a:t>
            </a:r>
            <a:endParaRPr lang="en-US" sz="48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7777" y="5163711"/>
            <a:ext cx="3157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prstClr val="black"/>
                </a:solidFill>
              </a:rPr>
              <a:t>4</a:t>
            </a:r>
            <a:r>
              <a:rPr lang="en-US" sz="4800" b="1" dirty="0" smtClean="0">
                <a:solidFill>
                  <a:prstClr val="black"/>
                </a:solidFill>
              </a:rPr>
              <a:t>. </a:t>
            </a:r>
            <a:r>
              <a:rPr lang="en-US" sz="4800" b="1" dirty="0" err="1" smtClean="0">
                <a:solidFill>
                  <a:prstClr val="black"/>
                </a:solidFill>
              </a:rPr>
              <a:t>pjee</a:t>
            </a:r>
            <a:r>
              <a:rPr lang="en-US" sz="4800" b="1" dirty="0" smtClean="0">
                <a:solidFill>
                  <a:prstClr val="black"/>
                </a:solidFill>
              </a:rPr>
              <a:t>    </a:t>
            </a:r>
            <a:endParaRPr lang="en-US" sz="4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6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10" grpId="0"/>
      <p:bldP spid="11" grpId="0"/>
      <p:bldP spid="8" grpId="0"/>
      <p:bldP spid="9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48721" y="311264"/>
            <a:ext cx="7809669" cy="1077218"/>
          </a:xfrm>
          <a:prstGeom prst="rect">
            <a:avLst/>
          </a:prstGeom>
          <a:solidFill>
            <a:srgbClr val="FCBCEA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Match the following words  in column A with their similar</a:t>
            </a:r>
            <a:r>
              <a:rPr lang="bn-I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 in column B.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81766" y="1657359"/>
            <a:ext cx="3810000" cy="5012575"/>
            <a:chOff x="2082053" y="1186520"/>
            <a:chExt cx="3810000" cy="5012575"/>
          </a:xfrm>
        </p:grpSpPr>
        <p:sp>
          <p:nvSpPr>
            <p:cNvPr id="5" name="Rectangle 4"/>
            <p:cNvSpPr/>
            <p:nvPr/>
          </p:nvSpPr>
          <p:spPr>
            <a:xfrm>
              <a:off x="2082053" y="1186520"/>
              <a:ext cx="3810000" cy="5012575"/>
            </a:xfrm>
            <a:prstGeom prst="rect">
              <a:avLst/>
            </a:prstGeom>
            <a:solidFill>
              <a:srgbClr val="FCBCEA"/>
            </a:solidFill>
            <a:ln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Hut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School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In front of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 Super market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5. Behind</a:t>
              </a:r>
              <a:endPara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649008" y="1207193"/>
              <a:ext cx="68480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54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5824025" y="1657359"/>
            <a:ext cx="5922497" cy="5012575"/>
          </a:xfrm>
          <a:prstGeom prst="rect">
            <a:avLst/>
          </a:prstGeom>
          <a:solidFill>
            <a:srgbClr val="FCBCEA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before.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a small, little house.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Institution for learning.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Beyond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Street Park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f. Shopping mall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68155" y="1657359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348721" y="2986668"/>
            <a:ext cx="2601913" cy="436099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348721" y="3727547"/>
            <a:ext cx="2601913" cy="436099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501121" y="2681888"/>
            <a:ext cx="2562054" cy="1815903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23068" y="5198740"/>
            <a:ext cx="1540107" cy="1173925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680037" y="4883097"/>
            <a:ext cx="2383138" cy="1053469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866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5239" y="1505243"/>
            <a:ext cx="7413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 smtClean="0"/>
              <a:t>Answer to the question no 2</a:t>
            </a:r>
            <a:endParaRPr lang="en-US" sz="48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1509932" y="2627479"/>
            <a:ext cx="93925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(1+b)   Hut – </a:t>
            </a:r>
            <a:r>
              <a:rPr lang="en-US" sz="4000" dirty="0"/>
              <a:t>A</a:t>
            </a:r>
            <a:r>
              <a:rPr lang="en-US" sz="4000" dirty="0" smtClean="0"/>
              <a:t> small, little house. </a:t>
            </a:r>
          </a:p>
          <a:p>
            <a:r>
              <a:rPr lang="en-US" sz="4000" dirty="0" smtClean="0"/>
              <a:t> (2+c)   School – Institution for learning.</a:t>
            </a:r>
          </a:p>
          <a:p>
            <a:r>
              <a:rPr lang="en-US" sz="4000" dirty="0" smtClean="0"/>
              <a:t> (3+a)   In front of – Before.</a:t>
            </a:r>
          </a:p>
          <a:p>
            <a:r>
              <a:rPr lang="en-US" sz="4000" dirty="0"/>
              <a:t> </a:t>
            </a:r>
            <a:r>
              <a:rPr lang="en-US" sz="4000" dirty="0" smtClean="0"/>
              <a:t>(4+f)    Super market – Shopping mall</a:t>
            </a:r>
          </a:p>
          <a:p>
            <a:r>
              <a:rPr lang="en-US" sz="4000" dirty="0" smtClean="0"/>
              <a:t> (5+d)   Behind – Beyond.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4248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7415" y="2620370"/>
            <a:ext cx="7410734" cy="769441"/>
          </a:xfrm>
          <a:prstGeom prst="rect">
            <a:avLst/>
          </a:prstGeom>
          <a:solidFill>
            <a:srgbClr val="FCD4D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Open your EFT book at page 42.</a:t>
            </a:r>
            <a:endParaRPr lang="en-US" sz="4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5910" y="614149"/>
            <a:ext cx="11136574" cy="35893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43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4" b="37429"/>
          <a:stretch/>
        </p:blipFill>
        <p:spPr>
          <a:xfrm>
            <a:off x="191069" y="354842"/>
            <a:ext cx="11653141" cy="6400800"/>
          </a:xfrm>
          <a:prstGeom prst="rect">
            <a:avLst/>
          </a:prstGeom>
          <a:ln>
            <a:noFill/>
          </a:ln>
        </p:spPr>
      </p:pic>
      <p:sp>
        <p:nvSpPr>
          <p:cNvPr id="3" name="Oval 2"/>
          <p:cNvSpPr/>
          <p:nvPr/>
        </p:nvSpPr>
        <p:spPr>
          <a:xfrm>
            <a:off x="1255594" y="4258102"/>
            <a:ext cx="559558" cy="39578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337480" y="4258102"/>
            <a:ext cx="395785" cy="3957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337479" y="4742599"/>
            <a:ext cx="395785" cy="3957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37479" y="5186150"/>
            <a:ext cx="395785" cy="3957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337479" y="5677469"/>
            <a:ext cx="395785" cy="3957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337479" y="6134671"/>
            <a:ext cx="395785" cy="3957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23583" y="1060705"/>
            <a:ext cx="3002508" cy="1573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184943" y="873457"/>
            <a:ext cx="1965277" cy="31935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71294" y="2094932"/>
            <a:ext cx="1978926" cy="5390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26091" y="4067033"/>
            <a:ext cx="1951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n</a:t>
            </a:r>
            <a:r>
              <a:rPr lang="en-US" sz="3200" b="1" dirty="0" smtClean="0">
                <a:solidFill>
                  <a:srgbClr val="FF0000"/>
                </a:solidFill>
              </a:rPr>
              <a:t>ext to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39740" y="1060704"/>
            <a:ext cx="2525652" cy="15733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205412" y="873457"/>
            <a:ext cx="1944808" cy="31935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246357" y="2674962"/>
            <a:ext cx="1903864" cy="5049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07978" y="4574084"/>
            <a:ext cx="2169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opposite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23582" y="2634018"/>
            <a:ext cx="3022978" cy="15285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225885" y="896931"/>
            <a:ext cx="1944808" cy="31935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9188353" y="1566082"/>
            <a:ext cx="1978926" cy="5390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677053" y="5056501"/>
            <a:ext cx="2169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i</a:t>
            </a:r>
            <a:r>
              <a:rPr lang="en-US" sz="3200" b="1" dirty="0" smtClean="0">
                <a:solidFill>
                  <a:srgbClr val="FF0000"/>
                </a:solidFill>
              </a:rPr>
              <a:t>n front of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026091" y="2634018"/>
            <a:ext cx="2539301" cy="15285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239530" y="885194"/>
            <a:ext cx="1944808" cy="31935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9215643" y="885194"/>
            <a:ext cx="1978926" cy="6604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677053" y="5549896"/>
            <a:ext cx="2169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behind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605516" y="1545610"/>
            <a:ext cx="2539301" cy="26067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229294" y="873457"/>
            <a:ext cx="1944808" cy="31935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9246357" y="3285700"/>
            <a:ext cx="1753739" cy="6721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5001906" y="5995525"/>
            <a:ext cx="2169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outside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14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6" grpId="0" animBg="1"/>
      <p:bldP spid="17" grpId="0"/>
      <p:bldP spid="18" grpId="0" animBg="1"/>
      <p:bldP spid="19" grpId="0" animBg="1"/>
      <p:bldP spid="20" grpId="0" animBg="1"/>
      <p:bldP spid="21" grpId="0"/>
      <p:bldP spid="23" grpId="0" animBg="1"/>
      <p:bldP spid="24" grpId="0" animBg="1"/>
      <p:bldP spid="25" grpId="0" animBg="1"/>
      <p:bldP spid="26" grpId="0"/>
      <p:bldP spid="27" grpId="0" animBg="1"/>
      <p:bldP spid="28" grpId="0" animBg="1"/>
      <p:bldP spid="29" grpId="0" animBg="1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1" t="61472" r="2525" b="11219"/>
          <a:stretch/>
        </p:blipFill>
        <p:spPr>
          <a:xfrm>
            <a:off x="409433" y="395784"/>
            <a:ext cx="11559654" cy="619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577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38134" y="117696"/>
            <a:ext cx="11255884" cy="1320659"/>
          </a:xfrm>
          <a:prstGeom prst="rect">
            <a:avLst/>
          </a:prstGeom>
          <a:solidFill>
            <a:srgbClr val="F3CDF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4400" b="1" dirty="0" smtClean="0">
                <a:solidFill>
                  <a:prstClr val="black"/>
                </a:solidFill>
                <a:latin typeface="Calibri Light" panose="020F0302020204030204"/>
              </a:rPr>
              <a:t>School’s </a:t>
            </a:r>
            <a:r>
              <a:rPr lang="en-US" sz="4400" b="1" dirty="0">
                <a:solidFill>
                  <a:prstClr val="black"/>
                </a:solidFill>
                <a:latin typeface="Calibri Light" panose="020F0302020204030204"/>
              </a:rPr>
              <a:t>name: </a:t>
            </a:r>
            <a:r>
              <a:rPr lang="en-US" sz="4400" b="1" dirty="0" err="1">
                <a:solidFill>
                  <a:prstClr val="black"/>
                </a:solidFill>
                <a:latin typeface="Calibri Light" panose="020F0302020204030204"/>
              </a:rPr>
              <a:t>Ayjuddin</a:t>
            </a:r>
            <a:r>
              <a:rPr lang="en-US" sz="4400" b="1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 Light" panose="020F0302020204030204"/>
              </a:rPr>
              <a:t>Matobbur</a:t>
            </a:r>
            <a:r>
              <a:rPr lang="en-US" sz="4400" b="1" dirty="0">
                <a:solidFill>
                  <a:prstClr val="black"/>
                </a:solidFill>
                <a:latin typeface="Calibri Light" panose="020F0302020204030204"/>
              </a:rPr>
              <a:t> Kandi Govt. Primary School, </a:t>
            </a:r>
            <a:r>
              <a:rPr lang="en-US" sz="4400" b="1" dirty="0" err="1">
                <a:solidFill>
                  <a:prstClr val="black"/>
                </a:solidFill>
                <a:latin typeface="Calibri Light" panose="020F0302020204030204"/>
              </a:rPr>
              <a:t>Faridpur</a:t>
            </a:r>
            <a:r>
              <a:rPr lang="en-US" sz="4400" b="1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 Light" panose="020F0302020204030204"/>
              </a:rPr>
              <a:t>Sadar</a:t>
            </a:r>
            <a:r>
              <a:rPr lang="en-US" sz="4400" b="1" dirty="0">
                <a:solidFill>
                  <a:prstClr val="black"/>
                </a:solidFill>
                <a:latin typeface="Calibri Light" panose="020F0302020204030204"/>
              </a:rPr>
              <a:t>, </a:t>
            </a:r>
            <a:r>
              <a:rPr lang="en-US" sz="4400" b="1" dirty="0" err="1">
                <a:solidFill>
                  <a:prstClr val="black"/>
                </a:solidFill>
                <a:latin typeface="Calibri Light" panose="020F0302020204030204"/>
              </a:rPr>
              <a:t>Faridpur</a:t>
            </a:r>
            <a:r>
              <a:rPr lang="en-US" sz="4400" b="1" dirty="0">
                <a:solidFill>
                  <a:prstClr val="black"/>
                </a:solidFill>
                <a:latin typeface="Calibri Light" panose="020F0302020204030204"/>
              </a:rPr>
              <a:t>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55488" y="3596283"/>
            <a:ext cx="5438530" cy="2317192"/>
          </a:xfrm>
          <a:prstGeom prst="rect">
            <a:avLst/>
          </a:prstGeom>
          <a:solidFill>
            <a:srgbClr val="F3CDF0"/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4000" dirty="0">
                <a:solidFill>
                  <a:prstClr val="black"/>
                </a:solidFill>
              </a:rPr>
              <a:t>Name of the teacher: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4000" b="1" i="1" dirty="0" err="1">
                <a:solidFill>
                  <a:prstClr val="black"/>
                </a:solidFill>
              </a:rPr>
              <a:t>Syeda</a:t>
            </a:r>
            <a:r>
              <a:rPr lang="en-US" sz="4000" b="1" i="1" dirty="0">
                <a:solidFill>
                  <a:prstClr val="black"/>
                </a:solidFill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</a:rPr>
              <a:t>Nusrat</a:t>
            </a:r>
            <a:r>
              <a:rPr lang="en-US" sz="4000" b="1" i="1" dirty="0">
                <a:solidFill>
                  <a:prstClr val="black"/>
                </a:solidFill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</a:rPr>
              <a:t>Sarmin</a:t>
            </a:r>
            <a:endParaRPr lang="en-US" sz="4000" b="1" i="1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4000" dirty="0" err="1">
                <a:solidFill>
                  <a:prstClr val="black"/>
                </a:solidFill>
              </a:rPr>
              <a:t>Assisstant</a:t>
            </a:r>
            <a:r>
              <a:rPr lang="en-US" sz="4000" dirty="0">
                <a:solidFill>
                  <a:prstClr val="black"/>
                </a:solidFill>
              </a:rPr>
              <a:t> Teacher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40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8134" y="1893207"/>
            <a:ext cx="5438530" cy="3062377"/>
          </a:xfrm>
          <a:prstGeom prst="rect">
            <a:avLst/>
          </a:prstGeom>
          <a:solidFill>
            <a:srgbClr val="F3CDF0"/>
          </a:solidFill>
          <a:ln>
            <a:solidFill>
              <a:sysClr val="windowText" lastClr="00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bIns="54864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Class : Five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Subject : English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Unit: 11, Lesson: 4-6,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Page</a:t>
            </a:r>
            <a:r>
              <a: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</a:t>
            </a:r>
            <a:r>
              <a:rPr lang="en-US" sz="3200" kern="0" noProof="0" dirty="0">
                <a:solidFill>
                  <a:prstClr val="black"/>
                </a:solidFill>
              </a:rPr>
              <a:t>4</a:t>
            </a:r>
            <a:r>
              <a:rPr lang="en-US" sz="3200" kern="0" smtClean="0">
                <a:solidFill>
                  <a:prstClr val="black"/>
                </a:solidFill>
              </a:rPr>
              <a:t>4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Date :    /   /2020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2" b="49749"/>
          <a:stretch/>
        </p:blipFill>
        <p:spPr>
          <a:xfrm>
            <a:off x="7477076" y="1893207"/>
            <a:ext cx="2602523" cy="15983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843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50273" y="304800"/>
            <a:ext cx="6155140" cy="110546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Language focus</a:t>
            </a:r>
            <a:endParaRPr lang="en-US" sz="44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764274" y="1603612"/>
            <a:ext cx="10727141" cy="117370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FF0000"/>
                </a:solidFill>
              </a:rPr>
              <a:t>F. </a:t>
            </a:r>
            <a:r>
              <a:rPr lang="en-US" sz="4000" dirty="0" smtClean="0">
                <a:solidFill>
                  <a:schemeClr val="tx1"/>
                </a:solidFill>
              </a:rPr>
              <a:t>Giving directions.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68490" y="2970663"/>
            <a:ext cx="11450471" cy="37303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</a:rPr>
              <a:t>Use</a:t>
            </a:r>
            <a:r>
              <a:rPr lang="en-US" sz="4000" i="1" dirty="0" smtClean="0">
                <a:solidFill>
                  <a:schemeClr val="tx1"/>
                </a:solidFill>
              </a:rPr>
              <a:t> </a:t>
            </a:r>
            <a:r>
              <a:rPr lang="en-US" sz="4000" b="1" i="1" dirty="0" smtClean="0">
                <a:solidFill>
                  <a:schemeClr val="tx1"/>
                </a:solidFill>
              </a:rPr>
              <a:t>Excuse me! </a:t>
            </a:r>
            <a:r>
              <a:rPr lang="en-US" sz="4000" dirty="0" smtClean="0">
                <a:solidFill>
                  <a:schemeClr val="tx1"/>
                </a:solidFill>
              </a:rPr>
              <a:t>To get someone’s attention.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Use commands when giving directions. For example, </a:t>
            </a:r>
            <a:r>
              <a:rPr lang="en-US" sz="4000" b="1" i="1" dirty="0" smtClean="0">
                <a:solidFill>
                  <a:schemeClr val="tx1"/>
                </a:solidFill>
              </a:rPr>
              <a:t>Turn left/ right, go to the left/ right</a:t>
            </a:r>
            <a:r>
              <a:rPr lang="en-US" sz="4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sz="4000" dirty="0" smtClean="0">
                <a:solidFill>
                  <a:schemeClr val="tx1"/>
                </a:solidFill>
              </a:rPr>
              <a:t>Use prepositions to give locations. For example, </a:t>
            </a:r>
            <a:r>
              <a:rPr lang="en-US" sz="4000" b="1" i="1" dirty="0" smtClean="0">
                <a:solidFill>
                  <a:schemeClr val="tx1"/>
                </a:solidFill>
              </a:rPr>
              <a:t>opposite, next to, near, </a:t>
            </a:r>
            <a:r>
              <a:rPr lang="en-US" sz="4000" dirty="0" smtClean="0">
                <a:solidFill>
                  <a:schemeClr val="tx1"/>
                </a:solidFill>
              </a:rPr>
              <a:t>etc.</a:t>
            </a:r>
          </a:p>
          <a:p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0278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37276" y="737006"/>
            <a:ext cx="9144000" cy="981680"/>
          </a:xfrm>
          <a:prstGeom prst="roundRect">
            <a:avLst/>
          </a:prstGeom>
          <a:solidFill>
            <a:srgbClr val="FCBCEA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 smtClean="0">
                <a:solidFill>
                  <a:prstClr val="black"/>
                </a:solidFill>
                <a:latin typeface="Algerian" pitchFamily="82" charset="0"/>
              </a:rPr>
              <a:t>Evaluation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2529" y="2088417"/>
            <a:ext cx="10495128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</a:rPr>
              <a:t>Re-arrange the words in the appropriate order to make meaningful sentences.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2529" y="3645663"/>
            <a:ext cx="112594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Excuse </a:t>
            </a:r>
            <a:r>
              <a:rPr lang="en-US" sz="4000" b="1" dirty="0">
                <a:solidFill>
                  <a:prstClr val="black"/>
                </a:solidFill>
                <a:latin typeface="Arial Black" panose="020B0A04020102020204" pitchFamily="34" charset="0"/>
              </a:rPr>
              <a:t>me</a:t>
            </a:r>
            <a:r>
              <a:rPr lang="en-US" sz="4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,/there/is/a/shopping mall/   nearby?</a:t>
            </a:r>
            <a:endParaRPr lang="en-US" sz="40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4632" y="5056055"/>
            <a:ext cx="9287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latin typeface="Arial Black" panose="020B0A04020102020204" pitchFamily="34" charset="0"/>
              </a:rPr>
              <a:t>Excuse me, is there a shopping mall nearby?</a:t>
            </a:r>
            <a:endParaRPr lang="en-US" sz="40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4778" y="5009889"/>
            <a:ext cx="1883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</a:rPr>
              <a:t>Answer: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64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8668" y="203769"/>
            <a:ext cx="4198961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Home work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4149" y="2006221"/>
            <a:ext cx="111866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00"/>
                </a:solidFill>
              </a:rPr>
              <a:t>Make a dialogue between two friends on the direction from home to shopping mall and act the two characters. Make a video and sent it to us. </a:t>
            </a:r>
            <a:endParaRPr lang="en-US" sz="4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1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29123" y="388128"/>
            <a:ext cx="51459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>
                <a:solidFill>
                  <a:schemeClr val="bg1"/>
                </a:solidFill>
                <a:latin typeface="Arial Narrow" pitchFamily="34" charset="0"/>
                <a:cs typeface="Nikosh" pitchFamily="2" charset="0"/>
              </a:rPr>
              <a:t>Learning outcomes: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8437" y="1851660"/>
            <a:ext cx="10104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By the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end of the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lesson the 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students will be able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: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978" y="2834635"/>
            <a:ext cx="11437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cs typeface="Times New Roman" pitchFamily="18" charset="0"/>
              </a:rPr>
              <a:t>Listening:</a:t>
            </a:r>
            <a:r>
              <a:rPr lang="en-US" sz="2000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1.4.1 Recognize and use intonation patterns for Yes/No and WH Questions. </a:t>
            </a:r>
            <a:endParaRPr lang="en-US" sz="2000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                 1.4.2 </a:t>
            </a:r>
            <a:r>
              <a:rPr lang="en-US" sz="2000" dirty="0">
                <a:solidFill>
                  <a:prstClr val="black"/>
                </a:solidFill>
                <a:cs typeface="Times New Roman" panose="02020603050405020304" pitchFamily="18" charset="0"/>
              </a:rPr>
              <a:t>Recognize and use intonation </a:t>
            </a:r>
            <a:r>
              <a:rPr lang="en-US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patterns for greetings and statements.</a:t>
            </a:r>
            <a:endParaRPr lang="en-US" sz="20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978" y="3542521"/>
            <a:ext cx="11064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Speaking: </a:t>
            </a:r>
            <a:r>
              <a:rPr lang="en-US" sz="2000" dirty="0" smtClean="0"/>
              <a:t>1.1.5 say </a:t>
            </a:r>
            <a:r>
              <a:rPr lang="en-US" sz="2000" dirty="0"/>
              <a:t>words, phrases and sentences with proper sounds, stress and intonation</a:t>
            </a:r>
            <a:r>
              <a:rPr lang="en-US" sz="2000" dirty="0" smtClean="0"/>
              <a:t>.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                 1.8.1 </a:t>
            </a:r>
            <a:r>
              <a:rPr lang="en-US" sz="2000" dirty="0">
                <a:solidFill>
                  <a:srgbClr val="000000"/>
                </a:solidFill>
              </a:rPr>
              <a:t>take part in conversations on appropriate topics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8978" y="4250407"/>
            <a:ext cx="10835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cs typeface="Times New Roman" pitchFamily="18" charset="0"/>
              </a:rPr>
              <a:t>Reading</a:t>
            </a:r>
            <a:r>
              <a:rPr lang="en-US" sz="2000" dirty="0" smtClean="0">
                <a:solidFill>
                  <a:srgbClr val="0070C0"/>
                </a:solidFill>
                <a:cs typeface="Times New Roman" pitchFamily="18" charset="0"/>
              </a:rPr>
              <a:t>:</a:t>
            </a:r>
            <a:r>
              <a:rPr lang="en-US" sz="20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 1.4.1 </a:t>
            </a:r>
            <a:r>
              <a:rPr lang="en-US" sz="2000" dirty="0">
                <a:solidFill>
                  <a:prstClr val="black"/>
                </a:solidFill>
                <a:cs typeface="Times New Roman" panose="02020603050405020304" pitchFamily="18" charset="0"/>
              </a:rPr>
              <a:t>read words and phrases with the help of visual clues and simple sentences.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Writing:    </a:t>
            </a:r>
            <a:r>
              <a:rPr lang="en-US" sz="2000" dirty="0" smtClean="0"/>
              <a:t>8.8.1 </a:t>
            </a:r>
            <a:r>
              <a:rPr lang="en-US" sz="2000" dirty="0"/>
              <a:t>to make sentences using words and phrases, following instructions.</a:t>
            </a:r>
            <a:endParaRPr lang="en-US" sz="2000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78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2848" y="1889689"/>
            <a:ext cx="8229600" cy="3046988"/>
          </a:xfrm>
          <a:prstGeom prst="rect">
            <a:avLst/>
          </a:prstGeom>
          <a:solidFill>
            <a:srgbClr val="F3CDF0"/>
          </a:solidFill>
          <a:ln w="571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kern="0" dirty="0" smtClean="0">
                <a:solidFill>
                  <a:prstClr val="black"/>
                </a:solidFill>
                <a:latin typeface="Calibri"/>
              </a:rPr>
              <a:t>Teaching aids :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sz="3200" kern="0" dirty="0" smtClean="0">
                <a:solidFill>
                  <a:prstClr val="black"/>
                </a:solidFill>
                <a:latin typeface="Calibri"/>
              </a:rPr>
              <a:t> Pictures of seed, tub, sun, plant,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sz="3200" kern="0" dirty="0" smtClean="0">
                <a:solidFill>
                  <a:prstClr val="black"/>
                </a:solidFill>
                <a:latin typeface="Calibri"/>
              </a:rPr>
              <a:t> Rima’s </a:t>
            </a:r>
            <a:r>
              <a:rPr lang="en-US" sz="3200" kern="0" dirty="0" err="1" smtClean="0">
                <a:solidFill>
                  <a:prstClr val="black"/>
                </a:solidFill>
                <a:latin typeface="Calibri"/>
              </a:rPr>
              <a:t>pupet</a:t>
            </a:r>
            <a:endParaRPr lang="en-US" sz="3200" kern="0" dirty="0" smtClean="0">
              <a:solidFill>
                <a:prstClr val="black"/>
              </a:solidFill>
              <a:latin typeface="Calibri"/>
            </a:endParaRP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sz="3200" kern="0" dirty="0" smtClean="0">
                <a:solidFill>
                  <a:prstClr val="black"/>
                </a:solidFill>
                <a:latin typeface="Calibri"/>
              </a:rPr>
              <a:t> Number cards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sz="3200" kern="0" dirty="0" smtClean="0">
                <a:solidFill>
                  <a:prstClr val="black"/>
                </a:solidFill>
                <a:latin typeface="Calibri"/>
              </a:rPr>
              <a:t> Poster paper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en-US" sz="3200" kern="0" dirty="0" smtClean="0">
                <a:solidFill>
                  <a:prstClr val="black"/>
                </a:solidFill>
                <a:latin typeface="Calibri"/>
              </a:rPr>
              <a:t> Slide</a:t>
            </a:r>
          </a:p>
        </p:txBody>
      </p:sp>
    </p:spTree>
    <p:extLst>
      <p:ext uri="{BB962C8B-B14F-4D97-AF65-F5344CB8AC3E}">
        <p14:creationId xmlns:p14="http://schemas.microsoft.com/office/powerpoint/2010/main" val="227706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Our today’s topic 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1564" y="2306471"/>
            <a:ext cx="62233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Where’s the library?</a:t>
            </a:r>
            <a:endParaRPr lang="en-US" sz="48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866029" y="3137468"/>
            <a:ext cx="622337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456226" y="3246975"/>
            <a:ext cx="3707642" cy="280076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4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</a:t>
            </a: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  <a:p>
            <a:pPr lvl="0"/>
            <a:r>
              <a:rPr lang="en-US" sz="4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Lesson: 4-5</a:t>
            </a:r>
          </a:p>
          <a:p>
            <a:pPr lvl="0"/>
            <a:r>
              <a:rPr lang="en-US" sz="4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Activity: E&amp;F</a:t>
            </a:r>
          </a:p>
          <a:p>
            <a:pPr lvl="0"/>
            <a:r>
              <a:rPr lang="en-US" sz="44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Page: 44</a:t>
            </a:r>
            <a:endParaRPr lang="en-US" sz="4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35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5176" y="726925"/>
            <a:ext cx="3043450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i="1" dirty="0" smtClean="0"/>
              <a:t>New words</a:t>
            </a:r>
            <a:endParaRPr lang="en-US" sz="48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231408" y="896202"/>
            <a:ext cx="37053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/>
              <a:t>Behind</a:t>
            </a:r>
            <a:endParaRPr lang="en-US" sz="8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86651" y="957756"/>
            <a:ext cx="4067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- </a:t>
            </a:r>
            <a:r>
              <a:rPr lang="bn-IN" sz="7200" b="1" dirty="0" smtClean="0"/>
              <a:t> পিছনে</a:t>
            </a:r>
            <a:endParaRPr lang="en-US" sz="7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31408" y="2388918"/>
            <a:ext cx="34051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70C0"/>
                </a:solidFill>
              </a:rPr>
              <a:t>Behind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5999" y="3712357"/>
            <a:ext cx="35961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solidFill>
                  <a:srgbClr val="002060"/>
                </a:solidFill>
              </a:rPr>
              <a:t>Behind</a:t>
            </a:r>
            <a:endParaRPr lang="en-US" sz="8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30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659" y="3633541"/>
            <a:ext cx="4470779" cy="1325563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solidFill>
                  <a:srgbClr val="002060"/>
                </a:solidFill>
              </a:rPr>
              <a:t>Opposite</a:t>
            </a:r>
            <a:endParaRPr lang="en-US" sz="8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73254" y="1446661"/>
            <a:ext cx="47767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/>
              <a:t>- বিপরীত</a:t>
            </a:r>
            <a:endParaRPr lang="en-US" sz="5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50659" y="2526854"/>
            <a:ext cx="44707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 smtClean="0">
                <a:solidFill>
                  <a:srgbClr val="0070C0"/>
                </a:solidFill>
              </a:rPr>
              <a:t>Opposite</a:t>
            </a: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50659" y="1397945"/>
            <a:ext cx="44707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smtClean="0"/>
              <a:t>Opposite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49194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5624" y="1555844"/>
            <a:ext cx="3419901" cy="1325563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solidFill>
                  <a:srgbClr val="0070C0"/>
                </a:solidFill>
              </a:rPr>
              <a:t>Corner</a:t>
            </a:r>
            <a:endParaRPr lang="en-US" sz="72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04514" y="1756961"/>
            <a:ext cx="3998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/>
              <a:t>- কোনে</a:t>
            </a:r>
            <a:endParaRPr lang="en-US" sz="5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55624" y="2576606"/>
            <a:ext cx="3419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/>
              <a:t>Corner</a:t>
            </a:r>
            <a:endParaRPr lang="en-US" sz="72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55624" y="3623573"/>
            <a:ext cx="34199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smtClean="0">
                <a:solidFill>
                  <a:srgbClr val="002060"/>
                </a:solidFill>
              </a:rPr>
              <a:t>Corner</a:t>
            </a:r>
            <a:endParaRPr lang="en-US" sz="7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12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633" y="1361412"/>
            <a:ext cx="4511722" cy="1325563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Supermarket</a:t>
            </a:r>
            <a:endParaRPr lang="en-US" sz="6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82437" y="1562528"/>
            <a:ext cx="4148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/>
              <a:t>- বৃহৎ বিপণি</a:t>
            </a:r>
            <a:endParaRPr lang="en-US" sz="5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47633" y="2547132"/>
            <a:ext cx="45117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0070C0"/>
                </a:solidFill>
              </a:rPr>
              <a:t>Supermarket</a:t>
            </a:r>
            <a:endParaRPr lang="en-US" sz="6600" b="1" dirty="0">
              <a:solidFill>
                <a:srgbClr val="0070C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47633" y="3588271"/>
            <a:ext cx="45117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accent5">
                    <a:lumMod val="50000"/>
                  </a:schemeClr>
                </a:solidFill>
              </a:rPr>
              <a:t>Supermarket</a:t>
            </a:r>
            <a:endParaRPr lang="en-US" sz="6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05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588</Words>
  <Application>Microsoft Office PowerPoint</Application>
  <PresentationFormat>Widescreen</PresentationFormat>
  <Paragraphs>115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Algerian</vt:lpstr>
      <vt:lpstr>Arial</vt:lpstr>
      <vt:lpstr>Arial Black</vt:lpstr>
      <vt:lpstr>Arial Narrow</vt:lpstr>
      <vt:lpstr>Calibri</vt:lpstr>
      <vt:lpstr>Calibri Light</vt:lpstr>
      <vt:lpstr>Nikosh</vt:lpstr>
      <vt:lpstr>Times New Roman</vt:lpstr>
      <vt:lpstr>Vrinda</vt:lpstr>
      <vt:lpstr>Wingdings</vt:lpstr>
      <vt:lpstr>Diseño predeterminado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Our today’s topic is</vt:lpstr>
      <vt:lpstr>PowerPoint Presentation</vt:lpstr>
      <vt:lpstr>Opposite</vt:lpstr>
      <vt:lpstr>Corner</vt:lpstr>
      <vt:lpstr>Supermarket</vt:lpstr>
      <vt:lpstr>Outside</vt:lpstr>
      <vt:lpstr>In front of</vt:lpstr>
      <vt:lpstr>Look, listen and read the dialogues.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 work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41</cp:revision>
  <dcterms:created xsi:type="dcterms:W3CDTF">2020-10-03T19:06:29Z</dcterms:created>
  <dcterms:modified xsi:type="dcterms:W3CDTF">2020-10-17T14:55:43Z</dcterms:modified>
</cp:coreProperties>
</file>