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8" r:id="rId3"/>
    <p:sldMasterId id="2147483720" r:id="rId4"/>
  </p:sldMasterIdLst>
  <p:sldIdLst>
    <p:sldId id="268" r:id="rId5"/>
    <p:sldId id="258" r:id="rId6"/>
    <p:sldId id="267" r:id="rId7"/>
    <p:sldId id="266" r:id="rId8"/>
    <p:sldId id="256" r:id="rId9"/>
    <p:sldId id="257" r:id="rId10"/>
    <p:sldId id="259" r:id="rId11"/>
    <p:sldId id="269" r:id="rId12"/>
    <p:sldId id="270" r:id="rId13"/>
    <p:sldId id="271" r:id="rId14"/>
    <p:sldId id="272" r:id="rId15"/>
    <p:sldId id="261" r:id="rId16"/>
    <p:sldId id="262" r:id="rId17"/>
    <p:sldId id="263" r:id="rId18"/>
    <p:sldId id="264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gif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B2%E0%A6%BF%E0%A6%99%E0%A7%8D%E0%A6%97" TargetMode="External"/><Relationship Id="rId7" Type="http://schemas.openxmlformats.org/officeDocument/2006/relationships/image" Target="../media/image43.jpeg"/><Relationship Id="rId2" Type="http://schemas.openxmlformats.org/officeDocument/2006/relationships/hyperlink" Target="https://bn.wikipedia.org/wiki/%E0%A6%AE%E0%A6%BE%E0%A6%A8%E0%A7%81%E0%A6%B7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gif"/><Relationship Id="rId5" Type="http://schemas.openxmlformats.org/officeDocument/2006/relationships/hyperlink" Target="https://bn.wikipedia.org/wiki/%E0%A6%A1%E0%A6%BF%E0%A6%AE%E0%A7%8D%E0%A6%AC%E0%A6%BE%E0%A6%A3%E0%A7%81" TargetMode="External"/><Relationship Id="rId4" Type="http://schemas.openxmlformats.org/officeDocument/2006/relationships/hyperlink" Target="https://bn.wikipedia.org/wiki/%E0%A6%B6%E0%A7%81%E0%A6%95%E0%A7%8D%E0%A6%B0%E0%A6%BE%E0%A6%A3%E0%A7%81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mailto:tangiralovely55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828800"/>
            <a:ext cx="2438400" cy="2466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0"/>
            <a:ext cx="7924800" cy="1981200"/>
          </a:xfrm>
        </p:spPr>
        <p:txBody>
          <a:bodyPr>
            <a:prstTxWarp prst="textWave1">
              <a:avLst>
                <a:gd name="adj1" fmla="val 12500"/>
                <a:gd name="adj2" fmla="val 10000"/>
              </a:avLst>
            </a:prstTxWarp>
            <a:normAutofit fontScale="90000"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sz="26600" dirty="0" err="1" smtClean="0">
                <a:ln w="38100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26600" dirty="0" smtClean="0">
                <a:ln w="38100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 </a:t>
            </a:r>
            <a:r>
              <a:rPr lang="en-US" sz="26600" dirty="0" err="1" smtClean="0">
                <a:ln w="38100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26600" dirty="0" smtClean="0">
                <a:ln w="38100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en-US" sz="10700" dirty="0">
              <a:ln w="38100" cmpd="sng">
                <a:solidFill>
                  <a:srgbClr val="00B05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33.jpg"/>
          <p:cNvPicPr>
            <a:picLocks noChangeAspect="1"/>
          </p:cNvPicPr>
          <p:nvPr/>
        </p:nvPicPr>
        <p:blipFill>
          <a:blip r:embed="rId3" cstate="print"/>
          <a:srcRect l="32786" r="24591" b="38000"/>
          <a:stretch>
            <a:fillRect/>
          </a:stretch>
        </p:blipFill>
        <p:spPr>
          <a:xfrm>
            <a:off x="990600" y="4191000"/>
            <a:ext cx="1981200" cy="2362200"/>
          </a:xfrm>
          <a:prstGeom prst="rect">
            <a:avLst/>
          </a:prstGeom>
        </p:spPr>
      </p:pic>
      <p:pic>
        <p:nvPicPr>
          <p:cNvPr id="6" name="Picture 5" descr="111.jpg"/>
          <p:cNvPicPr>
            <a:picLocks noChangeAspect="1"/>
          </p:cNvPicPr>
          <p:nvPr/>
        </p:nvPicPr>
        <p:blipFill>
          <a:blip r:embed="rId4" cstate="print"/>
          <a:srcRect l="8602" t="5904" r="13978"/>
          <a:stretch>
            <a:fillRect/>
          </a:stretch>
        </p:blipFill>
        <p:spPr>
          <a:xfrm>
            <a:off x="76200" y="1600200"/>
            <a:ext cx="1371600" cy="2428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2222.jpg"/>
          <p:cNvPicPr>
            <a:picLocks noChangeAspect="1"/>
          </p:cNvPicPr>
          <p:nvPr/>
        </p:nvPicPr>
        <p:blipFill>
          <a:blip r:embed="rId5" cstate="print"/>
          <a:srcRect l="4937" t="5982" r="29267"/>
          <a:stretch>
            <a:fillRect/>
          </a:stretch>
        </p:blipFill>
        <p:spPr>
          <a:xfrm>
            <a:off x="5638800" y="3733800"/>
            <a:ext cx="3124200" cy="3124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gi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2800" y="2286000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59129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91416">
            <a:off x="955076" y="1979967"/>
            <a:ext cx="6448116" cy="3733800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4953000" cy="838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2800" b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2800" b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বংশগতি</a:t>
            </a:r>
            <a:r>
              <a:rPr lang="en-US" sz="2800" b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2800" b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800" b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।  </a:t>
            </a:r>
            <a:endParaRPr lang="en-US" sz="2800" b="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New Picture (9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733800"/>
            <a:ext cx="4572000" cy="251460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 descr="Father_Carrier.png"/>
          <p:cNvPicPr>
            <a:picLocks noChangeAspect="1"/>
          </p:cNvPicPr>
          <p:nvPr/>
        </p:nvPicPr>
        <p:blipFill>
          <a:blip r:embed="rId3" cstate="print"/>
          <a:srcRect b="6452"/>
          <a:stretch>
            <a:fillRect/>
          </a:stretch>
        </p:blipFill>
        <p:spPr>
          <a:xfrm>
            <a:off x="4953000" y="1219200"/>
            <a:ext cx="3581400" cy="220980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381000" y="1066800"/>
            <a:ext cx="3962400" cy="2362200"/>
            <a:chOff x="228600" y="1143000"/>
            <a:chExt cx="2590800" cy="2886074"/>
          </a:xfrm>
        </p:grpSpPr>
        <p:pic>
          <p:nvPicPr>
            <p:cNvPr id="12" name="Picture 11" descr="family-tre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0" y="1905000"/>
              <a:ext cx="2590800" cy="2124074"/>
            </a:xfrm>
            <a:prstGeom prst="rect">
              <a:avLst/>
            </a:prstGeom>
            <a:ln w="381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3" name="Picture 12" descr="maxresdefault (3).jpg"/>
            <p:cNvPicPr>
              <a:picLocks noChangeAspect="1"/>
            </p:cNvPicPr>
            <p:nvPr/>
          </p:nvPicPr>
          <p:blipFill>
            <a:blip r:embed="rId5" cstate="print"/>
            <a:srcRect l="40833" t="15926" r="7500" b="21852"/>
            <a:stretch>
              <a:fillRect/>
            </a:stretch>
          </p:blipFill>
          <p:spPr>
            <a:xfrm>
              <a:off x="228600" y="1143000"/>
              <a:ext cx="2590800" cy="76445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5" name="Picture 14" descr="DNA_animation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3600" y="3733800"/>
            <a:ext cx="2057399" cy="2666999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41960"/>
          </a:xfrm>
        </p:spPr>
        <p:txBody>
          <a:bodyPr>
            <a:normAutofit/>
          </a:bodyPr>
          <a:lstStyle/>
          <a:p>
            <a:pPr algn="ctr"/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ক্রোমোজোম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ইহার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762000" y="1066800"/>
            <a:ext cx="7162800" cy="1752600"/>
          </a:xfrm>
        </p:spPr>
        <p:txBody>
          <a:bodyPr>
            <a:noAutofit/>
          </a:bodyPr>
          <a:lstStyle/>
          <a:p>
            <a:r>
              <a:rPr lang="as-IN" sz="1400" dirty="0" smtClean="0">
                <a:latin typeface="NikoshBAN" pitchFamily="2" charset="0"/>
                <a:cs typeface="NikoshBAN" pitchFamily="2" charset="0"/>
              </a:rPr>
              <a:t>ক্রোমোজোমের কাজ হলো মাতাপিতা হতে জিন সন্তানসন্ততিতে বহন করে নিয়ে যাওয়া। </a:t>
            </a:r>
            <a:r>
              <a:rPr lang="as-IN" sz="1400" dirty="0" smtClean="0">
                <a:latin typeface="NikoshBAN" pitchFamily="2" charset="0"/>
                <a:cs typeface="NikoshBAN" pitchFamily="2" charset="0"/>
                <a:hlinkClick r:id="rId2" tooltip="মানুষ"/>
              </a:rPr>
              <a:t>মানুষের</a:t>
            </a:r>
            <a:r>
              <a:rPr lang="as-IN" sz="1400" dirty="0" smtClean="0">
                <a:latin typeface="NikoshBAN" pitchFamily="2" charset="0"/>
                <a:cs typeface="NikoshBAN" pitchFamily="2" charset="0"/>
              </a:rPr>
              <a:t> চোখের রং, চুলের প্রকৃতি, চামড়ার গঠন ইত্যাদি বৈশিষ্ট্য ক্রোমোজোম কর্তৃক বাহিত হয়ে বংশগতির ধারা অক্ষুন্ন রাখে</a:t>
            </a:r>
            <a:r>
              <a:rPr lang="as-IN" sz="1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as-IN" sz="1400" dirty="0" smtClean="0">
                <a:latin typeface="NikoshBAN" pitchFamily="2" charset="0"/>
                <a:cs typeface="NikoshBAN" pitchFamily="2" charset="0"/>
              </a:rPr>
              <a:t> এ কারণে ক্রোমোজোমকে বংশগতির ভৌতভিত্তি (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Physical basis of heredity) </a:t>
            </a:r>
            <a:r>
              <a:rPr lang="as-IN" sz="1400" dirty="0" smtClean="0">
                <a:latin typeface="NikoshBAN" pitchFamily="2" charset="0"/>
                <a:cs typeface="NikoshBAN" pitchFamily="2" charset="0"/>
              </a:rPr>
              <a:t>বলে আখ্যায়িত করা </a:t>
            </a:r>
            <a:r>
              <a:rPr lang="as-IN" sz="1400" dirty="0" smtClean="0">
                <a:latin typeface="NikoshBAN" pitchFamily="2" charset="0"/>
                <a:cs typeface="NikoshBAN" pitchFamily="2" charset="0"/>
              </a:rPr>
              <a:t>হয়৷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as-IN" sz="1400" dirty="0" smtClean="0">
                <a:latin typeface="NikoshBAN" pitchFamily="2" charset="0"/>
                <a:cs typeface="NikoshBAN" pitchFamily="2" charset="0"/>
              </a:rPr>
              <a:t>কাজের উপর ভিত্তিকরে ক্রোমোজোম দুই প্রকার, দেহজ বৈশিষ্ট্য নিয়ন্ত্রণকারী জিনকে ক্রোমোজোমকে অটোজম (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Autosome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as-IN" sz="1400" dirty="0" smtClean="0">
                <a:latin typeface="NikoshBAN" pitchFamily="2" charset="0"/>
                <a:cs typeface="NikoshBAN" pitchFamily="2" charset="0"/>
              </a:rPr>
              <a:t>এবং যৌন বৈশিষ্ট্য নিয়ন্ত্রণকারী ক্রোমোজোমকে যৌন বা লিঙ্গ নির্ধারক ক্রোমোজোম (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Sex chromosome) </a:t>
            </a:r>
            <a:r>
              <a:rPr lang="as-IN" sz="1400" dirty="0" smtClean="0">
                <a:latin typeface="NikoshBAN" pitchFamily="2" charset="0"/>
                <a:cs typeface="NikoshBAN" pitchFamily="2" charset="0"/>
              </a:rPr>
              <a:t>বলে। মানুষের দেহকোষে অটোজমের সংখ্যা ৪৪টি (২২ জোড়া) এবং যৌন বা </a:t>
            </a:r>
            <a:r>
              <a:rPr lang="as-IN" sz="1400" dirty="0" smtClean="0">
                <a:latin typeface="NikoshBAN" pitchFamily="2" charset="0"/>
                <a:cs typeface="NikoshBAN" pitchFamily="2" charset="0"/>
                <a:hlinkClick r:id="rId3" tooltip="লিঙ্গ"/>
              </a:rPr>
              <a:t>লিঙ্গ</a:t>
            </a:r>
            <a:r>
              <a:rPr lang="as-IN" sz="1400" dirty="0" smtClean="0">
                <a:latin typeface="NikoshBAN" pitchFamily="2" charset="0"/>
                <a:cs typeface="NikoshBAN" pitchFamily="2" charset="0"/>
              </a:rPr>
              <a:t> নির্ধারক ক্রোমোজোমের সংখ্যা ২টি (১ জোড়া) এবং জনন কোষে (</a:t>
            </a:r>
            <a:r>
              <a:rPr lang="as-IN" sz="1400" dirty="0" smtClean="0">
                <a:latin typeface="NikoshBAN" pitchFamily="2" charset="0"/>
                <a:cs typeface="NikoshBAN" pitchFamily="2" charset="0"/>
                <a:hlinkClick r:id="rId4" tooltip="শুক্রাণু"/>
              </a:rPr>
              <a:t>শুক্রাণু</a:t>
            </a:r>
            <a:r>
              <a:rPr lang="as-IN" sz="1400" dirty="0" smtClean="0">
                <a:latin typeface="NikoshBAN" pitchFamily="2" charset="0"/>
                <a:cs typeface="NikoshBAN" pitchFamily="2" charset="0"/>
              </a:rPr>
              <a:t> বা </a:t>
            </a:r>
            <a:r>
              <a:rPr lang="as-IN" sz="1400" dirty="0" smtClean="0">
                <a:latin typeface="NikoshBAN" pitchFamily="2" charset="0"/>
                <a:cs typeface="NikoshBAN" pitchFamily="2" charset="0"/>
                <a:hlinkClick r:id="rId5" tooltip="ডিম্বাণু"/>
              </a:rPr>
              <a:t>ডিম্বাণু</a:t>
            </a:r>
            <a:r>
              <a:rPr lang="as-IN" sz="1400" dirty="0" smtClean="0">
                <a:latin typeface="NikoshBAN" pitchFamily="2" charset="0"/>
                <a:cs typeface="NikoshBAN" pitchFamily="2" charset="0"/>
              </a:rPr>
              <a:t>) অটোজমের সংখ্যা ২২টি এবং যৌন বা লিঙ্গ নির্ধারক ক্রোমোজোমের সংখ্যা ১টি</a:t>
            </a:r>
            <a:r>
              <a:rPr lang="as-IN" sz="1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1400" baseline="30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 descr="DNA_adenine_methylas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0600" y="3048000"/>
            <a:ext cx="2971800" cy="335280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29200" y="3276600"/>
            <a:ext cx="2438400" cy="327660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629400" cy="670560"/>
          </a:xfrm>
          <a:effectLst>
            <a:reflection blurRad="6350" stA="50000" endA="300" endPos="55500" dist="50800" dir="5400000" sy="-100000" algn="bl" rotWithShape="0"/>
          </a:effectLst>
        </p:spPr>
        <p:txBody>
          <a:bodyPr>
            <a:prstTxWarp prst="textDoubleWave1">
              <a:avLst>
                <a:gd name="adj1" fmla="val 6250"/>
                <a:gd name="adj2" fmla="val 5742"/>
              </a:avLst>
            </a:prstTxWarp>
            <a:normAutofit fontScale="90000"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এ ক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7620000" cy="35814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76200"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বিকাশের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২ 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অতিশৈশব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টডলারহুড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৩ 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বয়ঃসন্ধি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কৈশর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৪ 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বংশগতি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৫ 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বার্ধক্য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৬ 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বার্ধক্যে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ব্যাক্তির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Wave2">
              <a:avLst/>
            </a:prstTxWarp>
          </a:bodyPr>
          <a:lstStyle/>
          <a:p>
            <a:pPr algn="ctr"/>
            <a:r>
              <a:rPr lang="en-US" dirty="0" err="1" smtClean="0">
                <a:effectLst>
                  <a:reflection blurRad="6350" stA="55000" endA="50" endPos="85000" dist="60007" dir="5400000" sy="-100000" algn="bl" rotWithShape="0"/>
                </a:effectLst>
              </a:rPr>
              <a:t>দলীয়</a:t>
            </a:r>
            <a:r>
              <a:rPr lang="en-US" dirty="0" smtClean="0">
                <a:effectLst>
                  <a:reflection blurRad="6350" stA="55000" endA="50" endPos="85000" dist="60007" dir="5400000" sy="-100000" algn="bl" rotWithShape="0"/>
                </a:effectLst>
              </a:rPr>
              <a:t> </a:t>
            </a:r>
            <a:r>
              <a:rPr lang="en-US" dirty="0" err="1" smtClean="0">
                <a:effectLst>
                  <a:reflection blurRad="6350" stA="55000" endA="50" endPos="85000" dist="60007" dir="5400000" sy="-100000" algn="bl" rotWithShape="0"/>
                </a:effectLst>
              </a:rPr>
              <a:t>কাজ</a:t>
            </a:r>
            <a:r>
              <a:rPr lang="en-US" dirty="0" smtClean="0">
                <a:effectLst>
                  <a:reflection blurRad="6350" stA="55000" endA="50" endPos="85000" dist="60007" dir="5400000" sy="-100000" algn="bl" rotWithShape="0"/>
                </a:effectLst>
              </a:rPr>
              <a:t> </a:t>
            </a:r>
            <a:endParaRPr lang="en-US" dirty="0"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7239000" cy="1524000"/>
          </a:xfrm>
          <a:ln w="76200"/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25000" dir="5400000" rotWithShape="0">
              <a:schemeClr val="accent4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১। ।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শিশুর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সময়কে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নব্জাতক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বর্ধন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None/>
            </a:pP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বিকাশের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বিবারন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 ? </a:t>
            </a:r>
          </a:p>
          <a:p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২। 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বর্ধন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বিকাশমুলক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কাজগুলোর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buNone/>
            </a:pP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বিকাশমুলক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উপকার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pPr>
              <a:buNone/>
            </a:pP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2209800"/>
          </a:xfrm>
          <a:solidFill>
            <a:schemeClr val="bg2">
              <a:lumMod val="9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prstTxWarp prst="textStop">
              <a:avLst/>
            </a:prstTxWarp>
            <a:normAutofit/>
          </a:bodyPr>
          <a:lstStyle/>
          <a:p>
            <a:pPr algn="ctr"/>
            <a:r>
              <a:rPr lang="en-US" sz="4000" cap="none" dirty="0" err="1" smtClean="0">
                <a:ln w="381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br>
              <a:rPr lang="en-US" sz="4000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0"/>
            <a:ext cx="7239000" cy="220058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76200">
            <a:solidFill>
              <a:schemeClr val="tx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১ 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বিবলতে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কাশ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None/>
            </a:pP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২ 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বিকাশের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আছ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৩ 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বয়ঃ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প্রাপ্তির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শেষভাগ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পর্যান্ত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pPr>
              <a:buNone/>
            </a:pP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৪ 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হাটা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None/>
            </a:pP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৫ 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সামাজিকভাবে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দায়িত্বপূর্ন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আচারন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গ্রহনের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আগ্রহ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924800" cy="1828800"/>
          </a:xfrm>
        </p:spPr>
        <p:txBody>
          <a:bodyPr>
            <a:prstTxWarp prst="textWave4">
              <a:avLst>
                <a:gd name="adj1" fmla="val 6250"/>
                <a:gd name="adj2" fmla="val -954"/>
              </a:avLst>
            </a:prstTxWarp>
            <a:normAutofit/>
          </a:bodyPr>
          <a:lstStyle/>
          <a:p>
            <a:pPr algn="ctr"/>
            <a:r>
              <a:rPr lang="en-US" sz="72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72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7239000" cy="1219200"/>
          </a:xfrm>
          <a:ln w="76200"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১ 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ক্রোমজোম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লিঙ্গ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নির্ধারনে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X – Y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ভুমিকা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শিশুবিকাশে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বংশগতি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২ 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বর্ধন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বিকাশের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বৈশিস্ট্যগুলো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বিকাশের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ক্ষেত্রগুলো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7924800" cy="1828800"/>
          </a:xfrm>
        </p:spPr>
        <p:txBody>
          <a:bodyPr>
            <a:prstTxWarp prst="textCanUp">
              <a:avLst/>
            </a:prstTxWarp>
            <a:noAutofit/>
          </a:bodyPr>
          <a:lstStyle/>
          <a:p>
            <a:r>
              <a:rPr lang="en-US" sz="10000" cap="none" dirty="0" err="1" smtClean="0">
                <a:ln w="38100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10000" cap="none" dirty="0" smtClean="0">
                <a:ln w="38100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0000" cap="none" dirty="0" err="1" smtClean="0">
                <a:ln w="38100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হাফিজ</a:t>
            </a:r>
            <a:r>
              <a:rPr lang="en-US" sz="10000" cap="none" dirty="0" smtClean="0">
                <a:ln w="38100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10000" cap="none" dirty="0">
              <a:ln w="38100">
                <a:solidFill>
                  <a:srgbClr val="00B050"/>
                </a:solidFill>
                <a:prstDash val="solid"/>
                <a:miter lim="800000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50" endPos="85000" dist="29997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Walking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9326" r="12360"/>
          <a:stretch>
            <a:fillRect/>
          </a:stretch>
        </p:blipFill>
        <p:spPr>
          <a:xfrm>
            <a:off x="304800" y="3429000"/>
            <a:ext cx="3276600" cy="2819400"/>
          </a:xfrm>
          <a:prstGeom prst="rect">
            <a:avLst/>
          </a:prstGeom>
          <a:ln w="76200" cap="sq">
            <a:solidFill>
              <a:schemeClr val="tx2">
                <a:lumMod val="75000"/>
              </a:schemeClr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 descr="group-cartoon-young-people-teenagers-students-group-cartoon-young-people-115901597.jpg"/>
          <p:cNvPicPr>
            <a:picLocks noChangeAspect="1"/>
          </p:cNvPicPr>
          <p:nvPr/>
        </p:nvPicPr>
        <p:blipFill>
          <a:blip r:embed="rId3" cstate="print"/>
          <a:srcRect b="13922"/>
          <a:stretch>
            <a:fillRect/>
          </a:stretch>
        </p:blipFill>
        <p:spPr>
          <a:xfrm>
            <a:off x="4038600" y="3352800"/>
            <a:ext cx="3810000" cy="2895600"/>
          </a:xfrm>
          <a:prstGeom prst="rect">
            <a:avLst/>
          </a:prstGeom>
          <a:ln w="76200" cap="sq">
            <a:solidFill>
              <a:schemeClr val="accent2">
                <a:lumMod val="75000"/>
              </a:schemeClr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mph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444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 flipH="1">
            <a:off x="457200" y="1371600"/>
            <a:ext cx="2743200" cy="26400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191000" y="4876800"/>
            <a:ext cx="4724400" cy="1538883"/>
          </a:xfrm>
          <a:prstGeom prst="rect">
            <a:avLst/>
          </a:prstGeom>
          <a:ln w="762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। 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sz="2000" dirty="0" smtClean="0">
                <a:ln w="12700"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৬ষ্ঠ </a:t>
            </a:r>
            <a:r>
              <a:rPr lang="en-US" sz="2000" dirty="0" err="1" smtClean="0">
                <a:ln w="12700"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000" dirty="0" smtClean="0">
                <a:ln w="12700"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ঃ-   </a:t>
            </a:r>
            <a:r>
              <a:rPr lang="en-US" sz="2000" dirty="0" err="1" smtClean="0">
                <a:ln w="12700"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2000" dirty="0" smtClean="0">
                <a:ln w="12700"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 w="12700"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2000" dirty="0" smtClean="0">
                <a:ln w="12700"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ও       </a:t>
            </a:r>
            <a:r>
              <a:rPr lang="en-US" sz="2000" dirty="0" err="1" smtClean="0">
                <a:ln w="12700"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2000" dirty="0" smtClean="0">
                <a:ln w="12700"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2700"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2000" dirty="0" smtClean="0">
                <a:ln w="12700"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000" dirty="0" err="1" smtClean="0">
                <a:ln w="12700"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dirty="0" smtClean="0">
                <a:ln w="12700"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ঃ-  ৪০ </a:t>
            </a:r>
            <a:r>
              <a:rPr lang="en-US" sz="2000" dirty="0" err="1" smtClean="0">
                <a:ln w="12700"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000" dirty="0" smtClean="0">
                <a:ln w="12700"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n w="12700">
                <a:solidFill>
                  <a:srgbClr val="00B050"/>
                </a:solidFill>
              </a:ln>
            </a:endParaRPr>
          </a:p>
        </p:txBody>
      </p:sp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3" cstate="print"/>
          <a:srcRect t="3162" b="43083"/>
          <a:stretch>
            <a:fillRect/>
          </a:stretch>
        </p:blipFill>
        <p:spPr>
          <a:xfrm>
            <a:off x="4800600" y="2743200"/>
            <a:ext cx="2341469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152400" y="4572000"/>
            <a:ext cx="3581400" cy="1754326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তানজীরা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খানম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সিনিয়ার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শিক্ষিকা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০১৭২৭৯৭৪৭৫৬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Arial Black" pitchFamily="34" charset="0"/>
                <a:cs typeface="NikoshBAN" pitchFamily="2" charset="0"/>
                <a:hlinkClick r:id="rId4"/>
              </a:rPr>
              <a:t>tangiralovely55@gmail.com</a:t>
            </a:r>
            <a:endParaRPr lang="en-US" dirty="0" smtClean="0">
              <a:latin typeface="Arial Black" pitchFamily="34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শাহী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মহল্লা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মোহাম্মাদীয়া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কুতুবপুর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ফতুল্লা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নারায়গঞ্জ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152400"/>
            <a:ext cx="1981200" cy="1027331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en-US" sz="3600" b="1" dirty="0" err="1" smtClean="0">
                <a:ln w="19050">
                  <a:solidFill>
                    <a:schemeClr val="accent4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উপাস্থপনায়</a:t>
            </a:r>
            <a:endParaRPr lang="en-US" sz="3600" dirty="0">
              <a:ln w="19050">
                <a:solidFill>
                  <a:schemeClr val="accent4">
                    <a:lumMod val="75000"/>
                  </a:schemeClr>
                </a:solidFill>
              </a:ln>
            </a:endParaRPr>
          </a:p>
        </p:txBody>
      </p:sp>
      <p:pic>
        <p:nvPicPr>
          <p:cNvPr id="14" name="Picture 13" descr="66222034_603244000166853_5340305371695153152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304800"/>
            <a:ext cx="2438400" cy="1743075"/>
          </a:xfrm>
          <a:prstGeom prst="rect">
            <a:avLst/>
          </a:prstGeom>
          <a:ln w="127000" cap="rnd">
            <a:solidFill>
              <a:srgbClr val="00B05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Picture 14" descr="images (5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01000" y="838200"/>
            <a:ext cx="990600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অনুমান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মন্তব্য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121586276_3081834885255032_1981481602109650191_n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2743200"/>
            <a:ext cx="2143125" cy="2514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121491450_919499988458913_5699942867543219277_n.jpg"/>
          <p:cNvPicPr>
            <a:picLocks noChangeAspect="1"/>
          </p:cNvPicPr>
          <p:nvPr/>
        </p:nvPicPr>
        <p:blipFill>
          <a:blip r:embed="rId3" cstate="print"/>
          <a:srcRect b="13810"/>
          <a:stretch>
            <a:fillRect/>
          </a:stretch>
        </p:blipFill>
        <p:spPr>
          <a:xfrm>
            <a:off x="228600" y="1905000"/>
            <a:ext cx="3581400" cy="344805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9" name="Content Placeholder 8" descr="121477284_362936048231938_424870992916677528_n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553200" y="1676400"/>
            <a:ext cx="2286000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90894217-H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6449" t="1572" r="8645" b="5667"/>
          <a:stretch>
            <a:fillRect/>
          </a:stretch>
        </p:blipFill>
        <p:spPr>
          <a:xfrm>
            <a:off x="381000" y="228600"/>
            <a:ext cx="2743200" cy="21621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552859288-H.jpg"/>
          <p:cNvPicPr>
            <a:picLocks noChangeAspect="1"/>
          </p:cNvPicPr>
          <p:nvPr/>
        </p:nvPicPr>
        <p:blipFill>
          <a:blip r:embed="rId3" cstate="print"/>
          <a:srcRect l="4167" r="22500"/>
          <a:stretch>
            <a:fillRect/>
          </a:stretch>
        </p:blipFill>
        <p:spPr>
          <a:xfrm rot="19818658">
            <a:off x="423164" y="2960918"/>
            <a:ext cx="3483786" cy="3247492"/>
          </a:xfrm>
          <a:prstGeom prst="snip2DiagRect">
            <a:avLst>
              <a:gd name="adj1" fmla="val 50000"/>
              <a:gd name="adj2" fmla="val 24729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babay-boro-20180430073250.jpg"/>
          <p:cNvPicPr>
            <a:picLocks noChangeAspect="1"/>
          </p:cNvPicPr>
          <p:nvPr/>
        </p:nvPicPr>
        <p:blipFill>
          <a:blip r:embed="rId4" cstate="print"/>
          <a:srcRect r="18621"/>
          <a:stretch>
            <a:fillRect/>
          </a:stretch>
        </p:blipFill>
        <p:spPr>
          <a:xfrm>
            <a:off x="3657600" y="0"/>
            <a:ext cx="1864996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Picture 6" descr="baby-safety.jpg"/>
          <p:cNvPicPr>
            <a:picLocks noChangeAspect="1"/>
          </p:cNvPicPr>
          <p:nvPr/>
        </p:nvPicPr>
        <p:blipFill>
          <a:blip r:embed="rId5" cstate="print"/>
          <a:srcRect l="14662" t="1626" r="26690"/>
          <a:stretch>
            <a:fillRect/>
          </a:stretch>
        </p:blipFill>
        <p:spPr>
          <a:xfrm>
            <a:off x="6934200" y="152400"/>
            <a:ext cx="1700960" cy="27813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8" name="Picture 7" descr="baby-walking.jpg"/>
          <p:cNvPicPr>
            <a:picLocks noChangeAspect="1"/>
          </p:cNvPicPr>
          <p:nvPr/>
        </p:nvPicPr>
        <p:blipFill>
          <a:blip r:embed="rId6" cstate="print"/>
          <a:srcRect l="31667" t="4998" r="34167" b="6279"/>
          <a:stretch>
            <a:fillRect/>
          </a:stretch>
        </p:blipFill>
        <p:spPr>
          <a:xfrm>
            <a:off x="4953000" y="2895600"/>
            <a:ext cx="2288146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6934200" cy="3048000"/>
          </a:xfrm>
        </p:spPr>
        <p:txBody>
          <a:bodyPr>
            <a:prstTxWarp prst="textChevronInverted">
              <a:avLst/>
            </a:prstTxWarp>
            <a:normAutofit/>
          </a:bodyPr>
          <a:lstStyle/>
          <a:p>
            <a:r>
              <a:rPr lang="en-US" sz="6000" b="1" dirty="0" smtClean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6000" b="1" dirty="0" err="1" smtClean="0">
                <a:ln w="381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ln w="381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6000" b="1" dirty="0" err="1" smtClean="0">
                <a:ln w="381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 smtClean="0">
                <a:ln w="381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6000" b="1" dirty="0" smtClean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6000" b="1" dirty="0" smtClean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2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000" dirty="0" smtClean="0">
                <a:latin typeface="NikoshBAN" pitchFamily="2" charset="0"/>
                <a:cs typeface="NikoshBAN" pitchFamily="2" charset="0"/>
              </a:rPr>
            </a:b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5400" dirty="0" err="1" smtClean="0">
                <a:ln w="19050"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5400" dirty="0" smtClean="0">
                <a:ln w="19050"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ln w="19050"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বর্ধন</a:t>
            </a:r>
            <a:r>
              <a:rPr lang="en-US" sz="5400" dirty="0" smtClean="0">
                <a:ln w="19050"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smtClean="0">
                <a:ln w="19050"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   </a:t>
            </a:r>
            <a:r>
              <a:rPr lang="en-US" sz="5400" dirty="0" err="1" smtClean="0">
                <a:ln w="19050"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5400" dirty="0" smtClean="0">
                <a:ln w="19050"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000" dirty="0">
              <a:ln w="19050">
                <a:solidFill>
                  <a:srgbClr val="00B050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121506370_1209137806133683_2470218228128834621_n.jpg"/>
          <p:cNvPicPr>
            <a:picLocks noChangeAspect="1"/>
          </p:cNvPicPr>
          <p:nvPr/>
        </p:nvPicPr>
        <p:blipFill>
          <a:blip r:embed="rId2" cstate="print"/>
          <a:srcRect l="72800" t="4585"/>
          <a:stretch>
            <a:fillRect/>
          </a:stretch>
        </p:blipFill>
        <p:spPr>
          <a:xfrm>
            <a:off x="7543800" y="2590800"/>
            <a:ext cx="1295400" cy="3171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2" name="Picture 11" descr="121506370_1209137806133683_2470218228128834621_n.jpg"/>
          <p:cNvPicPr>
            <a:picLocks noChangeAspect="1"/>
          </p:cNvPicPr>
          <p:nvPr/>
        </p:nvPicPr>
        <p:blipFill>
          <a:blip r:embed="rId2" cstate="print"/>
          <a:srcRect l="54400" t="16046" r="26400" b="6017"/>
          <a:stretch>
            <a:fillRect/>
          </a:stretch>
        </p:blipFill>
        <p:spPr>
          <a:xfrm>
            <a:off x="6096000" y="3581400"/>
            <a:ext cx="9144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3" name="Picture 12" descr="121506370_1209137806133683_2470218228128834621_n.jpg"/>
          <p:cNvPicPr>
            <a:picLocks noChangeAspect="1"/>
          </p:cNvPicPr>
          <p:nvPr/>
        </p:nvPicPr>
        <p:blipFill>
          <a:blip r:embed="rId2" cstate="print"/>
          <a:srcRect l="36800" t="38968" r="42400" b="6017"/>
          <a:stretch>
            <a:fillRect/>
          </a:stretch>
        </p:blipFill>
        <p:spPr>
          <a:xfrm>
            <a:off x="3886200" y="3962400"/>
            <a:ext cx="990600" cy="1905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4" name="Picture 13" descr="121506370_1209137806133683_2470218228128834621_n.jpg"/>
          <p:cNvPicPr>
            <a:picLocks noChangeAspect="1"/>
          </p:cNvPicPr>
          <p:nvPr/>
        </p:nvPicPr>
        <p:blipFill>
          <a:blip r:embed="rId2" cstate="print"/>
          <a:srcRect l="22400" t="50430" r="58400" b="3725"/>
          <a:stretch>
            <a:fillRect/>
          </a:stretch>
        </p:blipFill>
        <p:spPr>
          <a:xfrm>
            <a:off x="1828800" y="3962400"/>
            <a:ext cx="1143000" cy="1600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5" name="Picture 14" descr="121506370_1209137806133683_2470218228128834621_n.jpg"/>
          <p:cNvPicPr>
            <a:picLocks noChangeAspect="1"/>
          </p:cNvPicPr>
          <p:nvPr/>
        </p:nvPicPr>
        <p:blipFill>
          <a:blip r:embed="rId2" cstate="print"/>
          <a:srcRect t="71060" r="76000" b="-3152"/>
          <a:stretch>
            <a:fillRect/>
          </a:stretch>
        </p:blipFill>
        <p:spPr>
          <a:xfrm>
            <a:off x="304800" y="3200400"/>
            <a:ext cx="1143000" cy="1295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934200" cy="2804160"/>
          </a:xfrm>
        </p:spPr>
        <p:txBody>
          <a:bodyPr>
            <a:prstTxWarp prst="textChevronInverted">
              <a:avLst/>
            </a:prstTxWarp>
            <a:norm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শিক্ষন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276600"/>
            <a:ext cx="8229600" cy="2819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DeflateTop">
              <a:avLst/>
            </a:prstTxWarp>
            <a:norm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১ 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শিশুর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বর্ধন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বিকাশের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২ 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বিকাশের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ধাপগুলো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৩ 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বিকাশঅমূলক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21498089_639026203473510_796276874259742638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724400" y="4648200"/>
            <a:ext cx="3015343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 descr="121499544_1447506012109001_708949013016788174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257800" y="1905000"/>
            <a:ext cx="22098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Picture 8" descr="121506370_1209137806133683_2470218228128834621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4648200"/>
            <a:ext cx="2884076" cy="195491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set-of-children-character-vector-22728320.jpg"/>
          <p:cNvPicPr>
            <a:picLocks noChangeAspect="1"/>
          </p:cNvPicPr>
          <p:nvPr/>
        </p:nvPicPr>
        <p:blipFill>
          <a:blip r:embed="rId5" cstate="print"/>
          <a:srcRect b="7992"/>
          <a:stretch>
            <a:fillRect/>
          </a:stretch>
        </p:blipFill>
        <p:spPr>
          <a:xfrm>
            <a:off x="155028" y="1905000"/>
            <a:ext cx="4035972" cy="2286000"/>
          </a:xfrm>
          <a:prstGeom prst="snip2DiagRect">
            <a:avLst>
              <a:gd name="adj1" fmla="val 29757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70560"/>
          </a:xfrm>
        </p:spPr>
        <p:txBody>
          <a:bodyPr/>
          <a:lstStyle/>
          <a:p>
            <a:pPr algn="ctr"/>
            <a:r>
              <a:rPr lang="en-US" dirty="0" err="1" smtClean="0">
                <a:ln w="38100">
                  <a:solidFill>
                    <a:srgbClr val="00B050"/>
                  </a:solidFill>
                </a:ln>
              </a:rPr>
              <a:t>বিকাশ</a:t>
            </a:r>
            <a:r>
              <a:rPr lang="en-US" dirty="0" smtClean="0">
                <a:ln w="38100">
                  <a:solidFill>
                    <a:srgbClr val="00B050"/>
                  </a:solidFill>
                </a:ln>
              </a:rPr>
              <a:t> ও </a:t>
            </a:r>
            <a:r>
              <a:rPr lang="en-US" dirty="0" err="1" smtClean="0">
                <a:ln w="38100">
                  <a:solidFill>
                    <a:srgbClr val="00B050"/>
                  </a:solidFill>
                </a:ln>
              </a:rPr>
              <a:t>বৃদ্ধি</a:t>
            </a:r>
            <a:r>
              <a:rPr lang="en-US" dirty="0" smtClean="0">
                <a:ln w="38100">
                  <a:solidFill>
                    <a:srgbClr val="00B050"/>
                  </a:solidFill>
                </a:ln>
              </a:rPr>
              <a:t> </a:t>
            </a:r>
            <a:endParaRPr lang="en-US" dirty="0">
              <a:ln w="38100">
                <a:solidFill>
                  <a:srgbClr val="00B050"/>
                </a:solidFill>
              </a:ln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3520440" cy="457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আচারনের</a:t>
            </a:r>
            <a:r>
              <a:rPr lang="en-US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।</a:t>
            </a:r>
            <a:endParaRPr lang="en-US" dirty="0">
              <a:ln>
                <a:solidFill>
                  <a:srgbClr val="00B05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2590800" y="1905000"/>
            <a:ext cx="1371600" cy="533400"/>
          </a:xfrm>
        </p:spPr>
        <p:txBody>
          <a:bodyPr>
            <a:normAutofit/>
          </a:bodyPr>
          <a:lstStyle/>
          <a:p>
            <a:r>
              <a:rPr lang="en-US" dirty="0" err="1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3"/>
          </p:nvPr>
        </p:nvSpPr>
        <p:spPr>
          <a:xfrm>
            <a:off x="5181600" y="1219200"/>
            <a:ext cx="2895600" cy="457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US" dirty="0" err="1" smtClean="0"/>
              <a:t>আকারের</a:t>
            </a:r>
            <a:r>
              <a:rPr lang="en-US" dirty="0" smtClean="0"/>
              <a:t> </a:t>
            </a:r>
            <a:r>
              <a:rPr lang="en-US" dirty="0" err="1" smtClean="0"/>
              <a:t>পরিবর্তন</a:t>
            </a:r>
            <a:r>
              <a:rPr lang="en-US" dirty="0" smtClean="0"/>
              <a:t> </a:t>
            </a:r>
            <a:r>
              <a:rPr lang="en-US" dirty="0" err="1" smtClean="0"/>
              <a:t>লক্ষ্য</a:t>
            </a:r>
            <a:r>
              <a:rPr lang="en-US" dirty="0" smtClean="0"/>
              <a:t>  </a:t>
            </a:r>
            <a:r>
              <a:rPr lang="en-US" dirty="0" err="1" smtClean="0"/>
              <a:t>করি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1905000"/>
            <a:ext cx="914400" cy="457200"/>
          </a:xfrm>
        </p:spPr>
        <p:txBody>
          <a:bodyPr>
            <a:noAutofit/>
          </a:bodyPr>
          <a:lstStyle/>
          <a:p>
            <a:r>
              <a:rPr lang="en-US" dirty="0" err="1" smtClean="0">
                <a:ln>
                  <a:solidFill>
                    <a:schemeClr val="bg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>
                <a:solidFill>
                  <a:schemeClr val="bg2">
                    <a:lumMod val="75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478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4343400" cy="838200"/>
          </a:xfrm>
        </p:spPr>
        <p:txBody>
          <a:bodyPr>
            <a:normAutofit fontScale="90000"/>
          </a:bodyPr>
          <a:lstStyle/>
          <a:p>
            <a:r>
              <a:rPr lang="en-US" sz="2400" dirty="0" err="1" smtClean="0"/>
              <a:t>শিশুর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বয়সে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পরিবর্তনে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আচারনের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পরিবর্তন</a:t>
            </a:r>
            <a:r>
              <a:rPr lang="en-US" sz="2400" dirty="0" smtClean="0"/>
              <a:t> । </a:t>
            </a:r>
            <a:r>
              <a:rPr lang="en-US" sz="2400" dirty="0" err="1" smtClean="0"/>
              <a:t>পর্যাবেক্ষন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করি</a:t>
            </a:r>
            <a:r>
              <a:rPr lang="en-US" sz="2400" dirty="0" smtClean="0"/>
              <a:t> । </a:t>
            </a:r>
            <a:endParaRPr lang="en-US" sz="2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2971800" y="1219200"/>
            <a:ext cx="2978989" cy="2514600"/>
            <a:chOff x="152400" y="1447800"/>
            <a:chExt cx="2978989" cy="2514600"/>
          </a:xfrm>
        </p:grpSpPr>
        <p:pic>
          <p:nvPicPr>
            <p:cNvPr id="14" name="Picture 13" descr="390894217-H.jpg"/>
            <p:cNvPicPr>
              <a:picLocks noChangeAspect="1"/>
            </p:cNvPicPr>
            <p:nvPr/>
          </p:nvPicPr>
          <p:blipFill>
            <a:blip r:embed="rId2" cstate="print"/>
            <a:srcRect l="10833" t="9771" r="9167" b="9771"/>
            <a:stretch>
              <a:fillRect/>
            </a:stretch>
          </p:blipFill>
          <p:spPr>
            <a:xfrm>
              <a:off x="152400" y="1905000"/>
              <a:ext cx="2978989" cy="20574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0" name="TextBox 19"/>
            <p:cNvSpPr txBox="1"/>
            <p:nvPr/>
          </p:nvSpPr>
          <p:spPr>
            <a:xfrm>
              <a:off x="228600" y="1447800"/>
              <a:ext cx="2788860" cy="40011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n w="3175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নব</a:t>
              </a:r>
              <a:r>
                <a:rPr lang="en-US" sz="2000" b="1" dirty="0" smtClean="0">
                  <a:ln w="3175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ln w="3175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জাতকঃ</a:t>
              </a:r>
              <a:r>
                <a:rPr lang="en-US" sz="2000" b="1" dirty="0" smtClean="0">
                  <a:ln w="3175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en-US" sz="2000" b="1" dirty="0" err="1" smtClean="0">
                  <a:ln w="3175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জন্ম</a:t>
              </a:r>
              <a:r>
                <a:rPr lang="en-US" sz="2000" b="1" dirty="0" smtClean="0">
                  <a:ln w="3175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– ২ </a:t>
              </a:r>
              <a:r>
                <a:rPr lang="en-US" sz="2000" b="1" dirty="0" err="1" smtClean="0">
                  <a:ln w="3175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স্পতাহ</a:t>
              </a:r>
              <a:r>
                <a:rPr lang="en-US" sz="2000" b="1" dirty="0" smtClean="0">
                  <a:ln w="3175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</a:t>
              </a:r>
              <a:endParaRPr lang="en-US" sz="2000" b="1" dirty="0">
                <a:ln w="31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096000" y="1447800"/>
            <a:ext cx="2743200" cy="2522838"/>
            <a:chOff x="3200400" y="1371600"/>
            <a:chExt cx="2743200" cy="2522838"/>
          </a:xfrm>
        </p:grpSpPr>
        <p:grpSp>
          <p:nvGrpSpPr>
            <p:cNvPr id="22" name="Group 21"/>
            <p:cNvGrpSpPr/>
            <p:nvPr/>
          </p:nvGrpSpPr>
          <p:grpSpPr>
            <a:xfrm>
              <a:off x="3200400" y="1752600"/>
              <a:ext cx="2731169" cy="2141838"/>
              <a:chOff x="3276600" y="1600200"/>
              <a:chExt cx="2731169" cy="2141838"/>
            </a:xfrm>
          </p:grpSpPr>
          <p:pic>
            <p:nvPicPr>
              <p:cNvPr id="10" name="Picture 9" descr="images (10)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276600" y="1600200"/>
                <a:ext cx="1200970" cy="2141838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pic>
          <p:pic>
            <p:nvPicPr>
              <p:cNvPr id="11" name="Picture 10" descr="unnamed (2).jpg"/>
              <p:cNvPicPr>
                <a:picLocks noChangeAspect="1"/>
              </p:cNvPicPr>
              <p:nvPr/>
            </p:nvPicPr>
            <p:blipFill>
              <a:blip r:embed="rId4" cstate="print"/>
              <a:srcRect l="18799" r="9326"/>
              <a:stretch>
                <a:fillRect/>
              </a:stretch>
            </p:blipFill>
            <p:spPr>
              <a:xfrm>
                <a:off x="4419600" y="1600200"/>
                <a:ext cx="1588169" cy="213360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pic>
        </p:grpSp>
        <p:sp>
          <p:nvSpPr>
            <p:cNvPr id="23" name="TextBox 22"/>
            <p:cNvSpPr txBox="1"/>
            <p:nvPr/>
          </p:nvSpPr>
          <p:spPr>
            <a:xfrm>
              <a:off x="3200400" y="1371600"/>
              <a:ext cx="2743200" cy="30777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err="1" smtClean="0">
                  <a:latin typeface="NikoshBAN" pitchFamily="2" charset="0"/>
                  <a:cs typeface="NikoshBAN" pitchFamily="2" charset="0"/>
                </a:rPr>
                <a:t>টডলারহুড</a:t>
              </a:r>
              <a:r>
                <a:rPr lang="en-US" sz="1400" b="1" dirty="0" smtClean="0">
                  <a:latin typeface="NikoshBAN" pitchFamily="2" charset="0"/>
                  <a:cs typeface="NikoshBAN" pitchFamily="2" charset="0"/>
                </a:rPr>
                <a:t>  ঃ-  ২ </a:t>
              </a:r>
              <a:r>
                <a:rPr lang="en-US" sz="1400" b="1" dirty="0" err="1" smtClean="0">
                  <a:latin typeface="NikoshBAN" pitchFamily="2" charset="0"/>
                  <a:cs typeface="NikoshBAN" pitchFamily="2" charset="0"/>
                </a:rPr>
                <a:t>সপ্তাহ</a:t>
              </a:r>
              <a:r>
                <a:rPr lang="en-US" sz="1400" b="1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1400" b="1" dirty="0" err="1" smtClean="0"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1400" b="1" dirty="0" smtClean="0">
                  <a:latin typeface="NikoshBAN" pitchFamily="2" charset="0"/>
                  <a:cs typeface="NikoshBAN" pitchFamily="2" charset="0"/>
                </a:rPr>
                <a:t> ২ </a:t>
              </a:r>
              <a:r>
                <a:rPr lang="en-US" sz="1400" b="1" dirty="0" err="1" smtClean="0">
                  <a:latin typeface="NikoshBAN" pitchFamily="2" charset="0"/>
                  <a:cs typeface="NikoshBAN" pitchFamily="2" charset="0"/>
                </a:rPr>
                <a:t>বছর</a:t>
              </a:r>
              <a:r>
                <a:rPr lang="en-US" sz="1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52400" y="3810000"/>
            <a:ext cx="2743200" cy="2514600"/>
            <a:chOff x="6172200" y="1371600"/>
            <a:chExt cx="2743200" cy="2514600"/>
          </a:xfrm>
        </p:grpSpPr>
        <p:pic>
          <p:nvPicPr>
            <p:cNvPr id="16" name="Picture 15" descr="1acd4456b89ee350b5e7e3b151d1220f.png"/>
            <p:cNvPicPr>
              <a:picLocks noChangeAspect="1"/>
            </p:cNvPicPr>
            <p:nvPr/>
          </p:nvPicPr>
          <p:blipFill>
            <a:blip r:embed="rId5" cstate="print"/>
            <a:srcRect l="11111" t="22222" r="11111" b="14444"/>
            <a:stretch>
              <a:fillRect/>
            </a:stretch>
          </p:blipFill>
          <p:spPr>
            <a:xfrm>
              <a:off x="6172200" y="1752600"/>
              <a:ext cx="2715385" cy="2133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4" name="TextBox 23"/>
            <p:cNvSpPr txBox="1"/>
            <p:nvPr/>
          </p:nvSpPr>
          <p:spPr>
            <a:xfrm>
              <a:off x="6172200" y="1371600"/>
              <a:ext cx="2743200" cy="5847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b="1" dirty="0" err="1" smtClean="0">
                  <a:latin typeface="NikoshBAN" pitchFamily="2" charset="0"/>
                  <a:cs typeface="NikoshBAN" pitchFamily="2" charset="0"/>
                </a:rPr>
                <a:t>প্রারম্বিক</a:t>
              </a:r>
              <a:r>
                <a:rPr lang="en-US" sz="1600" b="1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1600" b="1" dirty="0" err="1" smtClean="0">
                  <a:latin typeface="NikoshBAN" pitchFamily="2" charset="0"/>
                  <a:cs typeface="NikoshBAN" pitchFamily="2" charset="0"/>
                </a:rPr>
                <a:t>শৈশব</a:t>
              </a:r>
              <a:r>
                <a:rPr lang="en-US" sz="1600" b="1" dirty="0" smtClean="0">
                  <a:latin typeface="NikoshBAN" pitchFamily="2" charset="0"/>
                  <a:cs typeface="NikoshBAN" pitchFamily="2" charset="0"/>
                </a:rPr>
                <a:t> ঃ- ২ </a:t>
              </a:r>
              <a:r>
                <a:rPr lang="en-US" sz="1600" b="1" dirty="0" err="1" smtClean="0">
                  <a:latin typeface="NikoshBAN" pitchFamily="2" charset="0"/>
                  <a:cs typeface="NikoshBAN" pitchFamily="2" charset="0"/>
                </a:rPr>
                <a:t>বছর</a:t>
              </a:r>
              <a:r>
                <a:rPr lang="en-US" sz="1600" b="1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1600" b="1" dirty="0" err="1" smtClean="0"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1600" b="1" dirty="0" smtClean="0">
                  <a:latin typeface="NikoshBAN" pitchFamily="2" charset="0"/>
                  <a:cs typeface="NikoshBAN" pitchFamily="2" charset="0"/>
                </a:rPr>
                <a:t> ৬ </a:t>
              </a:r>
              <a:r>
                <a:rPr lang="en-US" sz="1600" b="1" dirty="0" err="1" smtClean="0">
                  <a:latin typeface="NikoshBAN" pitchFamily="2" charset="0"/>
                  <a:cs typeface="NikoshBAN" pitchFamily="2" charset="0"/>
                </a:rPr>
                <a:t>বছর</a:t>
              </a:r>
              <a:r>
                <a:rPr lang="en-US" sz="1600" b="1" dirty="0" smtClean="0">
                  <a:latin typeface="NikoshBAN" pitchFamily="2" charset="0"/>
                  <a:cs typeface="NikoshBAN" pitchFamily="2" charset="0"/>
                </a:rPr>
                <a:t> । </a:t>
              </a:r>
              <a:endParaRPr lang="en-US" sz="1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048000" y="3810000"/>
            <a:ext cx="2895600" cy="2514600"/>
            <a:chOff x="0" y="4191000"/>
            <a:chExt cx="2895600" cy="2514600"/>
          </a:xfrm>
        </p:grpSpPr>
        <p:pic>
          <p:nvPicPr>
            <p:cNvPr id="17" name="Picture 16" descr="images (11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256" y="4572000"/>
              <a:ext cx="2779143" cy="2133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5" name="TextBox 24"/>
            <p:cNvSpPr txBox="1"/>
            <p:nvPr/>
          </p:nvSpPr>
          <p:spPr>
            <a:xfrm>
              <a:off x="0" y="4191000"/>
              <a:ext cx="2895600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মধ্য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শৈশবঃ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-  ৬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বছর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১১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বছর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। 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867400" y="3886200"/>
            <a:ext cx="3048000" cy="2514600"/>
            <a:chOff x="3048000" y="4191000"/>
            <a:chExt cx="3048000" cy="2514600"/>
          </a:xfrm>
        </p:grpSpPr>
        <p:pic>
          <p:nvPicPr>
            <p:cNvPr id="18" name="Picture 17" descr="csm_coronavirus-comic-gruppenbild-16-9_342ea7b443.jpg"/>
            <p:cNvPicPr>
              <a:picLocks noChangeAspect="1"/>
            </p:cNvPicPr>
            <p:nvPr/>
          </p:nvPicPr>
          <p:blipFill>
            <a:blip r:embed="rId7" cstate="print"/>
            <a:srcRect l="9167" t="26359" r="4167" b="16017"/>
            <a:stretch>
              <a:fillRect/>
            </a:stretch>
          </p:blipFill>
          <p:spPr>
            <a:xfrm>
              <a:off x="3124200" y="4495800"/>
              <a:ext cx="2743200" cy="22098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6" name="TextBox 25"/>
            <p:cNvSpPr txBox="1"/>
            <p:nvPr/>
          </p:nvSpPr>
          <p:spPr>
            <a:xfrm>
              <a:off x="3048000" y="4191000"/>
              <a:ext cx="304800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কৈশর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কাল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ঃ-১১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বছর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১৮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বছর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। 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4" name="Picture 33" descr="download (12).jpg"/>
          <p:cNvPicPr>
            <a:picLocks noChangeAspect="1"/>
          </p:cNvPicPr>
          <p:nvPr/>
        </p:nvPicPr>
        <p:blipFill>
          <a:blip r:embed="rId8" cstate="print"/>
          <a:srcRect b="6931"/>
          <a:stretch>
            <a:fillRect/>
          </a:stretch>
        </p:blipFill>
        <p:spPr>
          <a:xfrm>
            <a:off x="457200" y="1676400"/>
            <a:ext cx="2286000" cy="1905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5" name="TextBox 34"/>
          <p:cNvSpPr txBox="1"/>
          <p:nvPr/>
        </p:nvSpPr>
        <p:spPr>
          <a:xfrm>
            <a:off x="457200" y="1219200"/>
            <a:ext cx="23622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-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মাতৃগর্ভ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Content Placeholder 9" descr="68846113_2378261832258420_419929201180881715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9200" y="1447800"/>
            <a:ext cx="3394472" cy="25447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tan3.jpg"/>
          <p:cNvPicPr>
            <a:picLocks noChangeAspect="1"/>
          </p:cNvPicPr>
          <p:nvPr/>
        </p:nvPicPr>
        <p:blipFill>
          <a:blip r:embed="rId3" cstate="print"/>
          <a:srcRect l="9259" t="7778" r="9259" b="56667"/>
          <a:stretch>
            <a:fillRect/>
          </a:stretch>
        </p:blipFill>
        <p:spPr>
          <a:xfrm>
            <a:off x="762000" y="4419600"/>
            <a:ext cx="3248025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2" name="Group 21"/>
          <p:cNvGrpSpPr/>
          <p:nvPr/>
        </p:nvGrpSpPr>
        <p:grpSpPr>
          <a:xfrm>
            <a:off x="152400" y="914400"/>
            <a:ext cx="3505199" cy="2933699"/>
            <a:chOff x="152400" y="914400"/>
            <a:chExt cx="3505199" cy="2933699"/>
          </a:xfrm>
        </p:grpSpPr>
        <p:pic>
          <p:nvPicPr>
            <p:cNvPr id="15" name="Picture 14" descr="images (12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6636" y="1600200"/>
              <a:ext cx="2860963" cy="224789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16" name="TextBox 15"/>
            <p:cNvSpPr txBox="1"/>
            <p:nvPr/>
          </p:nvSpPr>
          <p:spPr>
            <a:xfrm>
              <a:off x="152400" y="914400"/>
              <a:ext cx="2667000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প্রারাম্ভিক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বঃয়প্রাপ্তিকাল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।</a:t>
              </a:r>
            </a:p>
            <a:p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১৮ – ২৫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বছর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পর্যন্ত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।   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114800" y="1066800"/>
            <a:ext cx="190789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বঃয়প্রাপ্তি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২৫ – ৪০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র্যন্ত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4114800"/>
            <a:ext cx="167225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বঃয়স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৪০- ৬৫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পর্যান্ত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267200" y="4191000"/>
            <a:ext cx="4191000" cy="2509519"/>
            <a:chOff x="4267200" y="4191000"/>
            <a:chExt cx="4191000" cy="2509519"/>
          </a:xfrm>
        </p:grpSpPr>
        <p:pic>
          <p:nvPicPr>
            <p:cNvPr id="12" name="Picture 11" descr="billdet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38800" y="4191000"/>
              <a:ext cx="2819400" cy="250951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1" name="TextBox 20"/>
            <p:cNvSpPr txBox="1"/>
            <p:nvPr/>
          </p:nvSpPr>
          <p:spPr>
            <a:xfrm>
              <a:off x="4267200" y="4267200"/>
              <a:ext cx="1804672" cy="6463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বার্ধ্যক্য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।</a:t>
              </a:r>
            </a:p>
            <a:p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৬৫ –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মৃত্যু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পর্যান্ত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।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28600" y="4114800"/>
            <a:ext cx="3857625" cy="2743200"/>
            <a:chOff x="228600" y="4114800"/>
            <a:chExt cx="3857625" cy="2743200"/>
          </a:xfrm>
        </p:grpSpPr>
        <p:pic>
          <p:nvPicPr>
            <p:cNvPr id="23" name="Picture 22" descr="tan3.jpg"/>
            <p:cNvPicPr>
              <a:picLocks noChangeAspect="1"/>
            </p:cNvPicPr>
            <p:nvPr/>
          </p:nvPicPr>
          <p:blipFill>
            <a:blip r:embed="rId3" cstate="print"/>
            <a:srcRect l="9259" t="7778" r="9259" b="56667"/>
            <a:stretch>
              <a:fillRect/>
            </a:stretch>
          </p:blipFill>
          <p:spPr>
            <a:xfrm>
              <a:off x="838200" y="4419600"/>
              <a:ext cx="3248025" cy="24384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4" name="TextBox 23"/>
            <p:cNvSpPr txBox="1"/>
            <p:nvPr/>
          </p:nvSpPr>
          <p:spPr>
            <a:xfrm>
              <a:off x="228600" y="4114800"/>
              <a:ext cx="1672253" cy="64633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মধ্য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বঃয়স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। </a:t>
              </a:r>
            </a:p>
            <a:p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৪০- ৬৫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বছর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পর্যান্ত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।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593</TotalTime>
  <Words>420</Words>
  <Application>Microsoft Office PowerPoint</Application>
  <PresentationFormat>On-screen Show 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Opulent</vt:lpstr>
      <vt:lpstr>Concourse</vt:lpstr>
      <vt:lpstr>Module</vt:lpstr>
      <vt:lpstr>Metro</vt:lpstr>
      <vt:lpstr> শুভেচ্ছা  স্বাগতম </vt:lpstr>
      <vt:lpstr>Slide 2</vt:lpstr>
      <vt:lpstr>আমরা ছবি গুলো  দেখে অনুমান করি এবং মন্তব্য করি । </vt:lpstr>
      <vt:lpstr>Slide 4</vt:lpstr>
      <vt:lpstr>      আজকের      পাঠ।         শিশু  বর্ধন  ও   বিকাশ।  </vt:lpstr>
      <vt:lpstr>শিক্ষন ফল । </vt:lpstr>
      <vt:lpstr>বিকাশ ও বৃদ্ধি </vt:lpstr>
      <vt:lpstr>শিশুর বয়সে পরিবর্তনে আচারনের পরিবর্তন । পর্যাবেক্ষন করি । </vt:lpstr>
      <vt:lpstr> </vt:lpstr>
      <vt:lpstr>শিশু বিকাশে বংশগতি  ও পরিবেশ  ।  </vt:lpstr>
      <vt:lpstr>ক্রোমোজোম কি ? ইহার  কাজ কী ?</vt:lpstr>
      <vt:lpstr>               এ ক ক     কা জ </vt:lpstr>
      <vt:lpstr>দলীয় কাজ </vt:lpstr>
      <vt:lpstr>মূল্যায়ন  </vt:lpstr>
      <vt:lpstr>বাড়ির  কাজ </vt:lpstr>
      <vt:lpstr>আল্লাহ হাফিজ।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(খ) বিভাগ ।     শিশু  বিকাশ ও  পারিবারিক সম্পর্ক । </dc:title>
  <dc:creator>k.s.siam</dc:creator>
  <cp:lastModifiedBy>k.s.siam</cp:lastModifiedBy>
  <cp:revision>72</cp:revision>
  <dcterms:created xsi:type="dcterms:W3CDTF">2006-08-16T00:00:00Z</dcterms:created>
  <dcterms:modified xsi:type="dcterms:W3CDTF">2020-10-16T18:13:56Z</dcterms:modified>
</cp:coreProperties>
</file>