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93" r:id="rId2"/>
    <p:sldId id="294" r:id="rId3"/>
    <p:sldId id="286" r:id="rId4"/>
    <p:sldId id="292" r:id="rId5"/>
    <p:sldId id="257" r:id="rId6"/>
    <p:sldId id="282" r:id="rId7"/>
    <p:sldId id="283" r:id="rId8"/>
    <p:sldId id="284" r:id="rId9"/>
    <p:sldId id="258" r:id="rId10"/>
    <p:sldId id="285" r:id="rId11"/>
    <p:sldId id="288" r:id="rId12"/>
    <p:sldId id="278" r:id="rId13"/>
    <p:sldId id="279" r:id="rId14"/>
    <p:sldId id="260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698" autoAdjust="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E11466-72D5-4838-A168-19A925560854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9BAC9-290E-4BE1-8F9E-DD32596DB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846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9410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34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139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08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498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272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897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260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গুলোর উপরে ক্লিক করলে সঠিক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ভু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ল উত্তর পাওয়া যাবে।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08A84-61FE-4EC9-9A3B-0038E975410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2489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উত্তরগুলোর উপরে ক্লিক করলে সঠিক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ভু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ল উত্তর পাওয়া যাবে।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08A84-61FE-4EC9-9A3B-0038E975410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08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705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308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892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55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927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94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100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446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100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163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232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6E946-88AC-4F13-81D0-91585390C313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6681A-C40F-4FD6-9C9B-4E9BB11E6E4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832" y="5326099"/>
            <a:ext cx="2045168" cy="15319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193143" y="301478"/>
            <a:ext cx="2187218" cy="16383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" y="27019"/>
            <a:ext cx="1752600" cy="131275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79644" y="4909099"/>
            <a:ext cx="2228545" cy="1669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73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ummaysalma203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78" y="533403"/>
            <a:ext cx="7322823" cy="5105399"/>
          </a:xfrm>
        </p:spPr>
      </p:pic>
      <p:sp>
        <p:nvSpPr>
          <p:cNvPr id="8" name="Rectangle 7"/>
          <p:cNvSpPr/>
          <p:nvPr/>
        </p:nvSpPr>
        <p:spPr>
          <a:xfrm>
            <a:off x="2133600" y="693006"/>
            <a:ext cx="5486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cap="all" dirty="0" err="1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ক্লাশে</a:t>
            </a:r>
            <a:r>
              <a:rPr lang="en-US" sz="48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endParaRPr lang="en-US" sz="4800" b="1" cap="all" dirty="0">
              <a:ln w="9000" cmpd="sng">
                <a:solidFill>
                  <a:srgbClr val="C00000"/>
                </a:solidFill>
                <a:prstDash val="solid"/>
              </a:ln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24200" y="1338394"/>
            <a:ext cx="37338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5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1500" b="1" dirty="0"/>
          </a:p>
        </p:txBody>
      </p:sp>
    </p:spTree>
    <p:extLst>
      <p:ext uri="{BB962C8B-B14F-4D97-AF65-F5344CB8AC3E}">
        <p14:creationId xmlns:p14="http://schemas.microsoft.com/office/powerpoint/2010/main" val="181752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909246"/>
              </p:ext>
            </p:extLst>
          </p:nvPr>
        </p:nvGraphicFramePr>
        <p:xfrm>
          <a:off x="317500" y="1066800"/>
          <a:ext cx="8509000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5000"/>
                <a:gridCol w="670000"/>
                <a:gridCol w="670000"/>
                <a:gridCol w="603000"/>
                <a:gridCol w="201000"/>
                <a:gridCol w="402000"/>
                <a:gridCol w="603000"/>
                <a:gridCol w="603000"/>
                <a:gridCol w="335000"/>
                <a:gridCol w="268000"/>
                <a:gridCol w="536000"/>
                <a:gridCol w="6030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ঘটনা</a:t>
                      </a:r>
                      <a:r>
                        <a:rPr lang="en-US" sz="24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বা</a:t>
                      </a:r>
                      <a:r>
                        <a:rPr lang="en-US" sz="24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প্রেক্ষাপট</a:t>
                      </a:r>
                      <a:endParaRPr lang="en-US" sz="2400" b="0" dirty="0">
                        <a:solidFill>
                          <a:schemeClr val="accent6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1"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উপাত্ত</a:t>
                      </a:r>
                      <a:endParaRPr lang="en-US" sz="24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2000">
                <a:tc rowSpan="2"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পলি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জলি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জবা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কণা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সুমি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মিন্টু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বি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লু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রেনু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ইতি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2000"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হ্যাঁ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না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হ্যাঁ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না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হ্যাঁ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হ্যাঁ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না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না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হ্যাঁ</a:t>
                      </a:r>
                      <a:endParaRPr lang="en-US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1"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২২১৫৬৮৩২৪২৬৫০৯</a:t>
                      </a:r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 rowSpan="2"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দিন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মাস</a:t>
                      </a:r>
                      <a:endParaRPr lang="en-US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বছর</a:t>
                      </a:r>
                      <a:endParaRPr lang="en-US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৩১</a:t>
                      </a:r>
                      <a:endParaRPr lang="en-US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১২</a:t>
                      </a:r>
                      <a:endParaRPr lang="en-US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২০০০</a:t>
                      </a:r>
                      <a:endParaRPr lang="en-US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90549" y="3766839"/>
            <a:ext cx="2438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জবার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তারিখ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7499" y="3058180"/>
            <a:ext cx="2984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ইতির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জন্ম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নিবন্ধন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নম্বর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7500" y="1607389"/>
            <a:ext cx="29845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ক্লাসের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৯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জন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ছাত্রছাত্রীকে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জিজ্ঞেস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ঘুমানোর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আগে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দাঁত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ব্রাশ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58829" y="168322"/>
            <a:ext cx="6019800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তালিকাটি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বুঝার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চেষ্ঠা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6301" y="5080575"/>
            <a:ext cx="6896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একাধিক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যখন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সাধনের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অর্থপূর্ণভাবে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সাজানো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তখন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7313" y="4495800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  <a:sym typeface="Wingdings"/>
              </a:rPr>
              <a:t>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32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3581400"/>
            <a:ext cx="6598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৬ষ্ঠ শ্রেণির ছাত্র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ী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রো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জ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একটি তথ্য ছক দেখো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778552"/>
              </p:ext>
            </p:extLst>
          </p:nvPr>
        </p:nvGraphicFramePr>
        <p:xfrm>
          <a:off x="838200" y="4384642"/>
          <a:ext cx="7715535" cy="15818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400"/>
                <a:gridCol w="1066800"/>
                <a:gridCol w="838200"/>
                <a:gridCol w="1447800"/>
                <a:gridCol w="1219200"/>
                <a:gridCol w="2229135"/>
              </a:tblGrid>
              <a:tr h="905218"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 smtClean="0">
                          <a:latin typeface="NikoshBAN" pitchFamily="2" charset="0"/>
                          <a:cs typeface="NikoshBAN" pitchFamily="2" charset="0"/>
                        </a:rPr>
                        <a:t>নাম 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 smtClean="0">
                          <a:latin typeface="NikoshBAN" pitchFamily="2" charset="0"/>
                          <a:cs typeface="NikoshBAN" pitchFamily="2" charset="0"/>
                        </a:rPr>
                        <a:t>শ্রেণি</a:t>
                      </a:r>
                      <a:r>
                        <a:rPr lang="bn-IN" sz="2800" b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 smtClean="0">
                          <a:latin typeface="NikoshBAN" pitchFamily="2" charset="0"/>
                          <a:cs typeface="NikoshBAN" pitchFamily="2" charset="0"/>
                        </a:rPr>
                        <a:t>বয়স 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 smtClean="0">
                          <a:latin typeface="NikoshBAN" pitchFamily="2" charset="0"/>
                          <a:cs typeface="NikoshBAN" pitchFamily="2" charset="0"/>
                        </a:rPr>
                        <a:t>প্রিয় খেলা</a:t>
                      </a:r>
                      <a:r>
                        <a:rPr lang="bn-IN" sz="2800" b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 smtClean="0">
                          <a:latin typeface="NikoshBAN" pitchFamily="2" charset="0"/>
                          <a:cs typeface="NikoshBAN" pitchFamily="2" charset="0"/>
                        </a:rPr>
                        <a:t>প্রিয়</a:t>
                      </a:r>
                      <a:r>
                        <a:rPr lang="bn-IN" sz="2800" b="1" baseline="0" dirty="0" smtClean="0">
                          <a:latin typeface="NikoshBAN" pitchFamily="2" charset="0"/>
                          <a:cs typeface="NikoshBAN" pitchFamily="2" charset="0"/>
                        </a:rPr>
                        <a:t> রং 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 smtClean="0">
                          <a:latin typeface="NikoshBAN" pitchFamily="2" charset="0"/>
                          <a:cs typeface="NikoshBAN" pitchFamily="2" charset="0"/>
                        </a:rPr>
                        <a:t>মোবাইল নং</a:t>
                      </a:r>
                      <a:r>
                        <a:rPr lang="bn-IN" sz="2800" b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618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NikoshBAN" pitchFamily="2" charset="0"/>
                          <a:cs typeface="NikoshBAN" pitchFamily="2" charset="0"/>
                        </a:rPr>
                        <a:t>রোজা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 smtClean="0">
                          <a:latin typeface="NikoshBAN" pitchFamily="2" charset="0"/>
                          <a:cs typeface="NikoshBAN" pitchFamily="2" charset="0"/>
                        </a:rPr>
                        <a:t>৬ষ্ঠ</a:t>
                      </a:r>
                      <a:r>
                        <a:rPr lang="bn-IN" sz="2800" b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NikoshBAN" pitchFamily="2" charset="0"/>
                          <a:cs typeface="NikoshBAN" pitchFamily="2" charset="0"/>
                        </a:rPr>
                        <a:t>১২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 smtClean="0">
                          <a:latin typeface="NikoshBAN" pitchFamily="2" charset="0"/>
                          <a:cs typeface="NikoshBAN" pitchFamily="2" charset="0"/>
                        </a:rPr>
                        <a:t>ক্রিকেট</a:t>
                      </a:r>
                      <a:r>
                        <a:rPr lang="bn-IN" sz="2800" b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800" b="1" dirty="0" smtClean="0">
                          <a:latin typeface="NikoshBAN" pitchFamily="2" charset="0"/>
                          <a:cs typeface="NikoshBAN" pitchFamily="2" charset="0"/>
                        </a:rPr>
                        <a:t>লাল 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NikoshBAN" pitchFamily="2" charset="0"/>
                          <a:cs typeface="NikoshBAN" pitchFamily="2" charset="0"/>
                        </a:rPr>
                        <a:t>০১৮১৮২০৫৯৩৮</a:t>
                      </a:r>
                      <a:endParaRPr lang="en-US" sz="28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51931" y="1970782"/>
            <a:ext cx="76199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ছকের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২জন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শিক্ষার্থীর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ছক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914069"/>
            <a:ext cx="2438400" cy="830997"/>
          </a:xfrm>
          <a:prstGeom prst="rect">
            <a:avLst/>
          </a:prstGeom>
          <a:solidFill>
            <a:srgbClr val="FFFF00"/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519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126459" y="152399"/>
            <a:ext cx="2520564" cy="1168539"/>
          </a:xfrm>
          <a:prstGeom prst="ellipse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bn-BD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মূল্যায়ন 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Vrind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474887"/>
            <a:ext cx="8229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>
                <a:ea typeface="Calibri"/>
                <a:cs typeface="NikoshBAN"/>
              </a:rPr>
              <a:t>1.  </a:t>
            </a:r>
            <a:r>
              <a:rPr lang="bn-BD" sz="3600" dirty="0" smtClean="0">
                <a:ea typeface="Calibri"/>
                <a:cs typeface="NikoshBAN"/>
              </a:rPr>
              <a:t>তথ্য বিশ্লেষণ কর</a:t>
            </a:r>
            <a:r>
              <a:rPr lang="bn-IN" sz="3600" dirty="0" smtClean="0">
                <a:ea typeface="Calibri"/>
                <a:cs typeface="NikoshBAN"/>
              </a:rPr>
              <a:t>লে</a:t>
            </a:r>
            <a:r>
              <a:rPr lang="bn-BD" sz="3600" dirty="0" smtClean="0">
                <a:ea typeface="Calibri"/>
                <a:cs typeface="NikoshBAN"/>
              </a:rPr>
              <a:t> কী পাওয়া যায়</a:t>
            </a:r>
            <a:r>
              <a:rPr lang="bn-IN" sz="3600" dirty="0" smtClean="0">
                <a:latin typeface="NikoshBAN" pitchFamily="2" charset="0"/>
                <a:ea typeface="Calibri"/>
                <a:cs typeface="NikoshBAN" pitchFamily="2" charset="0"/>
              </a:rPr>
              <a:t>? </a:t>
            </a:r>
            <a:endParaRPr lang="en-US" sz="3600" dirty="0" smtClean="0">
              <a:ea typeface="Calibri"/>
              <a:cs typeface="NikoshBAN"/>
            </a:endParaRPr>
          </a:p>
          <a:p>
            <a:endParaRPr lang="bn-BD" sz="3600" dirty="0" smtClean="0">
              <a:ea typeface="Calibri"/>
              <a:cs typeface="NikoshBAN"/>
            </a:endParaRPr>
          </a:p>
          <a:p>
            <a:endParaRPr lang="bn-BD" sz="3600" dirty="0" smtClean="0">
              <a:ea typeface="Calibri"/>
              <a:cs typeface="NikoshBAN"/>
            </a:endParaRPr>
          </a:p>
          <a:p>
            <a:endParaRPr lang="bn-BD" sz="3600" dirty="0" smtClean="0">
              <a:ea typeface="Calibri"/>
              <a:cs typeface="NikoshBAN"/>
            </a:endParaRPr>
          </a:p>
          <a:p>
            <a:r>
              <a:rPr lang="bn-BD" sz="3600" dirty="0" smtClean="0">
                <a:ea typeface="Calibri"/>
                <a:cs typeface="NikoshBAN"/>
              </a:rPr>
              <a:t>২</a:t>
            </a:r>
            <a:r>
              <a:rPr lang="bn-BD" sz="3600" dirty="0">
                <a:ea typeface="Calibri"/>
                <a:cs typeface="NikoshBAN"/>
              </a:rPr>
              <a:t>. </a:t>
            </a:r>
            <a:r>
              <a:rPr lang="bn-BD" sz="3600" dirty="0" smtClean="0">
                <a:ea typeface="Calibri"/>
                <a:cs typeface="NikoshBAN"/>
              </a:rPr>
              <a:t>উপাত্তের সুশৃঙ্খল ও কার্যকর উপস্থাপনাকে কী বলা হয়?</a:t>
            </a:r>
          </a:p>
          <a:p>
            <a:endParaRPr lang="bn-BD" sz="3600" dirty="0">
              <a:ea typeface="Calibri"/>
              <a:cs typeface="NikoshBAN"/>
            </a:endParaRPr>
          </a:p>
          <a:p>
            <a:r>
              <a:rPr lang="bn-BD" sz="3600" dirty="0" smtClean="0">
                <a:ea typeface="Calibri"/>
                <a:cs typeface="NikoshBAN"/>
              </a:rPr>
              <a:t> </a:t>
            </a:r>
            <a:endParaRPr lang="en-US" sz="3600" dirty="0">
              <a:ea typeface="Calibri"/>
              <a:cs typeface="Vrinda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bn-BD" sz="3600" dirty="0">
                <a:ea typeface="Calibri"/>
                <a:cs typeface="NikoshBAN"/>
              </a:rPr>
              <a:t>		</a:t>
            </a:r>
            <a:endParaRPr lang="en-US" sz="3600" dirty="0">
              <a:ea typeface="Calibri"/>
              <a:cs typeface="Vrinda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bn-BD" sz="3600" dirty="0">
                <a:ea typeface="Calibri"/>
                <a:cs typeface="NikoshBAN"/>
              </a:rPr>
              <a:t>		</a:t>
            </a:r>
            <a:endParaRPr lang="en-US" sz="3600" dirty="0">
              <a:ea typeface="Calibri"/>
              <a:cs typeface="Vrinda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0" y="2049855"/>
            <a:ext cx="2895600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ক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. </a:t>
            </a:r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প্রেক্ষাপট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1" y="2687165"/>
            <a:ext cx="2286000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গ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.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জ্ঞান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51167" y="2049855"/>
            <a:ext cx="2628900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lvl="0"/>
            <a:r>
              <a:rPr lang="bn-BD" sz="3600" dirty="0" smtClean="0">
                <a:solidFill>
                  <a:prstClr val="black"/>
                </a:solidFill>
                <a:ea typeface="Calibri"/>
                <a:cs typeface="NikoshBAN"/>
              </a:rPr>
              <a:t>খ</a:t>
            </a:r>
            <a:r>
              <a:rPr lang="en-US" sz="3600" dirty="0" smtClean="0">
                <a:solidFill>
                  <a:prstClr val="black"/>
                </a:solidFill>
                <a:ea typeface="Calibri"/>
                <a:cs typeface="NikoshBAN"/>
              </a:rPr>
              <a:t>.</a:t>
            </a:r>
            <a:r>
              <a:rPr lang="bn-BD" sz="3600" dirty="0" smtClean="0">
                <a:solidFill>
                  <a:prstClr val="black"/>
                </a:solidFill>
                <a:ea typeface="Calibri"/>
                <a:cs typeface="NikoshBAN"/>
              </a:rPr>
              <a:t> উপাত্ত </a:t>
            </a:r>
            <a:endParaRPr lang="en-US" sz="3600" dirty="0">
              <a:solidFill>
                <a:prstClr val="black"/>
              </a:solidFill>
              <a:ea typeface="Calibri"/>
              <a:cs typeface="NikoshB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86741" y="2586723"/>
            <a:ext cx="1785460" cy="720437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prstClr val="black"/>
                </a:solidFill>
                <a:ea typeface="Calibri"/>
                <a:cs typeface="NikoshBAN"/>
              </a:rPr>
              <a:t>ঘ</a:t>
            </a:r>
            <a:r>
              <a:rPr lang="en-US" sz="3600" dirty="0">
                <a:solidFill>
                  <a:prstClr val="black"/>
                </a:solidFill>
                <a:ea typeface="Calibri"/>
                <a:cs typeface="NikoshBAN"/>
              </a:rPr>
              <a:t>. </a:t>
            </a:r>
            <a:r>
              <a:rPr lang="bn-BD" sz="3600" dirty="0" smtClean="0">
                <a:solidFill>
                  <a:prstClr val="black"/>
                </a:solidFill>
                <a:ea typeface="Calibri"/>
                <a:cs typeface="NikoshBAN"/>
              </a:rPr>
              <a:t>ঘটনা </a:t>
            </a:r>
            <a:endParaRPr lang="en-US" sz="3600" dirty="0">
              <a:solidFill>
                <a:prstClr val="black"/>
              </a:solidFill>
              <a:ea typeface="Calibri"/>
              <a:cs typeface="NikoshB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6467" y="4675287"/>
            <a:ext cx="3314700" cy="6096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prstClr val="black"/>
                </a:solidFill>
                <a:ea typeface="Calibri"/>
                <a:cs typeface="NikoshBAN"/>
              </a:rPr>
              <a:t>ক. </a:t>
            </a:r>
            <a:r>
              <a:rPr lang="bn-BD" sz="3600" dirty="0" smtClean="0">
                <a:solidFill>
                  <a:prstClr val="black"/>
                </a:solidFill>
                <a:ea typeface="Calibri"/>
                <a:cs typeface="NikoshBAN"/>
              </a:rPr>
              <a:t>কলাম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039090" y="5372469"/>
            <a:ext cx="3020291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prstClr val="black"/>
                </a:solidFill>
                <a:ea typeface="Calibri"/>
                <a:cs typeface="NikoshBAN"/>
              </a:rPr>
              <a:t>গ. </a:t>
            </a:r>
            <a:r>
              <a:rPr lang="bn-BD" sz="3600" dirty="0" smtClean="0">
                <a:solidFill>
                  <a:prstClr val="black"/>
                </a:solidFill>
                <a:ea typeface="Calibri"/>
                <a:cs typeface="NikoshBAN"/>
              </a:rPr>
              <a:t> উপাত্ত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436917" y="4682217"/>
            <a:ext cx="2919845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prstClr val="black"/>
                </a:solidFill>
                <a:ea typeface="Calibri"/>
                <a:cs typeface="NikoshBAN"/>
              </a:rPr>
              <a:t>খ. </a:t>
            </a:r>
            <a:r>
              <a:rPr lang="bn-BD" sz="3600" dirty="0" smtClean="0">
                <a:solidFill>
                  <a:prstClr val="black"/>
                </a:solidFill>
                <a:ea typeface="Calibri"/>
                <a:cs typeface="NikoshBAN"/>
              </a:rPr>
              <a:t>তথ্য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953000" y="5372469"/>
            <a:ext cx="1907574" cy="6096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prstClr val="black"/>
                </a:solidFill>
                <a:ea typeface="Calibri"/>
                <a:cs typeface="NikoshBAN"/>
              </a:rPr>
              <a:t>  ঘ</a:t>
            </a:r>
            <a:r>
              <a:rPr lang="bn-BD" sz="3600" dirty="0">
                <a:solidFill>
                  <a:prstClr val="black"/>
                </a:solidFill>
                <a:ea typeface="Calibri"/>
                <a:cs typeface="NikoshBAN"/>
              </a:rPr>
              <a:t>. </a:t>
            </a:r>
            <a:r>
              <a:rPr lang="bn-BD" sz="3600" dirty="0" smtClean="0">
                <a:solidFill>
                  <a:prstClr val="black"/>
                </a:solidFill>
                <a:ea typeface="Calibri"/>
                <a:cs typeface="NikoshBAN"/>
              </a:rPr>
              <a:t>সারি</a:t>
            </a:r>
            <a:endParaRPr lang="en-US" dirty="0"/>
          </a:p>
        </p:txBody>
      </p:sp>
      <p:sp>
        <p:nvSpPr>
          <p:cNvPr id="12" name="Multiply 11"/>
          <p:cNvSpPr/>
          <p:nvPr/>
        </p:nvSpPr>
        <p:spPr>
          <a:xfrm>
            <a:off x="3505200" y="2067973"/>
            <a:ext cx="457200" cy="5334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4" name="L-Shape 13"/>
          <p:cNvSpPr/>
          <p:nvPr/>
        </p:nvSpPr>
        <p:spPr>
          <a:xfrm rot="19213881">
            <a:off x="3282944" y="2769934"/>
            <a:ext cx="596912" cy="240209"/>
          </a:xfrm>
          <a:prstGeom prst="corne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Multiply 14"/>
          <p:cNvSpPr/>
          <p:nvPr/>
        </p:nvSpPr>
        <p:spPr>
          <a:xfrm>
            <a:off x="6357503" y="2087955"/>
            <a:ext cx="457200" cy="5334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L-Shape 15"/>
          <p:cNvSpPr/>
          <p:nvPr/>
        </p:nvSpPr>
        <p:spPr>
          <a:xfrm rot="19213881">
            <a:off x="6516247" y="4838418"/>
            <a:ext cx="596912" cy="240209"/>
          </a:xfrm>
          <a:prstGeom prst="corne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Multiply 16"/>
          <p:cNvSpPr/>
          <p:nvPr/>
        </p:nvSpPr>
        <p:spPr>
          <a:xfrm>
            <a:off x="5960916" y="2704886"/>
            <a:ext cx="457200" cy="5334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8" name="Multiply 17"/>
          <p:cNvSpPr/>
          <p:nvPr/>
        </p:nvSpPr>
        <p:spPr>
          <a:xfrm>
            <a:off x="3276600" y="4720317"/>
            <a:ext cx="457200" cy="5334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9" name="Multiply 18"/>
          <p:cNvSpPr/>
          <p:nvPr/>
        </p:nvSpPr>
        <p:spPr>
          <a:xfrm>
            <a:off x="3276600" y="5448669"/>
            <a:ext cx="457200" cy="5334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0" name="Multiply 19"/>
          <p:cNvSpPr/>
          <p:nvPr/>
        </p:nvSpPr>
        <p:spPr>
          <a:xfrm>
            <a:off x="6675024" y="5456588"/>
            <a:ext cx="457200" cy="5334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974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1"/>
                                            </p:cond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7"/>
                                            </p:cond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038285"/>
            <a:ext cx="8229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 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৩</a:t>
            </a:r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.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নিচের কোনটির অর্থ নেই? </a:t>
            </a:r>
            <a:endParaRPr lang="en-US" sz="36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pPr marL="457200" lvl="0"/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				</a:t>
            </a:r>
            <a:endParaRPr lang="bn-BD" sz="3600" dirty="0" smtClean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pPr marL="457200" lvl="0"/>
            <a:endParaRPr lang="en-US" sz="36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pPr marL="457200" lvl="0"/>
            <a:endParaRPr lang="en-US" sz="36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pPr marL="457200" lvl="0"/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৪</a:t>
            </a:r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.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তথ্য কী? </a:t>
            </a:r>
            <a:endParaRPr lang="bn-BD" sz="36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pPr marL="457200" lvl="0"/>
            <a:endParaRPr lang="bn-BD" sz="36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pPr marL="457200" lvl="0"/>
            <a:endParaRPr lang="bn-BD" sz="36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pPr marL="457200" lvl="0"/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	</a:t>
            </a:r>
            <a:endParaRPr lang="en-US" sz="36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99703" y="1703676"/>
            <a:ext cx="2133600" cy="6096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ক.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উপাত্ত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02120" y="1767969"/>
            <a:ext cx="2500745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lvl="0"/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খ. 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মোবাইল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</a:t>
            </a:r>
            <a:endParaRPr lang="en-US" sz="36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39930" y="2420275"/>
            <a:ext cx="2545773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lvl="0"/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ঘ. প্রেক্ষাপট</a:t>
            </a:r>
            <a:endParaRPr lang="en-US" sz="36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53390" y="2313276"/>
            <a:ext cx="2871915" cy="6096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গ. ইনফরমেশন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41217" y="4024747"/>
            <a:ext cx="2919845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ক. রেকর্ড+উপাত্ত</a:t>
            </a:r>
            <a:endParaRPr lang="en-US" sz="36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6581" y="4685749"/>
            <a:ext cx="2919845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গ. উপাত্ত +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ঘটনা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72789" y="4858929"/>
            <a:ext cx="3175868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lvl="0"/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ঘ. রেকর্ড+রিপোর্ট  </a:t>
            </a:r>
            <a:endParaRPr lang="en-US" sz="36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66611" y="4059383"/>
            <a:ext cx="2919845" cy="60960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খ.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রিপোর্ট+ঘটনা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Multiply 10"/>
          <p:cNvSpPr/>
          <p:nvPr/>
        </p:nvSpPr>
        <p:spPr>
          <a:xfrm>
            <a:off x="6625932" y="2458375"/>
            <a:ext cx="457200" cy="5334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9639" y="1703676"/>
            <a:ext cx="6159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Multiply 12"/>
          <p:cNvSpPr/>
          <p:nvPr/>
        </p:nvSpPr>
        <p:spPr>
          <a:xfrm>
            <a:off x="6629400" y="1806069"/>
            <a:ext cx="457200" cy="5334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Multiply 13"/>
          <p:cNvSpPr/>
          <p:nvPr/>
        </p:nvSpPr>
        <p:spPr>
          <a:xfrm>
            <a:off x="3796706" y="2365939"/>
            <a:ext cx="457200" cy="5334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Multiply 14"/>
          <p:cNvSpPr/>
          <p:nvPr/>
        </p:nvSpPr>
        <p:spPr>
          <a:xfrm>
            <a:off x="6927268" y="4155814"/>
            <a:ext cx="457200" cy="5334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Multiply 15"/>
          <p:cNvSpPr/>
          <p:nvPr/>
        </p:nvSpPr>
        <p:spPr>
          <a:xfrm>
            <a:off x="7083132" y="4886085"/>
            <a:ext cx="457200" cy="5334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356" y="4750042"/>
            <a:ext cx="6159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Multiply 17"/>
          <p:cNvSpPr/>
          <p:nvPr/>
        </p:nvSpPr>
        <p:spPr>
          <a:xfrm>
            <a:off x="3515589" y="4024747"/>
            <a:ext cx="457200" cy="533400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149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7"/>
                                            </p:cond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95600" y="168322"/>
            <a:ext cx="26548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বাড়ির কাজ  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Vrind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5978" y="1185080"/>
            <a:ext cx="3121288" cy="2336631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Rectangle 4"/>
          <p:cNvSpPr/>
          <p:nvPr/>
        </p:nvSpPr>
        <p:spPr>
          <a:xfrm>
            <a:off x="381000" y="3733800"/>
            <a:ext cx="8001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১০ জন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শিক্ষার্থীর</a:t>
            </a:r>
            <a:r>
              <a:rPr lang="bn-IN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 উচ্চতা ও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আইসিটি</a:t>
            </a:r>
            <a:r>
              <a:rPr lang="bn-IN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 বিষয়ের নম্বর দিয়ে </a:t>
            </a:r>
            <a:r>
              <a:rPr lang="bn-BD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একটি তালিকা তৈরি ক</a:t>
            </a:r>
            <a:r>
              <a:rPr lang="bn-IN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রে আনবে</a:t>
            </a:r>
            <a:r>
              <a:rPr lang="bn-BD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। 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Vrinda"/>
            </a:endParaRPr>
          </a:p>
        </p:txBody>
      </p:sp>
    </p:spTree>
    <p:extLst>
      <p:ext uri="{BB962C8B-B14F-4D97-AF65-F5344CB8AC3E}">
        <p14:creationId xmlns:p14="http://schemas.microsoft.com/office/powerpoint/2010/main" val="277730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816591" y="1981200"/>
            <a:ext cx="7162800" cy="2971800"/>
          </a:xfrm>
          <a:prstGeom prst="ellipse">
            <a:avLst/>
          </a:prstGeom>
          <a:solidFill>
            <a:srgbClr val="FFFF00"/>
          </a:solidFill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BD" sz="16600" b="1" kern="10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6600" b="1" kern="10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5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362201"/>
            <a:ext cx="46482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উম্মে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ছালমা</a:t>
            </a:r>
            <a: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16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প্রদর্শক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শহীদ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জিয়া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বিজনেস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ম্যানেজমেন্ট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ইনস্টিটিউটি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পেকুয়া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কক্‌সবাজার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০১৮৭০৭১৬১৭৯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ummaysalma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203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@gmail.com</a:t>
            </a:r>
            <a:endParaRPr lang="en-US" sz="1600" b="1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4876799" y="2286003"/>
            <a:ext cx="0" cy="3903821"/>
          </a:xfrm>
          <a:prstGeom prst="line">
            <a:avLst/>
          </a:prstGeom>
          <a:ln w="57150" cmpd="thinThick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800600" y="2441378"/>
            <a:ext cx="3962400" cy="304698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এইচ.এস.সি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বিএম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>
              <a:defRPr/>
            </a:pP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ডাটাবেস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ম্যানেজমেন্ট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সিস্টেম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ঃ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দ্বাদশ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ডাটাবেসের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ধারণা</a:t>
            </a:r>
            <a:endParaRPr lang="bn-BD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 ৫০ মিনিট।</a:t>
            </a:r>
          </a:p>
          <a:p>
            <a:pPr algn="ctr">
              <a:defRPr/>
            </a:pPr>
            <a:r>
              <a:rPr lang="bn-BD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তারিখঃ  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1৩-10-২০২০</a:t>
            </a: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খ্রি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ঃ</a:t>
            </a:r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287" y="834890"/>
            <a:ext cx="1679714" cy="16797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5881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11321" y="1398462"/>
            <a:ext cx="3741316" cy="41155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971622" y="2976157"/>
            <a:ext cx="89159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6000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১৬</a:t>
            </a:r>
            <a:endParaRPr lang="en-US" sz="6000" cap="none" spc="0" dirty="0">
              <a:ln w="12700">
                <a:solidFill>
                  <a:sysClr val="windowText" lastClr="000000"/>
                </a:solidFill>
                <a:prstDash val="solid"/>
              </a:ln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850154"/>
              </p:ext>
            </p:extLst>
          </p:nvPr>
        </p:nvGraphicFramePr>
        <p:xfrm>
          <a:off x="4724400" y="1499973"/>
          <a:ext cx="3994150" cy="3453535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869950"/>
                <a:gridCol w="914400"/>
                <a:gridCol w="1295400"/>
                <a:gridCol w="914400"/>
              </a:tblGrid>
              <a:tr h="1449715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নাম</a:t>
                      </a:r>
                      <a:endParaRPr lang="en-US" sz="3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বয়স</a:t>
                      </a:r>
                      <a:endParaRPr lang="en-US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ছাত্র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/</a:t>
                      </a:r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ছাত্রী</a:t>
                      </a:r>
                      <a:endParaRPr lang="en-US" sz="3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শ্রেণি</a:t>
                      </a:r>
                      <a:endParaRPr lang="en-US" sz="3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001910">
                <a:tc>
                  <a:txBody>
                    <a:bodyPr/>
                    <a:lstStyle/>
                    <a:p>
                      <a:pPr algn="ctr"/>
                      <a:r>
                        <a:rPr lang="bn-BD" sz="3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বাবু</a:t>
                      </a:r>
                      <a:endParaRPr lang="en-US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১৫</a:t>
                      </a:r>
                      <a:endParaRPr lang="en-US" sz="3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ছাত্র</a:t>
                      </a:r>
                      <a:endParaRPr lang="en-US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৯ম</a:t>
                      </a:r>
                      <a:endParaRPr lang="en-US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001910">
                <a:tc>
                  <a:txBody>
                    <a:bodyPr/>
                    <a:lstStyle/>
                    <a:p>
                      <a:pPr algn="ctr"/>
                      <a:r>
                        <a:rPr lang="bn-BD" sz="3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পপি</a:t>
                      </a:r>
                      <a:endParaRPr lang="en-US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১৩</a:t>
                      </a:r>
                      <a:endParaRPr lang="en-US" sz="3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ছাত্রী</a:t>
                      </a:r>
                      <a:endParaRPr lang="en-US" sz="3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3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১০ম</a:t>
                      </a:r>
                      <a:endParaRPr lang="en-US" sz="3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76200" marR="762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633013" y="1523715"/>
            <a:ext cx="3475213" cy="3861894"/>
            <a:chOff x="342545" y="319287"/>
            <a:chExt cx="4647369" cy="4537332"/>
          </a:xfrm>
        </p:grpSpPr>
        <p:sp>
          <p:nvSpPr>
            <p:cNvPr id="5" name="Rectangle 4"/>
            <p:cNvSpPr/>
            <p:nvPr/>
          </p:nvSpPr>
          <p:spPr>
            <a:xfrm rot="19860523">
              <a:off x="2699929" y="1364208"/>
              <a:ext cx="1260346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dirty="0" err="1" smtClean="0">
                  <a:ln w="12700">
                    <a:solidFill>
                      <a:sysClr val="windowText" lastClr="000000"/>
                    </a:solidFill>
                    <a:prstDash val="solid"/>
                  </a:ln>
                  <a:solidFill>
                    <a:sysClr val="windowText" lastClr="000000"/>
                  </a:solidFill>
                  <a:latin typeface="NikoshBAN" pitchFamily="2" charset="0"/>
                  <a:cs typeface="NikoshBAN" pitchFamily="2" charset="0"/>
                </a:rPr>
                <a:t>বয়স</a:t>
              </a:r>
              <a:endParaRPr lang="en-US" sz="2800" cap="none" spc="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 rot="19635376">
              <a:off x="342545" y="533398"/>
              <a:ext cx="1310359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6000" cap="none" spc="0" dirty="0" err="1" smtClean="0">
                  <a:ln w="1270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নাম</a:t>
              </a:r>
              <a:endParaRPr lang="en-US" sz="6000" cap="none" spc="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2268517">
              <a:off x="3349569" y="503701"/>
              <a:ext cx="1640345" cy="119330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6000" b="1" cap="none" spc="0" dirty="0" err="1" smtClean="0">
                  <a:ln w="12700">
                    <a:solidFill>
                      <a:sysClr val="windowText" lastClr="000000"/>
                    </a:solidFill>
                    <a:prstDash val="solid"/>
                  </a:ln>
                  <a:latin typeface="NikoshBAN" pitchFamily="2" charset="0"/>
                  <a:cs typeface="NikoshBAN" pitchFamily="2" charset="0"/>
                </a:rPr>
                <a:t>ছাত্রী</a:t>
              </a:r>
              <a:endParaRPr lang="en-US" sz="6000" b="1" cap="none" spc="0" dirty="0">
                <a:ln w="12700">
                  <a:solidFill>
                    <a:sysClr val="windowText" lastClr="000000"/>
                  </a:solidFill>
                  <a:prstDash val="solid"/>
                </a:ln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775445" y="319287"/>
              <a:ext cx="1554657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6000" dirty="0" err="1" smtClean="0">
                  <a:ln w="12700">
                    <a:solidFill>
                      <a:sysClr val="windowText" lastClr="000000"/>
                    </a:solidFill>
                    <a:prstDash val="solid"/>
                  </a:ln>
                  <a:latin typeface="NikoshBAN" pitchFamily="2" charset="0"/>
                  <a:cs typeface="NikoshBAN" pitchFamily="2" charset="0"/>
                </a:rPr>
                <a:t>শ্রেণি</a:t>
              </a:r>
              <a:endParaRPr lang="en-US" sz="6000" cap="none" spc="0" dirty="0">
                <a:ln w="12700">
                  <a:solidFill>
                    <a:sysClr val="windowText" lastClr="000000"/>
                  </a:solidFill>
                  <a:prstDash val="solid"/>
                </a:ln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350529" y="1147932"/>
              <a:ext cx="1021818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bn-BD" sz="6000" dirty="0" smtClean="0">
                  <a:ln w="1270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১৫</a:t>
              </a:r>
              <a:endParaRPr lang="en-US" sz="6000" cap="none" spc="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 rot="1521171">
              <a:off x="565456" y="2006298"/>
              <a:ext cx="1239186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bn-BD" sz="6000" dirty="0" smtClean="0">
                  <a:ln w="1270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বাবু</a:t>
              </a:r>
              <a:endParaRPr lang="en-US" sz="6000" cap="none" spc="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 rot="1830155">
              <a:off x="3304353" y="2179320"/>
              <a:ext cx="1383456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bn-BD" sz="6000" dirty="0" smtClean="0">
                  <a:ln w="12700">
                    <a:solidFill>
                      <a:sysClr val="windowText" lastClr="000000"/>
                    </a:solidFill>
                    <a:prstDash val="solid"/>
                  </a:ln>
                  <a:latin typeface="NikoshBAN" pitchFamily="2" charset="0"/>
                  <a:cs typeface="NikoshBAN" pitchFamily="2" charset="0"/>
                </a:rPr>
                <a:t>পপি</a:t>
              </a:r>
              <a:endParaRPr lang="en-US" sz="6000" cap="none" spc="0" dirty="0">
                <a:ln w="12700">
                  <a:solidFill>
                    <a:sysClr val="windowText" lastClr="000000"/>
                  </a:solidFill>
                  <a:prstDash val="solid"/>
                </a:ln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960009" y="3046072"/>
              <a:ext cx="1281506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6000" dirty="0" err="1" smtClean="0">
                  <a:ln w="12700">
                    <a:solidFill>
                      <a:sysClr val="windowText" lastClr="000000"/>
                    </a:solidFill>
                    <a:prstDash val="solid"/>
                  </a:ln>
                  <a:latin typeface="NikoshBAN" pitchFamily="2" charset="0"/>
                  <a:cs typeface="NikoshBAN" pitchFamily="2" charset="0"/>
                </a:rPr>
                <a:t>ছাত্র</a:t>
              </a:r>
              <a:endParaRPr lang="en-US" sz="6000" cap="none" spc="0" dirty="0">
                <a:ln w="12700">
                  <a:solidFill>
                    <a:sysClr val="windowText" lastClr="000000"/>
                  </a:solidFill>
                  <a:prstDash val="solid"/>
                </a:ln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 rot="2254759">
              <a:off x="372970" y="3840956"/>
              <a:ext cx="1485408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bn-BD" sz="6000" dirty="0" smtClean="0">
                  <a:ln w="12700">
                    <a:solidFill>
                      <a:sysClr val="windowText" lastClr="000000"/>
                    </a:solidFill>
                    <a:prstDash val="solid"/>
                  </a:ln>
                  <a:latin typeface="NikoshBAN" pitchFamily="2" charset="0"/>
                  <a:cs typeface="NikoshBAN" pitchFamily="2" charset="0"/>
                </a:rPr>
                <a:t>১০</a:t>
              </a:r>
              <a:r>
                <a:rPr lang="en-US" sz="6000" dirty="0" smtClean="0">
                  <a:ln w="12700">
                    <a:solidFill>
                      <a:sysClr val="windowText" lastClr="000000"/>
                    </a:solidFill>
                    <a:prstDash val="solid"/>
                  </a:ln>
                  <a:latin typeface="NikoshBAN" pitchFamily="2" charset="0"/>
                  <a:cs typeface="NikoshBAN" pitchFamily="2" charset="0"/>
                </a:rPr>
                <a:t>ম</a:t>
              </a:r>
              <a:endParaRPr lang="en-US" sz="6000" cap="none" spc="0" dirty="0">
                <a:ln w="12700">
                  <a:solidFill>
                    <a:sysClr val="windowText" lastClr="000000"/>
                  </a:solidFill>
                  <a:prstDash val="solid"/>
                </a:ln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 rot="20643937">
              <a:off x="2310039" y="2804515"/>
              <a:ext cx="1121846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bn-BD" sz="6000" dirty="0" smtClean="0">
                  <a:ln w="12700">
                    <a:solidFill>
                      <a:sysClr val="windowText" lastClr="000000"/>
                    </a:solidFill>
                    <a:prstDash val="solid"/>
                  </a:ln>
                  <a:latin typeface="NikoshBAN" pitchFamily="2" charset="0"/>
                  <a:cs typeface="NikoshBAN" pitchFamily="2" charset="0"/>
                </a:rPr>
                <a:t>৯ম</a:t>
              </a:r>
              <a:endParaRPr lang="en-US" sz="6000" cap="none" spc="0" dirty="0">
                <a:ln w="12700">
                  <a:solidFill>
                    <a:sysClr val="windowText" lastClr="000000"/>
                  </a:solidFill>
                  <a:prstDash val="solid"/>
                </a:ln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 rot="20659762">
              <a:off x="2287976" y="3667544"/>
              <a:ext cx="2256773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dirty="0" err="1" smtClean="0">
                  <a:ln w="12700">
                    <a:solidFill>
                      <a:sysClr val="windowText" lastClr="000000"/>
                    </a:solidFill>
                    <a:prstDash val="solid"/>
                  </a:ln>
                  <a:latin typeface="NikoshBAN" pitchFamily="2" charset="0"/>
                  <a:cs typeface="NikoshBAN" pitchFamily="2" charset="0"/>
                </a:rPr>
                <a:t>ছাত্র</a:t>
              </a:r>
              <a:r>
                <a:rPr lang="en-US" sz="4800" dirty="0" smtClean="0">
                  <a:ln w="12700">
                    <a:solidFill>
                      <a:sysClr val="windowText" lastClr="000000"/>
                    </a:solidFill>
                    <a:prstDash val="solid"/>
                  </a:ln>
                  <a:latin typeface="NikoshBAN" pitchFamily="2" charset="0"/>
                  <a:cs typeface="NikoshBAN" pitchFamily="2" charset="0"/>
                </a:rPr>
                <a:t>/</a:t>
              </a:r>
              <a:r>
                <a:rPr lang="en-US" sz="4800" dirty="0" err="1" smtClean="0">
                  <a:ln w="12700">
                    <a:solidFill>
                      <a:sysClr val="windowText" lastClr="000000"/>
                    </a:solidFill>
                    <a:prstDash val="solid"/>
                  </a:ln>
                  <a:latin typeface="NikoshBAN" pitchFamily="2" charset="0"/>
                  <a:cs typeface="NikoshBAN" pitchFamily="2" charset="0"/>
                </a:rPr>
                <a:t>ছাত্রী</a:t>
              </a:r>
              <a:endParaRPr lang="en-US" sz="4800" cap="none" spc="0" dirty="0">
                <a:ln w="12700">
                  <a:solidFill>
                    <a:sysClr val="windowText" lastClr="000000"/>
                  </a:solidFill>
                  <a:prstDash val="solid"/>
                </a:ln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724500" y="5583933"/>
            <a:ext cx="1269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উপাত্ত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96000" y="5033941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তথ্য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7397" y="92574"/>
            <a:ext cx="49790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বক্স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করি</a:t>
            </a:r>
            <a:endParaRPr lang="en-US" sz="3600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3711" y="711187"/>
            <a:ext cx="84654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১ম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বক্সের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লিখা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এলো-মেলো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২য়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বক্সের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সাজানো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648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H="1">
            <a:off x="2629833" y="3765382"/>
            <a:ext cx="3891644" cy="1168539"/>
          </a:xfrm>
          <a:prstGeom prst="ellipse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0735" y="1676400"/>
            <a:ext cx="3891643" cy="2061686"/>
          </a:xfrm>
          <a:prstGeom prst="downArrowCallout">
            <a:avLst>
              <a:gd name="adj1" fmla="val 24786"/>
              <a:gd name="adj2" fmla="val 25000"/>
              <a:gd name="adj3" fmla="val 25000"/>
              <a:gd name="adj4" fmla="val 53319"/>
            </a:avLst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94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879364" y="998561"/>
            <a:ext cx="3232868" cy="1298377"/>
          </a:xfrm>
          <a:prstGeom prst="ellipse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bn-BD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শিখনফল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Vrind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799" y="2667000"/>
            <a:ext cx="8381999" cy="2154436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শিক্ষার্থীরা... 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en-US" sz="3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bn-BD" sz="3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উপা</a:t>
            </a:r>
            <a:r>
              <a:rPr lang="en-US" sz="34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ত্ত</a:t>
            </a:r>
            <a:r>
              <a:rPr lang="en-US" sz="3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4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3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4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খ) </a:t>
            </a:r>
            <a:r>
              <a:rPr lang="bn-BD" sz="3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উপাত্ত দিয়ে তথ্যের একটি তালিকা তৈরি করতে  পারবে।</a:t>
            </a:r>
            <a:endParaRPr lang="en-US" sz="34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গ) </a:t>
            </a:r>
            <a:r>
              <a:rPr lang="bn-BD" sz="3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উপাত্ত </a:t>
            </a:r>
            <a:r>
              <a:rPr lang="bn-BD" sz="3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ও তথ্যের মধ্যে সম্পর্ক ব্যাখ্যা করতে </a:t>
            </a:r>
            <a:r>
              <a:rPr lang="bn-BD" sz="3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4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977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9860523">
            <a:off x="5088579" y="1711807"/>
            <a:ext cx="105028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বয়স</a:t>
            </a:r>
            <a:endParaRPr lang="en-US" sz="2800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 rot="19635376">
            <a:off x="1747684" y="581221"/>
            <a:ext cx="109196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cap="none" spc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নাম</a:t>
            </a:r>
            <a:endParaRPr lang="en-US" sz="6000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 rot="2268517">
            <a:off x="5135558" y="635965"/>
            <a:ext cx="122661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ছাত্রী</a:t>
            </a:r>
            <a:endParaRPr lang="en-US" sz="6000" b="1" cap="none" spc="0" dirty="0">
              <a:ln w="12700">
                <a:solidFill>
                  <a:sysClr val="windowText" lastClr="00000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8719" y="394857"/>
            <a:ext cx="129554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endParaRPr lang="en-US" sz="6000" cap="none" spc="0" dirty="0">
              <a:ln w="12700">
                <a:solidFill>
                  <a:sysClr val="windowText" lastClr="00000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90976" y="1143796"/>
            <a:ext cx="83548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</a:t>
            </a:r>
            <a:r>
              <a:rPr lang="bn-BD" sz="6000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</a:t>
            </a:r>
            <a:endParaRPr lang="en-US" sz="6000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 rot="1521171">
            <a:off x="1570763" y="1817389"/>
            <a:ext cx="105349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রনি</a:t>
            </a:r>
            <a:endParaRPr lang="en-US" sz="6000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 rot="1830155">
            <a:off x="4939103" y="2444762"/>
            <a:ext cx="115768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পলি</a:t>
            </a:r>
            <a:endParaRPr lang="en-US" sz="6000" cap="none" spc="0" dirty="0">
              <a:ln w="12700">
                <a:solidFill>
                  <a:sysClr val="windowText" lastClr="00000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73682" y="2212282"/>
            <a:ext cx="106792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ছাত্র</a:t>
            </a:r>
            <a:endParaRPr lang="en-US" sz="6000" cap="none" spc="0" dirty="0">
              <a:ln w="12700">
                <a:solidFill>
                  <a:sysClr val="windowText" lastClr="00000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 rot="1638850">
            <a:off x="1987318" y="3116698"/>
            <a:ext cx="93968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dirty="0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৫ম</a:t>
            </a:r>
            <a:endParaRPr lang="en-US" sz="6000" cap="none" spc="0" dirty="0">
              <a:ln w="12700">
                <a:solidFill>
                  <a:sysClr val="windowText" lastClr="00000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 rot="20643937">
            <a:off x="3896917" y="1460114"/>
            <a:ext cx="96212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dirty="0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৬ষ্ঠ</a:t>
            </a:r>
            <a:endParaRPr lang="en-US" sz="6000" cap="none" spc="0" dirty="0">
              <a:ln w="12700">
                <a:solidFill>
                  <a:sysClr val="windowText" lastClr="00000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 rot="21190074">
            <a:off x="3399374" y="3486959"/>
            <a:ext cx="188064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ছাত্র</a:t>
            </a:r>
            <a:r>
              <a:rPr lang="en-US" sz="4800" dirty="0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ছাত্রী</a:t>
            </a:r>
            <a:endParaRPr lang="en-US" sz="4800" cap="none" spc="0" dirty="0">
              <a:ln w="12700">
                <a:solidFill>
                  <a:sysClr val="windowText" lastClr="00000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7745" y="4404198"/>
            <a:ext cx="62468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"/>
              </a:rPr>
              <a:t>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এলোমেলো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এগুলোকে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917945" y="2552237"/>
            <a:ext cx="84350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6000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১০</a:t>
            </a:r>
            <a:endParaRPr lang="en-US" sz="6000" cap="none" spc="0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8590" y="5112084"/>
            <a:ext cx="62468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"/>
              </a:rPr>
              <a:t>উত্তরঃ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"/>
              </a:rPr>
              <a:t>-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"/>
              </a:rPr>
              <a:t>উপাত্ত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"/>
              </a:rPr>
              <a:t>বা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"/>
              </a:rPr>
              <a:t>ডাটা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"/>
              </a:rPr>
              <a:t>বলে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  <a:sym typeface="Wingdings"/>
              </a:rPr>
              <a:t>।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509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02810" y="278471"/>
            <a:ext cx="6922068" cy="646331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এলী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নামের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একজন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ছাত্রীর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পরীক্ষার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প্রাপ্ত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নম্বর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35221" y="1290507"/>
            <a:ext cx="3240081" cy="40457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ইংরেজি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err="1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sz="4400" dirty="0"/>
          </a:p>
        </p:txBody>
      </p:sp>
      <p:sp>
        <p:nvSpPr>
          <p:cNvPr id="5" name="Rectangle 4"/>
          <p:cNvSpPr/>
          <p:nvPr/>
        </p:nvSpPr>
        <p:spPr>
          <a:xfrm>
            <a:off x="5466101" y="1290507"/>
            <a:ext cx="1371600" cy="40457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৯৮</a:t>
            </a:r>
          </a:p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১০০</a:t>
            </a:r>
          </a:p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১০০</a:t>
            </a:r>
          </a:p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৯৬</a:t>
            </a:r>
          </a:p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৫০</a:t>
            </a:r>
          </a:p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৯৫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3855" y="5357012"/>
            <a:ext cx="899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তথ্যের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অন্তর্ভূক্ত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ক্ষুদ্রতর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অংশকে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2101" y="2509707"/>
            <a:ext cx="129540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প্রেক্ষাপট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275101" y="1138107"/>
            <a:ext cx="838200" cy="137160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440728" y="3043107"/>
            <a:ext cx="960120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1274136" y="4191000"/>
            <a:ext cx="975360" cy="0"/>
          </a:xfrm>
          <a:prstGeom prst="straightConnector1">
            <a:avLst/>
          </a:prstGeom>
          <a:ln w="762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2913" y="3837057"/>
            <a:ext cx="9651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তথ্য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585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533400"/>
            <a:ext cx="5868884" cy="28194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066800" y="4724400"/>
            <a:ext cx="7086599" cy="76944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বিশাল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উপাত্ত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পাঠিয়েছে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3548334"/>
            <a:ext cx="7963642" cy="1077218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ভয়েজার-১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নামের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মহাকাশ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যান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পৃথিবী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রওনা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সৌরজগতের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ভিতর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যাবার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পৃথিবীতে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পাঠিয়েছে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42149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96829" y="152400"/>
            <a:ext cx="2775119" cy="83099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4800" b="1" dirty="0">
                <a:ea typeface="Calibri"/>
                <a:cs typeface="NikoshBAN"/>
              </a:rPr>
              <a:t>জোড়ায় কাজ </a:t>
            </a:r>
            <a:endParaRPr lang="en-US" sz="4800" b="1" dirty="0">
              <a:ea typeface="Calibri"/>
              <a:cs typeface="Vrinda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435587" y="1112480"/>
            <a:ext cx="5253281" cy="4002726"/>
            <a:chOff x="601850" y="398325"/>
            <a:chExt cx="3936150" cy="4539850"/>
          </a:xfrm>
        </p:grpSpPr>
        <p:sp>
          <p:nvSpPr>
            <p:cNvPr id="5" name="Rectangle 4"/>
            <p:cNvSpPr/>
            <p:nvPr/>
          </p:nvSpPr>
          <p:spPr>
            <a:xfrm rot="19860523">
              <a:off x="3164176" y="1484376"/>
              <a:ext cx="786954" cy="94250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dirty="0" err="1" smtClean="0">
                  <a:ln w="12700">
                    <a:solidFill>
                      <a:sysClr val="windowText" lastClr="000000"/>
                    </a:solidFill>
                    <a:prstDash val="solid"/>
                  </a:ln>
                  <a:solidFill>
                    <a:sysClr val="windowText" lastClr="000000"/>
                  </a:solidFill>
                  <a:latin typeface="NikoshBAN" pitchFamily="2" charset="0"/>
                  <a:cs typeface="NikoshBAN" pitchFamily="2" charset="0"/>
                </a:rPr>
                <a:t>বয়স</a:t>
              </a:r>
              <a:endParaRPr lang="en-US" sz="2800" cap="none" spc="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 rot="19635376">
              <a:off x="754267" y="863696"/>
              <a:ext cx="681258" cy="94250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cap="none" spc="0" dirty="0" err="1" smtClean="0">
                  <a:ln w="1270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নাম</a:t>
              </a:r>
              <a:endParaRPr lang="en-US" sz="4800" cap="none" spc="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 rot="2268517">
              <a:off x="3776269" y="808953"/>
              <a:ext cx="761731" cy="94250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b="1" cap="none" spc="0" dirty="0" err="1" smtClean="0">
                  <a:ln w="12700">
                    <a:solidFill>
                      <a:sysClr val="windowText" lastClr="000000"/>
                    </a:solidFill>
                    <a:prstDash val="solid"/>
                  </a:ln>
                  <a:latin typeface="NikoshBAN" pitchFamily="2" charset="0"/>
                  <a:cs typeface="NikoshBAN" pitchFamily="2" charset="0"/>
                </a:rPr>
                <a:t>ছাত্রী</a:t>
              </a:r>
              <a:endParaRPr lang="en-US" sz="4800" b="1" cap="none" spc="0" dirty="0">
                <a:ln w="12700">
                  <a:solidFill>
                    <a:sysClr val="windowText" lastClr="000000"/>
                  </a:solidFill>
                  <a:prstDash val="solid"/>
                </a:ln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771649" y="398325"/>
              <a:ext cx="803769" cy="94250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dirty="0" err="1" smtClean="0">
                  <a:ln w="12700">
                    <a:solidFill>
                      <a:sysClr val="windowText" lastClr="000000"/>
                    </a:solidFill>
                    <a:prstDash val="solid"/>
                  </a:ln>
                  <a:latin typeface="NikoshBAN" pitchFamily="2" charset="0"/>
                  <a:cs typeface="NikoshBAN" pitchFamily="2" charset="0"/>
                </a:rPr>
                <a:t>শ্রেণি</a:t>
              </a:r>
              <a:endParaRPr lang="en-US" sz="4800" cap="none" spc="0" dirty="0">
                <a:ln w="12700">
                  <a:solidFill>
                    <a:sysClr val="windowText" lastClr="000000"/>
                  </a:solidFill>
                  <a:prstDash val="solid"/>
                </a:ln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349941" y="1145698"/>
              <a:ext cx="505900" cy="94250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bn-IN" sz="4800" dirty="0" smtClean="0">
                  <a:ln w="1270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১১</a:t>
              </a:r>
              <a:endParaRPr lang="en-US" sz="4800" cap="none" spc="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1521171">
              <a:off x="601850" y="2122916"/>
              <a:ext cx="1178509" cy="94250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bn-IN" sz="4800" dirty="0" smtClean="0">
                  <a:ln w="1270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কাদের </a:t>
              </a:r>
              <a:endParaRPr lang="en-US" sz="4800" cap="none" spc="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1830155">
              <a:off x="3108110" y="2622305"/>
              <a:ext cx="1160493" cy="94250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bn-IN" sz="4800" dirty="0" smtClean="0">
                  <a:ln w="12700">
                    <a:solidFill>
                      <a:sysClr val="windowText" lastClr="000000"/>
                    </a:solidFill>
                    <a:prstDash val="solid"/>
                  </a:ln>
                  <a:latin typeface="NikoshBAN" pitchFamily="2" charset="0"/>
                  <a:cs typeface="NikoshBAN" pitchFamily="2" charset="0"/>
                </a:rPr>
                <a:t>হাবিবা </a:t>
              </a:r>
              <a:endParaRPr lang="en-US" sz="4800" cap="none" spc="0" dirty="0">
                <a:ln w="12700">
                  <a:solidFill>
                    <a:sysClr val="windowText" lastClr="000000"/>
                  </a:solidFill>
                  <a:prstDash val="solid"/>
                </a:ln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66736" y="2971800"/>
              <a:ext cx="668046" cy="94250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dirty="0" err="1" smtClean="0">
                  <a:ln w="12700">
                    <a:solidFill>
                      <a:sysClr val="windowText" lastClr="000000"/>
                    </a:solidFill>
                    <a:prstDash val="solid"/>
                  </a:ln>
                  <a:latin typeface="NikoshBAN" pitchFamily="2" charset="0"/>
                  <a:cs typeface="NikoshBAN" pitchFamily="2" charset="0"/>
                </a:rPr>
                <a:t>ছাত্র</a:t>
              </a:r>
              <a:endParaRPr lang="en-US" sz="4800" cap="none" spc="0" dirty="0">
                <a:ln w="12700">
                  <a:solidFill>
                    <a:sysClr val="windowText" lastClr="000000"/>
                  </a:solidFill>
                  <a:prstDash val="solid"/>
                </a:ln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rot="2254759">
              <a:off x="889412" y="3846577"/>
              <a:ext cx="684862" cy="94250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bn-IN" sz="4800" dirty="0" smtClean="0">
                  <a:ln w="12700">
                    <a:solidFill>
                      <a:sysClr val="windowText" lastClr="000000"/>
                    </a:solidFill>
                    <a:prstDash val="solid"/>
                  </a:ln>
                  <a:latin typeface="NikoshBAN" pitchFamily="2" charset="0"/>
                  <a:cs typeface="NikoshBAN" pitchFamily="2" charset="0"/>
                </a:rPr>
                <a:t>৭ম </a:t>
              </a:r>
              <a:endParaRPr lang="en-US" sz="4800" cap="none" spc="0" dirty="0">
                <a:ln w="12700">
                  <a:solidFill>
                    <a:sysClr val="windowText" lastClr="000000"/>
                  </a:solidFill>
                  <a:prstDash val="solid"/>
                </a:ln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 rot="20643937">
              <a:off x="2043376" y="2122632"/>
              <a:ext cx="720894" cy="94250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bn-IN" sz="4800" dirty="0" smtClean="0">
                  <a:ln w="12700">
                    <a:solidFill>
                      <a:sysClr val="windowText" lastClr="000000"/>
                    </a:solidFill>
                    <a:prstDash val="solid"/>
                  </a:ln>
                  <a:latin typeface="NikoshBAN" pitchFamily="2" charset="0"/>
                  <a:cs typeface="NikoshBAN" pitchFamily="2" charset="0"/>
                </a:rPr>
                <a:t>৬ষ্ঠ </a:t>
              </a:r>
              <a:endParaRPr lang="en-US" sz="4800" cap="none" spc="0" dirty="0">
                <a:ln w="12700">
                  <a:solidFill>
                    <a:sysClr val="windowText" lastClr="000000"/>
                  </a:solidFill>
                  <a:prstDash val="solid"/>
                </a:ln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 rot="20659762">
              <a:off x="2444033" y="3674755"/>
              <a:ext cx="1409118" cy="94250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dirty="0" err="1" smtClean="0">
                  <a:ln w="12700">
                    <a:solidFill>
                      <a:sysClr val="windowText" lastClr="000000"/>
                    </a:solidFill>
                    <a:prstDash val="solid"/>
                  </a:ln>
                  <a:latin typeface="NikoshBAN" pitchFamily="2" charset="0"/>
                  <a:cs typeface="NikoshBAN" pitchFamily="2" charset="0"/>
                </a:rPr>
                <a:t>ছাত্র</a:t>
              </a:r>
              <a:r>
                <a:rPr lang="en-US" sz="4800" dirty="0" smtClean="0">
                  <a:ln w="12700">
                    <a:solidFill>
                      <a:sysClr val="windowText" lastClr="000000"/>
                    </a:solidFill>
                    <a:prstDash val="solid"/>
                  </a:ln>
                  <a:latin typeface="NikoshBAN" pitchFamily="2" charset="0"/>
                  <a:cs typeface="NikoshBAN" pitchFamily="2" charset="0"/>
                </a:rPr>
                <a:t>/</a:t>
              </a:r>
              <a:r>
                <a:rPr lang="en-US" sz="4800" dirty="0" err="1" smtClean="0">
                  <a:ln w="12700">
                    <a:solidFill>
                      <a:sysClr val="windowText" lastClr="000000"/>
                    </a:solidFill>
                    <a:prstDash val="solid"/>
                  </a:ln>
                  <a:latin typeface="NikoshBAN" pitchFamily="2" charset="0"/>
                  <a:cs typeface="NikoshBAN" pitchFamily="2" charset="0"/>
                </a:rPr>
                <a:t>ছাত্রী</a:t>
              </a:r>
              <a:endParaRPr lang="en-US" sz="4800" cap="none" spc="0" dirty="0">
                <a:ln w="12700">
                  <a:solidFill>
                    <a:sysClr val="windowText" lastClr="000000"/>
                  </a:solidFill>
                  <a:prstDash val="solid"/>
                </a:ln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130106" y="3108423"/>
              <a:ext cx="528720" cy="94250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bn-IN" sz="4800" dirty="0" smtClean="0">
                  <a:ln w="1270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১২</a:t>
              </a:r>
              <a:endParaRPr lang="en-US" sz="4800" cap="none" spc="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 rot="1521171">
              <a:off x="1368360" y="1315118"/>
              <a:ext cx="872231" cy="94250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bn-IN" sz="4800" dirty="0" smtClean="0">
                  <a:ln w="1270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বানু  </a:t>
              </a:r>
              <a:endParaRPr lang="en-US" sz="4800" cap="none" spc="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 rot="1521171">
              <a:off x="2674640" y="658606"/>
              <a:ext cx="1188119" cy="94250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bn-IN" sz="4800" dirty="0" smtClean="0">
                  <a:ln w="1270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করিম  </a:t>
              </a:r>
              <a:endParaRPr lang="en-US" sz="4800" cap="none" spc="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758788" y="2088555"/>
              <a:ext cx="505900" cy="94250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bn-IN" sz="4800" dirty="0" smtClean="0">
                  <a:ln w="1270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১১</a:t>
              </a:r>
              <a:endParaRPr lang="en-US" sz="4800" cap="none" spc="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977540" y="3995667"/>
              <a:ext cx="528720" cy="94250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bn-IN" sz="4800" dirty="0" smtClean="0">
                  <a:ln w="12700">
                    <a:solidFill>
                      <a:sysClr val="windowText" lastClr="000000"/>
                    </a:solidFill>
                    <a:prstDash val="solid"/>
                  </a:ln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১২</a:t>
              </a:r>
              <a:endParaRPr lang="en-US" sz="4800" cap="none" spc="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33400" y="5527613"/>
            <a:ext cx="80772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উপরের উপাত্তগুলো দিয়ে একটি তথ্য ছক তৈরি কর।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043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1033</TotalTime>
  <Words>482</Words>
  <Application>Microsoft Office PowerPoint</Application>
  <PresentationFormat>On-screen Show (4:3)</PresentationFormat>
  <Paragraphs>193</Paragraphs>
  <Slides>15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Rahim</dc:creator>
  <cp:lastModifiedBy>Dell</cp:lastModifiedBy>
  <cp:revision>238</cp:revision>
  <dcterms:created xsi:type="dcterms:W3CDTF">2015-03-31T15:15:49Z</dcterms:created>
  <dcterms:modified xsi:type="dcterms:W3CDTF">2020-10-17T09:37:48Z</dcterms:modified>
</cp:coreProperties>
</file>