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59" r:id="rId4"/>
    <p:sldId id="261" r:id="rId5"/>
    <p:sldId id="256" r:id="rId6"/>
    <p:sldId id="258" r:id="rId7"/>
    <p:sldId id="260" r:id="rId8"/>
    <p:sldId id="263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D33675-6497-4C5A-B0B9-C1E8DB8022FF}">
          <p14:sldIdLst>
            <p14:sldId id="266"/>
            <p14:sldId id="262"/>
            <p14:sldId id="259"/>
            <p14:sldId id="261"/>
            <p14:sldId id="256"/>
            <p14:sldId id="258"/>
            <p14:sldId id="260"/>
            <p14:sldId id="263"/>
            <p14:sldId id="264"/>
            <p14:sldId id="267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" y="36576"/>
            <a:ext cx="9003792" cy="67848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562600"/>
            <a:ext cx="7924800" cy="830997"/>
          </a:xfrm>
          <a:prstGeom prst="rect">
            <a:avLst/>
          </a:prstGeom>
          <a:noFill/>
        </p:spPr>
        <p:txBody>
          <a:bodyPr wrap="square" rtlCol="0">
            <a:prstTxWarp prst="textFadeLeft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bn-BD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ক্লাশে সবাইকে স্বাগতম </a:t>
            </a:r>
            <a:endParaRPr lang="en-US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24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116006" y="76200"/>
            <a:ext cx="9180394" cy="5355833"/>
            <a:chOff x="116006" y="76200"/>
            <a:chExt cx="9180394" cy="5355833"/>
          </a:xfrm>
        </p:grpSpPr>
        <p:sp>
          <p:nvSpPr>
            <p:cNvPr id="2" name="TextBox 1"/>
            <p:cNvSpPr txBox="1"/>
            <p:nvPr/>
          </p:nvSpPr>
          <p:spPr>
            <a:xfrm>
              <a:off x="304800" y="609600"/>
              <a:ext cx="85344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বাড়িরকাজঃ </a:t>
              </a:r>
            </a:p>
            <a:p>
              <a:endPara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4953000" y="609600"/>
              <a:ext cx="0" cy="2514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953000" y="3124200"/>
              <a:ext cx="40386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953000" y="609600"/>
              <a:ext cx="2019300" cy="2514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953000" y="609600"/>
              <a:ext cx="4038600" cy="2514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953000" y="2895600"/>
              <a:ext cx="2286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181600" y="2895600"/>
              <a:ext cx="0" cy="228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Arc 14"/>
            <p:cNvSpPr/>
            <p:nvPr/>
          </p:nvSpPr>
          <p:spPr>
            <a:xfrm rot="12905642">
              <a:off x="6462769" y="2280017"/>
              <a:ext cx="533400" cy="914400"/>
            </a:xfrm>
            <a:prstGeom prst="arc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Arc 15"/>
            <p:cNvSpPr/>
            <p:nvPr/>
          </p:nvSpPr>
          <p:spPr>
            <a:xfrm rot="11614797">
              <a:off x="8018625" y="2169611"/>
              <a:ext cx="714261" cy="990600"/>
            </a:xfrm>
            <a:prstGeom prst="arc">
              <a:avLst>
                <a:gd name="adj1" fmla="val 16200000"/>
                <a:gd name="adj2" fmla="val 615232"/>
              </a:avLst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NikoshBAN" pitchFamily="2" charset="0"/>
                <a:cs typeface="NikoshBAN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518245" y="2486680"/>
                  <a:ext cx="6096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1" i="1" smtClean="0">
                                <a:ln w="31550" cmpd="sng">
                                  <a:gradFill>
                                    <a:gsLst>
                                      <a:gs pos="25000">
                                        <a:schemeClr val="accent1">
                                          <a:shade val="25000"/>
                                          <a:satMod val="190000"/>
                                        </a:schemeClr>
                                      </a:gs>
                                      <a:gs pos="80000">
                                        <a:schemeClr val="accent1">
                                          <a:tint val="75000"/>
                                          <a:satMod val="19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41275" dist="12700" dir="12000000" algn="tl" rotWithShape="0">
                                    <a:srgbClr val="000000">
                                      <a:alpha val="4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bn-BD" sz="3200" b="1" i="1" smtClean="0">
                                <a:ln w="31550" cmpd="sng">
                                  <a:gradFill>
                                    <a:gsLst>
                                      <a:gs pos="25000">
                                        <a:schemeClr val="accent1">
                                          <a:shade val="25000"/>
                                          <a:satMod val="190000"/>
                                        </a:schemeClr>
                                      </a:gs>
                                      <a:gs pos="80000">
                                        <a:schemeClr val="accent1">
                                          <a:tint val="75000"/>
                                          <a:satMod val="19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41275" dist="12700" dir="12000000" algn="tl" rotWithShape="0">
                                    <a:srgbClr val="000000">
                                      <a:alpha val="4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6</m:t>
                            </m:r>
                            <m:r>
                              <a:rPr lang="bn-BD" sz="3200" b="1" i="1" smtClean="0">
                                <a:ln w="31550" cmpd="sng">
                                  <a:gradFill>
                                    <a:gsLst>
                                      <a:gs pos="25000">
                                        <a:schemeClr val="accent1">
                                          <a:shade val="25000"/>
                                          <a:satMod val="190000"/>
                                        </a:schemeClr>
                                      </a:gs>
                                      <a:gs pos="80000">
                                        <a:schemeClr val="accent1">
                                          <a:tint val="75000"/>
                                          <a:satMod val="19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41275" dist="12700" dir="12000000" algn="tl" rotWithShape="0">
                                    <a:srgbClr val="000000">
                                      <a:alpha val="4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𝑜</m:t>
                            </m:r>
                          </m:e>
                          <m:sup>
                            <m:r>
                              <a:rPr lang="bn-BD" sz="3200" b="1" i="1" smtClean="0">
                                <a:ln w="31550" cmpd="sng">
                                  <a:gradFill>
                                    <a:gsLst>
                                      <a:gs pos="25000">
                                        <a:schemeClr val="accent1">
                                          <a:shade val="25000"/>
                                          <a:satMod val="190000"/>
                                        </a:schemeClr>
                                      </a:gs>
                                      <a:gs pos="80000">
                                        <a:schemeClr val="accent1">
                                          <a:tint val="75000"/>
                                          <a:satMod val="19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41275" dist="12700" dir="12000000" algn="tl" rotWithShape="0">
                                    <a:srgbClr val="000000">
                                      <a:alpha val="4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sz="3200" b="1" dirty="0" smtClean="0">
                    <a:ln w="31550" cmpd="sng">
                      <a:gradFill>
                        <a:gsLst>
                          <a:gs pos="25000">
                            <a:schemeClr val="accent1">
                              <a:shade val="25000"/>
                              <a:satMod val="190000"/>
                            </a:schemeClr>
                          </a:gs>
                          <a:gs pos="80000">
                            <a:schemeClr val="accent1">
                              <a:tint val="75000"/>
                              <a:satMod val="190000"/>
                            </a:schemeClr>
                          </a:gs>
                        </a:gsLst>
                        <a:lin ang="5400000"/>
                      </a:gradFill>
                      <a:prstDash val="solid"/>
                    </a:ln>
                    <a:solidFill>
                      <a:srgbClr val="FFFFFF"/>
                    </a:solidFill>
                    <a:effectLst>
                      <a:outerShdw blurRad="41275" dist="12700" dir="120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18245" y="2486680"/>
                  <a:ext cx="609600" cy="58477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6667" r="-80000" b="-3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7239000" y="2600980"/>
                  <a:ext cx="4572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1" i="1" smtClean="0">
                                <a:ln w="12700">
                                  <a:solidFill>
                                    <a:schemeClr val="tx2">
                                      <a:satMod val="155000"/>
                                    </a:schemeClr>
                                  </a:solidFill>
                                  <a:prstDash val="solid"/>
                                </a:ln>
                                <a:solidFill>
                                  <a:schemeClr val="bg2">
                                    <a:tint val="85000"/>
                                    <a:satMod val="155000"/>
                                  </a:schemeClr>
                                </a:solidFill>
                                <a:effectLst>
                                  <a:outerShdw blurRad="41275" dist="20320" dir="1800000" algn="tl" rotWithShape="0">
                                    <a:srgbClr val="000000">
                                      <a:alpha val="4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bn-BD" sz="3200" b="1" i="1" smtClean="0">
                                <a:ln w="12700">
                                  <a:solidFill>
                                    <a:schemeClr val="tx2">
                                      <a:satMod val="155000"/>
                                    </a:schemeClr>
                                  </a:solidFill>
                                  <a:prstDash val="solid"/>
                                </a:ln>
                                <a:solidFill>
                                  <a:schemeClr val="bg2">
                                    <a:tint val="85000"/>
                                    <a:satMod val="155000"/>
                                  </a:schemeClr>
                                </a:solidFill>
                                <a:effectLst>
                                  <a:outerShdw blurRad="41275" dist="20320" dir="1800000" algn="tl" rotWithShape="0">
                                    <a:srgbClr val="000000">
                                      <a:alpha val="4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3</m:t>
                            </m:r>
                            <m:r>
                              <a:rPr lang="bn-BD" sz="3200" b="1" i="1" smtClean="0">
                                <a:ln w="12700">
                                  <a:solidFill>
                                    <a:schemeClr val="tx2">
                                      <a:satMod val="155000"/>
                                    </a:schemeClr>
                                  </a:solidFill>
                                  <a:prstDash val="solid"/>
                                </a:ln>
                                <a:solidFill>
                                  <a:schemeClr val="bg2">
                                    <a:tint val="85000"/>
                                    <a:satMod val="155000"/>
                                  </a:schemeClr>
                                </a:solidFill>
                                <a:effectLst>
                                  <a:outerShdw blurRad="41275" dist="20320" dir="1800000" algn="tl" rotWithShape="0">
                                    <a:srgbClr val="000000">
                                      <a:alpha val="4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𝑜</m:t>
                            </m:r>
                          </m:e>
                          <m:sup>
                            <m:r>
                              <a:rPr lang="bn-BD" sz="3200" b="1" i="1" smtClean="0">
                                <a:ln w="12700">
                                  <a:solidFill>
                                    <a:schemeClr val="tx2">
                                      <a:satMod val="155000"/>
                                    </a:schemeClr>
                                  </a:solidFill>
                                  <a:prstDash val="solid"/>
                                </a:ln>
                                <a:solidFill>
                                  <a:schemeClr val="bg2">
                                    <a:tint val="85000"/>
                                    <a:satMod val="155000"/>
                                  </a:schemeClr>
                                </a:solidFill>
                                <a:effectLst>
                                  <a:outerShdw blurRad="41275" dist="20320" dir="1800000" algn="tl" rotWithShape="0">
                                    <a:srgbClr val="000000">
                                      <a:alpha val="4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sz="3200" b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9000" y="2600980"/>
                  <a:ext cx="457200" cy="58477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5625" r="-142667" b="-3854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4639670" y="76200"/>
              <a:ext cx="5419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A</a:t>
              </a:r>
              <a:endPara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62500" y="3264634"/>
              <a:ext cx="60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B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972300" y="3352800"/>
              <a:ext cx="495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C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641307" y="3339152"/>
              <a:ext cx="304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D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499445" y="3264634"/>
              <a:ext cx="17969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86 m</a:t>
              </a:r>
              <a:endPara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4800" y="1866900"/>
              <a:ext cx="43348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চিত্রে</a:t>
              </a:r>
              <a:r>
                <a:rPr lang="en-US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CD=86m</a:t>
              </a:r>
              <a:endPara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6006" y="4047038"/>
              <a:ext cx="8686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ক।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উন্নতিকোণ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কাকে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বলে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? </a:t>
              </a:r>
            </a:p>
            <a:p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খ। BC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দৈর্ঘ্য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নির্ণয়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কর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। </a:t>
              </a:r>
            </a:p>
            <a:p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গ। </a:t>
              </a:r>
              <a:r>
                <a:rPr lang="bn-BD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    ACD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এর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পরিসীমা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নির্ণয়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কর</a:t>
              </a:r>
              <a:r>
                <a:rPr lang="en-US" sz="28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। </a:t>
              </a:r>
              <a:endPara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5" name="Isosceles Triangle 44"/>
            <p:cNvSpPr/>
            <p:nvPr/>
          </p:nvSpPr>
          <p:spPr>
            <a:xfrm>
              <a:off x="790434" y="4994589"/>
              <a:ext cx="266700" cy="245968"/>
            </a:xfrm>
            <a:prstGeom prst="triangl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974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3206" y="0"/>
            <a:ext cx="7239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1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1066800"/>
            <a:ext cx="2819400" cy="1446550"/>
          </a:xfrm>
          <a:prstGeom prst="rect">
            <a:avLst/>
          </a:prstGeom>
          <a:noFill/>
        </p:spPr>
        <p:txBody>
          <a:bodyPr wrap="square" rtlCol="0">
            <a:prstTxWarp prst="textFadeDown">
              <a:avLst/>
            </a:prstTxWarp>
            <a:spAutoFit/>
          </a:bodyPr>
          <a:lstStyle/>
          <a:p>
            <a:r>
              <a:rPr lang="en-US" sz="8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373"/>
            <a:ext cx="9144000" cy="67787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209800" y="914400"/>
            <a:ext cx="579120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bn-BD" sz="1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1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90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8600" y="457200"/>
            <a:ext cx="12573000" cy="5791200"/>
            <a:chOff x="228600" y="457200"/>
            <a:chExt cx="12573000" cy="5791200"/>
          </a:xfrm>
        </p:grpSpPr>
        <p:sp>
          <p:nvSpPr>
            <p:cNvPr id="3" name="TextBox 2"/>
            <p:cNvSpPr txBox="1"/>
            <p:nvPr/>
          </p:nvSpPr>
          <p:spPr>
            <a:xfrm>
              <a:off x="4191000" y="457200"/>
              <a:ext cx="8610600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bn-BD" sz="8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দশম শ্রেণি </a:t>
              </a:r>
            </a:p>
            <a:p>
              <a:r>
                <a:rPr lang="bn-BD" sz="8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ত্রিকোণমিতি </a:t>
              </a:r>
            </a:p>
            <a:p>
              <a:r>
                <a:rPr lang="bn-BD" sz="8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দূরত্ব ও উচ্চতা  </a:t>
              </a:r>
              <a:endParaRPr lang="en-US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191000" y="762000"/>
              <a:ext cx="0" cy="54864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28600" y="1905000"/>
              <a:ext cx="3733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রবিউল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আউয়াল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মনি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পুরা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উচ্চ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বিদ্যালয়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</a:p>
            <a:p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হাইরমারা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,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রায়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পুরা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,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নরসিংদী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1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2133600"/>
            <a:ext cx="8839200" cy="193899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পাঠশেষে শিক্ষার্থীরা ____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উন্নতি কোণ অবনতি কোণ সম্পর্কে বলতে পারবে।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ত্রিকোণমিতির বাস্তব প্রয়োগ করতে পারবে।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40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04800" y="609600"/>
            <a:ext cx="8534400" cy="4343400"/>
            <a:chOff x="304800" y="609600"/>
            <a:chExt cx="8534400" cy="43434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04800" y="2743200"/>
              <a:ext cx="40386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457200" y="609600"/>
              <a:ext cx="2057400" cy="2133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Arc 5"/>
            <p:cNvSpPr/>
            <p:nvPr/>
          </p:nvSpPr>
          <p:spPr>
            <a:xfrm rot="15285441">
              <a:off x="1303616" y="2156156"/>
              <a:ext cx="1219200" cy="914400"/>
            </a:xfrm>
            <a:prstGeom prst="arc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029200" y="3321713"/>
              <a:ext cx="3810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5105400" y="3321713"/>
              <a:ext cx="1981200" cy="163128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Arc 10"/>
            <p:cNvSpPr/>
            <p:nvPr/>
          </p:nvSpPr>
          <p:spPr>
            <a:xfrm rot="14665158">
              <a:off x="5682750" y="3461983"/>
              <a:ext cx="1447800" cy="1066800"/>
            </a:xfrm>
            <a:prstGeom prst="arc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" y="3429000"/>
              <a:ext cx="289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উন্নতি কোণ </a:t>
              </a:r>
              <a:endPara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4137356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অবনতি কোণ </a:t>
              </a:r>
              <a:endPara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53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rc 19"/>
          <p:cNvSpPr/>
          <p:nvPr/>
        </p:nvSpPr>
        <p:spPr>
          <a:xfrm>
            <a:off x="1294831" y="5788925"/>
            <a:ext cx="533400" cy="1828800"/>
          </a:xfrm>
          <a:prstGeom prst="arc">
            <a:avLst>
              <a:gd name="adj1" fmla="val 15848976"/>
              <a:gd name="adj2" fmla="val 2571997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52400"/>
            <a:ext cx="9162197" cy="6705600"/>
            <a:chOff x="0" y="152400"/>
            <a:chExt cx="9162197" cy="6705600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0" y="685800"/>
              <a:ext cx="8763000" cy="617220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0" y="6819900"/>
              <a:ext cx="4971197" cy="0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2134737" y="152400"/>
              <a:ext cx="7027460" cy="6705600"/>
              <a:chOff x="2134737" y="152400"/>
              <a:chExt cx="7027460" cy="670560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971197" y="1905000"/>
                <a:ext cx="4191000" cy="4953000"/>
                <a:chOff x="4397422" y="990600"/>
                <a:chExt cx="4191000" cy="4953000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4397422" y="2787555"/>
                  <a:ext cx="4191000" cy="3156045"/>
                </a:xfrm>
                <a:prstGeom prst="rect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Isosceles Triangle 6"/>
                <p:cNvSpPr/>
                <p:nvPr/>
              </p:nvSpPr>
              <p:spPr>
                <a:xfrm>
                  <a:off x="4397422" y="990600"/>
                  <a:ext cx="4190999" cy="1828800"/>
                </a:xfrm>
                <a:prstGeom prst="triangle">
                  <a:avLst>
                    <a:gd name="adj" fmla="val 49349"/>
                  </a:avLst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Sun 9"/>
              <p:cNvSpPr/>
              <p:nvPr/>
            </p:nvSpPr>
            <p:spPr>
              <a:xfrm>
                <a:off x="8476397" y="152400"/>
                <a:ext cx="685800" cy="685800"/>
              </a:xfrm>
              <a:prstGeom prst="sun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134737" y="5645245"/>
                <a:ext cx="14478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6600" dirty="0" smtClean="0">
                    <a:solidFill>
                      <a:srgbClr val="FF0000"/>
                    </a:solidFill>
                  </a:rPr>
                  <a:t>60</a:t>
                </a:r>
                <a:endParaRPr lang="en-US" sz="6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033215" y="5607712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solidFill>
                      <a:srgbClr val="C00000"/>
                    </a:solidFill>
                  </a:rPr>
                  <a:t>0</a:t>
                </a:r>
                <a:endParaRPr lang="en-US" sz="3600" b="1" dirty="0">
                  <a:solidFill>
                    <a:srgbClr val="C00000"/>
                  </a:solidFill>
                </a:endParaRPr>
              </a:p>
            </p:txBody>
          </p:sp>
        </p:grpSp>
        <p:cxnSp>
          <p:nvCxnSpPr>
            <p:cNvPr id="3" name="Straight Connector 2"/>
            <p:cNvCxnSpPr>
              <a:stCxn id="7" idx="0"/>
            </p:cNvCxnSpPr>
            <p:nvPr/>
          </p:nvCxnSpPr>
          <p:spPr>
            <a:xfrm>
              <a:off x="7039413" y="1905000"/>
              <a:ext cx="27283" cy="4953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3551829" y="6358235"/>
              <a:ext cx="13101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15mitre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838200" y="6703325"/>
              <a:ext cx="27443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4648200" y="6703325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849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2400" y="2514600"/>
                <a:ext cx="8839200" cy="1323439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0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একটি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ঘরের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ছায়া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 15 </a:t>
                </a:r>
                <a:r>
                  <a:rPr lang="en-US" sz="40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মিটার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দূরে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60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উন্নতি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কোণ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করে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মাটি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স্পর্শ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করল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। </a:t>
                </a:r>
                <a:r>
                  <a:rPr lang="en-US" sz="40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ঘরটির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উচ্চতা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নির্ণয়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। </a:t>
                </a:r>
                <a:endParaRPr lang="en-US" sz="40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514600"/>
                <a:ext cx="8839200" cy="13234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92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4800" y="228600"/>
            <a:ext cx="7850214" cy="6433810"/>
            <a:chOff x="304800" y="228600"/>
            <a:chExt cx="7850214" cy="6433810"/>
          </a:xfrm>
        </p:grpSpPr>
        <p:grpSp>
          <p:nvGrpSpPr>
            <p:cNvPr id="2" name="Group 1"/>
            <p:cNvGrpSpPr/>
            <p:nvPr/>
          </p:nvGrpSpPr>
          <p:grpSpPr>
            <a:xfrm>
              <a:off x="5105400" y="228600"/>
              <a:ext cx="3049614" cy="6433810"/>
              <a:chOff x="5105400" y="228600"/>
              <a:chExt cx="3049614" cy="643381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7391400" y="228600"/>
                <a:ext cx="0" cy="259080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391400" y="2819400"/>
                <a:ext cx="0" cy="3276600"/>
              </a:xfrm>
              <a:prstGeom prst="line">
                <a:avLst/>
              </a:prstGeom>
              <a:ln w="7620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5105400" y="2895600"/>
                <a:ext cx="2286000" cy="3200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105400" y="6096000"/>
                <a:ext cx="2286000" cy="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Arc 21"/>
              <p:cNvSpPr/>
              <p:nvPr/>
            </p:nvSpPr>
            <p:spPr>
              <a:xfrm rot="11845442">
                <a:off x="6707214" y="3809999"/>
                <a:ext cx="1447800" cy="304800"/>
              </a:xfrm>
              <a:prstGeom prst="arc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6694795" y="4114800"/>
                    <a:ext cx="696605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bn-BD" sz="2800" b="0" i="1" smtClean="0">
                                  <a:latin typeface="Cambria Math"/>
                                </a:rPr>
                                <m:t>30</m:t>
                              </m:r>
                            </m:e>
                            <m:sup>
                              <m:r>
                                <a:rPr lang="bn-BD" sz="2800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94795" y="4114800"/>
                    <a:ext cx="696605" cy="52322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10465" r="-35652" b="-3255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4" name="TextBox 23"/>
              <p:cNvSpPr txBox="1"/>
              <p:nvPr/>
            </p:nvSpPr>
            <p:spPr>
              <a:xfrm>
                <a:off x="5181600" y="6139190"/>
                <a:ext cx="2514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/>
                  <a:t>12 mitre</a:t>
                </a:r>
                <a:endParaRPr lang="en-US" sz="28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304800" y="647300"/>
                  <a:ext cx="7086600" cy="34778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একটি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খুটি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ঝড়ে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এমন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ভাবে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ভেঙ্ঘে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গেল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যে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ভাংগা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অংশ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দণ্ডায়মান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অংশ</a:t>
                  </a:r>
                  <a:r>
                    <a:rPr lang="bn-BD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ের সাথে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bn-BD" sz="44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30</m:t>
                          </m:r>
                        </m:e>
                        <m:sup>
                          <m: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a14:m>
                  <a:r>
                    <a:rPr lang="bn-BD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কোণ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উৎপন্ন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করে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12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মিটার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দূরে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মাটি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স্পর্শ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করল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।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সম্পুর্ন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খুঁটিটির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দৈর্ঘ্য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নির্ণয়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4400" dirty="0" err="1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কর</a:t>
                  </a:r>
                  <a:r>
                    <a:rPr lang="en-US" sz="4400" dirty="0" smtClean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। </a:t>
                  </a:r>
                  <a:endParaRPr lang="en-US" sz="4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647300"/>
                  <a:ext cx="7086600" cy="347787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3439" t="-3503" r="-2236" b="-73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3433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4572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উন্নতি ও অবনতি কোণ কাকে বলে লিখ । চিত্রসহ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দলীয়কাজঃ                   সময়ঃ ১৫ মিনিট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752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কোণ মেপে তোমাদের ক্লাসের সামনের  ডাব গাছের উচ্চতা নির্ণয় কর।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7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191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MONIPURA HIGH SCHOOL</dc:creator>
  <cp:lastModifiedBy>nk</cp:lastModifiedBy>
  <cp:revision>27</cp:revision>
  <dcterms:created xsi:type="dcterms:W3CDTF">2006-08-16T00:00:00Z</dcterms:created>
  <dcterms:modified xsi:type="dcterms:W3CDTF">2020-10-13T16:01:00Z</dcterms:modified>
</cp:coreProperties>
</file>