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56" r:id="rId5"/>
    <p:sldId id="263" r:id="rId6"/>
    <p:sldId id="264" r:id="rId7"/>
    <p:sldId id="282" r:id="rId8"/>
    <p:sldId id="277" r:id="rId9"/>
    <p:sldId id="272" r:id="rId10"/>
    <p:sldId id="273" r:id="rId11"/>
    <p:sldId id="274" r:id="rId12"/>
    <p:sldId id="275" r:id="rId13"/>
    <p:sldId id="276" r:id="rId14"/>
    <p:sldId id="267" r:id="rId15"/>
    <p:sldId id="279" r:id="rId16"/>
    <p:sldId id="268" r:id="rId17"/>
    <p:sldId id="281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8A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79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A65E5-157E-476A-BD62-8A522485085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E4C914A-AD87-409A-8A75-27DD687E83F4}">
      <dgm:prSet phldrT="[Text]" custT="1"/>
      <dgm:spPr>
        <a:solidFill>
          <a:schemeClr val="accent3">
            <a:lumMod val="20000"/>
            <a:lumOff val="80000"/>
          </a:schemeClr>
        </a:solidFill>
        <a:ln w="76200"/>
      </dgm:spPr>
      <dgm:t>
        <a:bodyPr/>
        <a:lstStyle/>
        <a:p>
          <a:r>
            <a:rPr lang="en-US" sz="4400" dirty="0" err="1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বাংলাদেশের</a:t>
          </a:r>
          <a:r>
            <a: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ক্ষুদ্র </a:t>
          </a:r>
          <a:r>
            <a:rPr lang="en-US" sz="4400" dirty="0" err="1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নৃ-গোষ্ঠী</a:t>
          </a:r>
          <a:endParaRPr lang="en-US" sz="4400" dirty="0">
            <a:solidFill>
              <a:srgbClr val="7030A0"/>
            </a:solidFill>
          </a:endParaRPr>
        </a:p>
      </dgm:t>
    </dgm:pt>
    <dgm:pt modelId="{3E07F23E-35D2-4CD2-8588-5AF4D2E7B965}" type="parTrans" cxnId="{5CF905EF-7CC9-48F6-8924-3EA417526B25}">
      <dgm:prSet/>
      <dgm:spPr/>
      <dgm:t>
        <a:bodyPr/>
        <a:lstStyle/>
        <a:p>
          <a:endParaRPr lang="en-US"/>
        </a:p>
      </dgm:t>
    </dgm:pt>
    <dgm:pt modelId="{469EDFED-CBE4-432A-A78C-BD25C6F1BE47}" type="sibTrans" cxnId="{5CF905EF-7CC9-48F6-8924-3EA417526B25}">
      <dgm:prSet/>
      <dgm:spPr/>
      <dgm:t>
        <a:bodyPr/>
        <a:lstStyle/>
        <a:p>
          <a:endParaRPr lang="en-US"/>
        </a:p>
      </dgm:t>
    </dgm:pt>
    <dgm:pt modelId="{BC7563B2-7181-4130-80E1-0B51AC387B0E}">
      <dgm:prSet custT="1"/>
      <dgm:spPr>
        <a:solidFill>
          <a:schemeClr val="accent5">
            <a:lumMod val="20000"/>
            <a:lumOff val="80000"/>
          </a:schemeClr>
        </a:solidFill>
        <a:ln w="76200"/>
      </dgm:spPr>
      <dgm:t>
        <a:bodyPr/>
        <a:lstStyle/>
        <a:p>
          <a:endParaRPr lang="en-US" sz="40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  <a:p>
          <a:r>
            <a:rPr lang="bn-BD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পাঠ ঘোষণা</a:t>
          </a:r>
          <a:endParaRPr lang="en-US" sz="40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A138C4F1-77BF-47E9-BDC3-E0F9319A15BF}" type="sibTrans" cxnId="{6345B10B-2874-441A-9D8E-B2633DDE98D9}">
      <dgm:prSet/>
      <dgm:spPr/>
      <dgm:t>
        <a:bodyPr/>
        <a:lstStyle/>
        <a:p>
          <a:endParaRPr lang="en-US"/>
        </a:p>
      </dgm:t>
    </dgm:pt>
    <dgm:pt modelId="{7EE35CA0-D04C-424F-8A87-3C1C80D221D6}" type="parTrans" cxnId="{6345B10B-2874-441A-9D8E-B2633DDE98D9}">
      <dgm:prSet/>
      <dgm:spPr/>
      <dgm:t>
        <a:bodyPr/>
        <a:lstStyle/>
        <a:p>
          <a:endParaRPr lang="en-US"/>
        </a:p>
      </dgm:t>
    </dgm:pt>
    <dgm:pt modelId="{025643A0-C728-4683-A5EB-8986D0B92655}" type="pres">
      <dgm:prSet presAssocID="{95CA65E5-157E-476A-BD62-8A5224850850}" presName="Name0" presStyleCnt="0">
        <dgm:presLayoutVars>
          <dgm:dir/>
          <dgm:animLvl val="lvl"/>
          <dgm:resizeHandles val="exact"/>
        </dgm:presLayoutVars>
      </dgm:prSet>
      <dgm:spPr/>
    </dgm:pt>
    <dgm:pt modelId="{9E7CA272-F9D2-4D4B-9D3A-019FF0FBE2EC}" type="pres">
      <dgm:prSet presAssocID="{BC7563B2-7181-4130-80E1-0B51AC387B0E}" presName="Name8" presStyleCnt="0"/>
      <dgm:spPr/>
    </dgm:pt>
    <dgm:pt modelId="{4E24546E-9CA0-44A6-B7CD-A2608C6C8644}" type="pres">
      <dgm:prSet presAssocID="{BC7563B2-7181-4130-80E1-0B51AC387B0E}" presName="level" presStyleLbl="node1" presStyleIdx="0" presStyleCnt="2" custLinFactNeighborX="0">
        <dgm:presLayoutVars>
          <dgm:chMax val="1"/>
          <dgm:bulletEnabled val="1"/>
        </dgm:presLayoutVars>
      </dgm:prSet>
      <dgm:spPr/>
    </dgm:pt>
    <dgm:pt modelId="{D1C6CEA4-5AE0-443A-A817-4DA9F37156EF}" type="pres">
      <dgm:prSet presAssocID="{BC7563B2-7181-4130-80E1-0B51AC387B0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95AC9DA-3871-4688-8BEC-87BCDCB97135}" type="pres">
      <dgm:prSet presAssocID="{8E4C914A-AD87-409A-8A75-27DD687E83F4}" presName="Name8" presStyleCnt="0"/>
      <dgm:spPr/>
    </dgm:pt>
    <dgm:pt modelId="{1F27C184-0B58-4619-A913-ED78CCC8CEE7}" type="pres">
      <dgm:prSet presAssocID="{8E4C914A-AD87-409A-8A75-27DD687E83F4}" presName="level" presStyleLbl="node1" presStyleIdx="1" presStyleCnt="2" custLinFactNeighborY="95238">
        <dgm:presLayoutVars>
          <dgm:chMax val="1"/>
          <dgm:bulletEnabled val="1"/>
        </dgm:presLayoutVars>
      </dgm:prSet>
      <dgm:spPr/>
    </dgm:pt>
    <dgm:pt modelId="{87A58B6F-24A0-482E-BA3F-BDA547140E7E}" type="pres">
      <dgm:prSet presAssocID="{8E4C914A-AD87-409A-8A75-27DD687E83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D8A1009-46C0-4312-848D-2D8F3F1EE296}" type="presOf" srcId="{8E4C914A-AD87-409A-8A75-27DD687E83F4}" destId="{87A58B6F-24A0-482E-BA3F-BDA547140E7E}" srcOrd="1" destOrd="0" presId="urn:microsoft.com/office/officeart/2005/8/layout/pyramid1"/>
    <dgm:cxn modelId="{6345B10B-2874-441A-9D8E-B2633DDE98D9}" srcId="{95CA65E5-157E-476A-BD62-8A5224850850}" destId="{BC7563B2-7181-4130-80E1-0B51AC387B0E}" srcOrd="0" destOrd="0" parTransId="{7EE35CA0-D04C-424F-8A87-3C1C80D221D6}" sibTransId="{A138C4F1-77BF-47E9-BDC3-E0F9319A15BF}"/>
    <dgm:cxn modelId="{FF82B820-13B3-4AC1-9CEA-B02925DD5A27}" type="presOf" srcId="{BC7563B2-7181-4130-80E1-0B51AC387B0E}" destId="{D1C6CEA4-5AE0-443A-A817-4DA9F37156EF}" srcOrd="1" destOrd="0" presId="urn:microsoft.com/office/officeart/2005/8/layout/pyramid1"/>
    <dgm:cxn modelId="{1B8B5A49-7D10-4C3A-B871-BBF0089751E3}" type="presOf" srcId="{BC7563B2-7181-4130-80E1-0B51AC387B0E}" destId="{4E24546E-9CA0-44A6-B7CD-A2608C6C8644}" srcOrd="0" destOrd="0" presId="urn:microsoft.com/office/officeart/2005/8/layout/pyramid1"/>
    <dgm:cxn modelId="{B022F5E4-2F8F-4CFB-BABC-82ABCA8BC0F2}" type="presOf" srcId="{95CA65E5-157E-476A-BD62-8A5224850850}" destId="{025643A0-C728-4683-A5EB-8986D0B92655}" srcOrd="0" destOrd="0" presId="urn:microsoft.com/office/officeart/2005/8/layout/pyramid1"/>
    <dgm:cxn modelId="{31120DEA-3EA2-4CFE-B0AD-6139FDC70983}" type="presOf" srcId="{8E4C914A-AD87-409A-8A75-27DD687E83F4}" destId="{1F27C184-0B58-4619-A913-ED78CCC8CEE7}" srcOrd="0" destOrd="0" presId="urn:microsoft.com/office/officeart/2005/8/layout/pyramid1"/>
    <dgm:cxn modelId="{5CF905EF-7CC9-48F6-8924-3EA417526B25}" srcId="{95CA65E5-157E-476A-BD62-8A5224850850}" destId="{8E4C914A-AD87-409A-8A75-27DD687E83F4}" srcOrd="1" destOrd="0" parTransId="{3E07F23E-35D2-4CD2-8588-5AF4D2E7B965}" sibTransId="{469EDFED-CBE4-432A-A78C-BD25C6F1BE47}"/>
    <dgm:cxn modelId="{96B6E6E1-D124-4F5A-BE47-BD20B6F1AC5B}" type="presParOf" srcId="{025643A0-C728-4683-A5EB-8986D0B92655}" destId="{9E7CA272-F9D2-4D4B-9D3A-019FF0FBE2EC}" srcOrd="0" destOrd="0" presId="urn:microsoft.com/office/officeart/2005/8/layout/pyramid1"/>
    <dgm:cxn modelId="{39CEEB0C-809C-4E39-9C63-8D96FFFAC678}" type="presParOf" srcId="{9E7CA272-F9D2-4D4B-9D3A-019FF0FBE2EC}" destId="{4E24546E-9CA0-44A6-B7CD-A2608C6C8644}" srcOrd="0" destOrd="0" presId="urn:microsoft.com/office/officeart/2005/8/layout/pyramid1"/>
    <dgm:cxn modelId="{1F35D17D-F38E-464A-A779-CAADE26EA211}" type="presParOf" srcId="{9E7CA272-F9D2-4D4B-9D3A-019FF0FBE2EC}" destId="{D1C6CEA4-5AE0-443A-A817-4DA9F37156EF}" srcOrd="1" destOrd="0" presId="urn:microsoft.com/office/officeart/2005/8/layout/pyramid1"/>
    <dgm:cxn modelId="{8335D2C5-8E08-40A5-8775-6FF712D9B145}" type="presParOf" srcId="{025643A0-C728-4683-A5EB-8986D0B92655}" destId="{795AC9DA-3871-4688-8BEC-87BCDCB97135}" srcOrd="1" destOrd="0" presId="urn:microsoft.com/office/officeart/2005/8/layout/pyramid1"/>
    <dgm:cxn modelId="{65628DE6-892C-4C42-98AF-910742B9E489}" type="presParOf" srcId="{795AC9DA-3871-4688-8BEC-87BCDCB97135}" destId="{1F27C184-0B58-4619-A913-ED78CCC8CEE7}" srcOrd="0" destOrd="0" presId="urn:microsoft.com/office/officeart/2005/8/layout/pyramid1"/>
    <dgm:cxn modelId="{D32E188B-7781-4EF7-BA22-F2CBD1F4BB4B}" type="presParOf" srcId="{795AC9DA-3871-4688-8BEC-87BCDCB97135}" destId="{87A58B6F-24A0-482E-BA3F-BDA547140E7E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4546E-9CA0-44A6-B7CD-A2608C6C8644}">
      <dsp:nvSpPr>
        <dsp:cNvPr id="0" name=""/>
        <dsp:cNvSpPr/>
      </dsp:nvSpPr>
      <dsp:spPr>
        <a:xfrm>
          <a:off x="2133600" y="0"/>
          <a:ext cx="4267200" cy="1600200"/>
        </a:xfrm>
        <a:prstGeom prst="trapezoid">
          <a:avLst>
            <a:gd name="adj" fmla="val 133333"/>
          </a:avLst>
        </a:prstGeom>
        <a:solidFill>
          <a:schemeClr val="accent5">
            <a:lumMod val="20000"/>
            <a:lumOff val="80000"/>
          </a:scheme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পাঠ ঘোষণা</a:t>
          </a:r>
          <a:endParaRPr lang="en-US" sz="40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2133600" y="0"/>
        <a:ext cx="4267200" cy="1600200"/>
      </dsp:txXfrm>
    </dsp:sp>
    <dsp:sp modelId="{1F27C184-0B58-4619-A913-ED78CCC8CEE7}">
      <dsp:nvSpPr>
        <dsp:cNvPr id="0" name=""/>
        <dsp:cNvSpPr/>
      </dsp:nvSpPr>
      <dsp:spPr>
        <a:xfrm>
          <a:off x="0" y="1600200"/>
          <a:ext cx="8534400" cy="1600200"/>
        </a:xfrm>
        <a:prstGeom prst="trapezoid">
          <a:avLst>
            <a:gd name="adj" fmla="val 133333"/>
          </a:avLst>
        </a:prstGeom>
        <a:solidFill>
          <a:schemeClr val="accent3">
            <a:lumMod val="20000"/>
            <a:lumOff val="80000"/>
          </a:scheme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বাংলাদেশের</a:t>
          </a:r>
          <a:r>
            <a:rPr lang="en-US" sz="4400" kern="1200" dirty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400" kern="1200" dirty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ক্ষুদ্র </a:t>
          </a:r>
          <a:r>
            <a:rPr lang="en-US" sz="4400" kern="1200" dirty="0" err="1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নৃ-গোষ্ঠী</a:t>
          </a:r>
          <a:endParaRPr lang="en-US" sz="4400" kern="1200" dirty="0">
            <a:solidFill>
              <a:srgbClr val="7030A0"/>
            </a:solidFill>
          </a:endParaRPr>
        </a:p>
      </dsp:txBody>
      <dsp:txXfrm>
        <a:off x="1493519" y="1600200"/>
        <a:ext cx="5547360" cy="1600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457200"/>
            <a:ext cx="8763000" cy="1708160"/>
          </a:xfrm>
          <a:prstGeom prst="rect">
            <a:avLst/>
          </a:prstGeom>
          <a:pattFill prst="pct80">
            <a:fgClr>
              <a:srgbClr val="00B050"/>
            </a:fgClr>
            <a:bgClr>
              <a:schemeClr val="bg1"/>
            </a:bgClr>
          </a:pattFill>
          <a:scene3d>
            <a:camera prst="orthographicFront"/>
            <a:lightRig rig="sunrise" dir="t"/>
          </a:scene3d>
          <a:sp3d extrusionH="889000">
            <a:bevelT w="7620000" h="7620000"/>
          </a:sp3d>
        </p:spPr>
        <p:txBody>
          <a:bodyPr wrap="square">
            <a:spAutoFit/>
          </a:bodyPr>
          <a:lstStyle/>
          <a:p>
            <a:r>
              <a:rPr lang="en-US" sz="105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105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05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সবাইকে</a:t>
            </a:r>
            <a:endParaRPr lang="en-US" sz="10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Acer\Contacts\Desktop\Jamila\Picture\df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2791" y="2236789"/>
            <a:ext cx="4436609" cy="4416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38600" y="1066800"/>
            <a:ext cx="685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ধর্ম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C:\Users\Acer\Contacts\Desktop\Jamila\Picture\ggggggggg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1820" y="2133600"/>
            <a:ext cx="2636560" cy="28807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5" descr="C:\Users\Acer\Contacts\Desktop\Jamila\Picture\sdf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2636560" cy="28510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8" descr="C:\Users\Acer\Contacts\Desktop\Jamila\Picture\s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133600"/>
            <a:ext cx="2636560" cy="2895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371600" y="5562600"/>
            <a:ext cx="6705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গারোদের অধিকাংশই বর্তমানে খ্রিষ্ট ধর্মাবলম্বী।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762000"/>
            <a:ext cx="1752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খাদ্যাভ্যাস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C:\Users\Acer\Contacts\Desktop\Jamila\Picture\hhhhhhhhhh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7504" y="1752600"/>
            <a:ext cx="4191000" cy="1981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3" name="Picture 5" descr="C:\Users\Acer\Contacts\Desktop\Jamila\Picture\issssssss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6110" y="3886200"/>
            <a:ext cx="4011799" cy="167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4" name="Picture 6" descr="C:\Users\Acer\Contacts\Desktop\Jamila\Picture\mmhg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4950" y="3886200"/>
            <a:ext cx="2514600" cy="167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2" descr="C:\Users\Acer\Contacts\Desktop\Jamila\Picture\gfjhj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29248" y="1752600"/>
            <a:ext cx="2305050" cy="1981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1295400" y="5867400"/>
            <a:ext cx="6477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গারোরা ভাত, মাছ, মাংস ও শাকসবজি খায়।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66800"/>
            <a:ext cx="1371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পোশাক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3" descr="C:\Users\Acer\Music\Videos\Pictures\c.jpg"/>
          <p:cNvPicPr>
            <a:picLocks noChangeAspect="1" noChangeArrowheads="1"/>
          </p:cNvPicPr>
          <p:nvPr/>
        </p:nvPicPr>
        <p:blipFill>
          <a:blip r:embed="rId2" cstate="print"/>
          <a:srcRect r="68212"/>
          <a:stretch>
            <a:fillRect/>
          </a:stretch>
        </p:blipFill>
        <p:spPr bwMode="auto">
          <a:xfrm>
            <a:off x="2895600" y="2667000"/>
            <a:ext cx="9144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2" name="Picture 3" descr="C:\Users\Acer\Music\Videos\Pictures\c.jpg"/>
          <p:cNvPicPr>
            <a:picLocks noChangeAspect="1" noChangeArrowheads="1"/>
          </p:cNvPicPr>
          <p:nvPr/>
        </p:nvPicPr>
        <p:blipFill>
          <a:blip r:embed="rId2" cstate="print"/>
          <a:srcRect l="71523"/>
          <a:stretch>
            <a:fillRect/>
          </a:stretch>
        </p:blipFill>
        <p:spPr bwMode="auto">
          <a:xfrm>
            <a:off x="1066800" y="2667000"/>
            <a:ext cx="81915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4" name="Picture 2" descr="C:\Users\Acer\Contacts\Desktop\Jamila\Picture\nm.jpg"/>
          <p:cNvPicPr>
            <a:picLocks noChangeAspect="1" noChangeArrowheads="1"/>
          </p:cNvPicPr>
          <p:nvPr/>
        </p:nvPicPr>
        <p:blipFill>
          <a:blip r:embed="rId3" cstate="print"/>
          <a:srcRect l="49383"/>
          <a:stretch>
            <a:fillRect/>
          </a:stretch>
        </p:blipFill>
        <p:spPr bwMode="auto">
          <a:xfrm>
            <a:off x="4800600" y="2667000"/>
            <a:ext cx="1143000" cy="16866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5" name="Picture 2" descr="C:\Users\Acer\Contacts\Desktop\Jamila\Picture\nm.jpg"/>
          <p:cNvPicPr>
            <a:picLocks noChangeAspect="1" noChangeArrowheads="1"/>
          </p:cNvPicPr>
          <p:nvPr/>
        </p:nvPicPr>
        <p:blipFill>
          <a:blip r:embed="rId3" cstate="print"/>
          <a:srcRect r="45679"/>
          <a:stretch>
            <a:fillRect/>
          </a:stretch>
        </p:blipFill>
        <p:spPr bwMode="auto">
          <a:xfrm>
            <a:off x="6858000" y="2667000"/>
            <a:ext cx="12192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28600" y="5181600"/>
            <a:ext cx="8763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গারো নারীরা আনফেং ও দকবান্দা বা দকশাড়ি এবং পুরুষেরা শার্ট, লুঙ্গি ও ধুতি পরে।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400" y="152400"/>
            <a:ext cx="1066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উৎসব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3" descr="C:\Users\Acer\Contacts\Desktop\Jamila\Picture\mmmmmmmmmm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9064"/>
            <a:ext cx="3063020" cy="19655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6" descr="C:\Users\Acer\Contacts\Desktop\Jamila\Picture\ncv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8335" y="3129064"/>
            <a:ext cx="3021665" cy="1976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2" descr="C:\Users\Acer\Contacts\Desktop\Jamila\Picture\mmmmmmmmmm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8335" y="1066800"/>
            <a:ext cx="3019263" cy="18904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2" descr="C:\Users\Acer\Contacts\Desktop\Jamila\Picture\it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066800"/>
            <a:ext cx="3008323" cy="18796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TextBox 14"/>
          <p:cNvSpPr txBox="1"/>
          <p:nvPr/>
        </p:nvSpPr>
        <p:spPr>
          <a:xfrm>
            <a:off x="152400" y="5562600"/>
            <a:ext cx="8839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গারোদের প্রধান উৎসবের নাম ‘ওয়াংগালা’। তারা উৎসবে আনন্দে মেতে উঠে।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676400"/>
            <a:ext cx="86868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গোলাপ দলঃ গারোদের বাসস্থান সম্পর্কে পাঁচটি বাক্য লিখবে।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048000"/>
            <a:ext cx="8686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শাপলা দলঃ গারোদের সমাজব্যবস্থা সম্পর্কে পাঁচটি বাক্য লিখবে।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57200"/>
            <a:ext cx="3048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4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লীয় কাজ</a:t>
            </a:r>
            <a:endParaRPr lang="en-US" sz="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419600"/>
            <a:ext cx="8686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চম্পা দলঃ গারোদের খাদ্যাভ্যাস সম্পর্কে পাঁচটি বাক্য লিখবে।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791200"/>
            <a:ext cx="8686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বেলি দলঃ গারোদের পোশাক সম্পর্কে পাঁচটি বাক্য লিখবে।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908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ঠ্য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সাধন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114800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পৃষ্ঠা নং- 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৮২</a:t>
            </a:r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৮৩</a:t>
            </a:r>
            <a:r>
              <a:rPr lang="bn-BD" sz="660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0"/>
            <a:ext cx="1447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685801"/>
            <a:ext cx="5181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সঠিক উত্তরের পাশে টিক চিহ্ন 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∙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) দাও।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71600"/>
            <a:ext cx="8610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নিচের কোন ক্ষুদ্র জাতিসত্তা ‘আচিকমান্দি’ নামে পরিচিত?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85800" y="2209800"/>
            <a:ext cx="7696200" cy="457200"/>
            <a:chOff x="685800" y="2438400"/>
            <a:chExt cx="7696200" cy="457200"/>
          </a:xfrm>
        </p:grpSpPr>
        <p:sp>
          <p:nvSpPr>
            <p:cNvPr id="11" name="Rectangle 10"/>
            <p:cNvSpPr/>
            <p:nvPr/>
          </p:nvSpPr>
          <p:spPr>
            <a:xfrm>
              <a:off x="685800" y="2438400"/>
              <a:ext cx="1447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(ক) ম্রো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24384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(খ) গারো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95800" y="2438400"/>
              <a:ext cx="1676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(গ) ত্রিপুরা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05600" y="2438400"/>
              <a:ext cx="1676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(ঘ) ওঁরাও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8600" y="2743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নিচের কোনটি গারো নারীদের ঐতিহ্যবাহী পোশাক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7200" y="3581400"/>
            <a:ext cx="8686800" cy="457200"/>
            <a:chOff x="609600" y="3962400"/>
            <a:chExt cx="8686800" cy="457200"/>
          </a:xfrm>
        </p:grpSpPr>
        <p:sp>
          <p:nvSpPr>
            <p:cNvPr id="23" name="Rectangle 22"/>
            <p:cNvSpPr/>
            <p:nvPr/>
          </p:nvSpPr>
          <p:spPr>
            <a:xfrm>
              <a:off x="609600" y="3962400"/>
              <a:ext cx="2057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(ক) দকশাড়ি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67000" y="3962400"/>
              <a:ext cx="2133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(খ) ওয়াংলাই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00600" y="3962400"/>
              <a:ext cx="1676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(গ) রিনাক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00800" y="3962400"/>
              <a:ext cx="2895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(ঘ) শাড়ি ও ব্লাউজ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67000" y="1828800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5800" y="3200400"/>
            <a:ext cx="635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4114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 নিচের কোনটি গারোদের প্রধান উৎসব?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04800" y="4724400"/>
            <a:ext cx="8839200" cy="457200"/>
            <a:chOff x="304800" y="5029200"/>
            <a:chExt cx="8839200" cy="457200"/>
          </a:xfrm>
        </p:grpSpPr>
        <p:sp>
          <p:nvSpPr>
            <p:cNvPr id="22" name="Rectangle 21"/>
            <p:cNvSpPr/>
            <p:nvPr/>
          </p:nvSpPr>
          <p:spPr>
            <a:xfrm>
              <a:off x="304800" y="5029200"/>
              <a:ext cx="2057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(ক) বৈসু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62200" y="5029200"/>
              <a:ext cx="2133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(খ) হা-ডু-ডু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48200" y="5029200"/>
              <a:ext cx="2133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(গ) নাচ-গান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05600" y="5029200"/>
              <a:ext cx="2438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(ঘ) ওয়াংগালা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934200" y="4343400"/>
            <a:ext cx="6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5257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৪। নিচের কোনটি গারোদের মৌখক ভাষা?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3400" y="6096000"/>
            <a:ext cx="8458200" cy="457200"/>
            <a:chOff x="533400" y="6096000"/>
            <a:chExt cx="8458200" cy="457200"/>
          </a:xfrm>
        </p:grpSpPr>
        <p:sp>
          <p:nvSpPr>
            <p:cNvPr id="41" name="Rectangle 40"/>
            <p:cNvSpPr/>
            <p:nvPr/>
          </p:nvSpPr>
          <p:spPr>
            <a:xfrm>
              <a:off x="533400" y="6096000"/>
              <a:ext cx="2286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(ক) মন-খেমে 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819400" y="6096000"/>
              <a:ext cx="2133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(খ) মাহাতো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029200" y="6096000"/>
              <a:ext cx="1752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(গ) অবেং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553200" y="6096000"/>
              <a:ext cx="2438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(ঘ) আচিকমান্দি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5257800" y="5715000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20" grpId="0"/>
      <p:bldP spid="27" grpId="0"/>
      <p:bldP spid="28" grpId="0"/>
      <p:bldP spid="19" grpId="0"/>
      <p:bldP spid="38" grpId="0"/>
      <p:bldP spid="39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495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প্রশ্ন ৩। গারোদের অধিকাংশই বর্তমানে কোন ধর্মাবলম্বী?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133600"/>
            <a:ext cx="84112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প্রশ্ন ১। গারো জনগোষ্ঠী নিজেদেরকে কি নামে পরিচয় দেন?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8382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অল্প কথায় উত্তর দাও।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276600"/>
            <a:ext cx="6740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প্রশ্ন ২। গারোদের সমাজে পরিবারের প্রধান কে?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85904"/>
            <a:ext cx="8839200" cy="1708160"/>
          </a:xfrm>
          <a:prstGeom prst="rect">
            <a:avLst/>
          </a:prstGeom>
          <a:pattFill prst="pct80">
            <a:fgClr>
              <a:srgbClr val="00B050"/>
            </a:fgClr>
            <a:bgClr>
              <a:schemeClr val="bg1"/>
            </a:bgClr>
          </a:pattFill>
          <a:scene3d>
            <a:camera prst="orthographicFront"/>
            <a:lightRig rig="sunrise" dir="t"/>
          </a:scene3d>
          <a:sp3d extrusionH="889000">
            <a:bevelT w="7620000" h="7620000"/>
          </a:sp3d>
        </p:spPr>
        <p:txBody>
          <a:bodyPr wrap="square">
            <a:spAutoFit/>
          </a:bodyPr>
          <a:lstStyle/>
          <a:p>
            <a:r>
              <a:rPr lang="en-US" sz="105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105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10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6" descr="C:\Users\Acer\Downloads\PICTURE\ros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85800" y="1905000"/>
            <a:ext cx="780288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696200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ক্ষক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নামঃ		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জামিলা খাতুন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পদবিঃ 	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বিদ্যালয়ের নামঃ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চুপড়িয়া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     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সাতক্ষীরা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সাতক্ষীরা।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763081"/>
            <a:ext cx="2308776" cy="37022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8382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ঠ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		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		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ক্ষুদ্র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নৃ-গোষ্ঠী</a:t>
            </a:r>
            <a:endParaRPr lang="bn-BD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গারো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		৫৫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371600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2.1.7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RvwZ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, †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kÖwY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, ag©,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eY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©, †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Mvôx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, †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QvU-eo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wbwe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©‡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k‡l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mevB‡K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mgvb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gh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©`v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w`‡e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I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wg‡j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wg‡k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Pj‡e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|</a:t>
            </a:r>
          </a:p>
          <a:p>
            <a:endParaRPr lang="en-US" sz="4000" dirty="0">
              <a:latin typeface="SutonnyCMJ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2.1.8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Mv‡iv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‡`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i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ms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¯‹…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wZ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eY©bv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Ki‡Z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SutonnyCMJ" pitchFamily="2" charset="0"/>
                <a:cs typeface="NikoshBAN" panose="02000000000000000000" pitchFamily="2" charset="0"/>
              </a:rPr>
              <a:t>cvi‡e</a:t>
            </a:r>
            <a:r>
              <a:rPr lang="en-US" sz="4000" dirty="0">
                <a:latin typeface="SutonnyCMJ" pitchFamily="2" charset="0"/>
                <a:cs typeface="NikoshBAN" panose="02000000000000000000" pitchFamily="2" charset="0"/>
              </a:rPr>
              <a:t>| </a:t>
            </a:r>
            <a:endParaRPr lang="en-US" sz="28700" dirty="0">
              <a:latin typeface="SutonnyCMJ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1295400" y="352425"/>
            <a:ext cx="6248400" cy="12192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পূ</a:t>
            </a:r>
            <a:r>
              <a:rPr lang="bn-BD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র্বজ্ঞান যাচাই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B33BC2C-D1FE-4498-8332-D72EE83AF314}"/>
              </a:ext>
            </a:extLst>
          </p:cNvPr>
          <p:cNvGrpSpPr/>
          <p:nvPr/>
        </p:nvGrpSpPr>
        <p:grpSpPr>
          <a:xfrm>
            <a:off x="677322" y="1981200"/>
            <a:ext cx="7780878" cy="4495800"/>
            <a:chOff x="677322" y="1981200"/>
            <a:chExt cx="7780878" cy="4495800"/>
          </a:xfrm>
        </p:grpSpPr>
        <p:pic>
          <p:nvPicPr>
            <p:cNvPr id="16" name="Picture 3" descr="C:\Users\Acer\Contacts\Desktop\Jamila\Picture\ssssssssss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1981200"/>
              <a:ext cx="2182436" cy="2544792"/>
            </a:xfrm>
            <a:prstGeom prst="rect">
              <a:avLst/>
            </a:prstGeom>
            <a:noFill/>
          </p:spPr>
        </p:pic>
        <p:pic>
          <p:nvPicPr>
            <p:cNvPr id="18" name="Picture 5" descr="C:\Users\Acer\Contacts\Desktop\Jamila\Picture\mmmmmmmmmmmm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6410" y="4525992"/>
              <a:ext cx="3751790" cy="1951008"/>
            </a:xfrm>
            <a:prstGeom prst="rect">
              <a:avLst/>
            </a:prstGeom>
            <a:noFill/>
          </p:spPr>
        </p:pic>
        <p:pic>
          <p:nvPicPr>
            <p:cNvPr id="19" name="Picture 4" descr="C:\Users\Acer\Contacts\Desktop\Jamila\Picture\mjh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5571" y="1981200"/>
              <a:ext cx="3214150" cy="2544792"/>
            </a:xfrm>
            <a:prstGeom prst="rect">
              <a:avLst/>
            </a:prstGeom>
            <a:noFill/>
          </p:spPr>
        </p:pic>
        <p:pic>
          <p:nvPicPr>
            <p:cNvPr id="20" name="Picture 2" descr="C:\Users\Acer\Contacts\Desktop\Jamila\Picture\mmmmmmmmmmmm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5800" y="4525992"/>
              <a:ext cx="4020610" cy="1940404"/>
            </a:xfrm>
            <a:prstGeom prst="rect">
              <a:avLst/>
            </a:prstGeom>
            <a:noFill/>
          </p:spPr>
        </p:pic>
        <p:pic>
          <p:nvPicPr>
            <p:cNvPr id="1026" name="Picture 2" descr="C:\Users\Acer\Contacts\Desktop\Jamila\Picture\ncvg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7322" y="1981200"/>
              <a:ext cx="2362199" cy="25336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5680257"/>
              </p:ext>
            </p:extLst>
          </p:nvPr>
        </p:nvGraphicFramePr>
        <p:xfrm>
          <a:off x="228600" y="1524000"/>
          <a:ext cx="8534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Contacts\Desktop\Jamila\Picture\ghjkkll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762000"/>
            <a:ext cx="4704036" cy="5029200"/>
          </a:xfrm>
          <a:prstGeom prst="rect">
            <a:avLst/>
          </a:prstGeom>
          <a:noFill/>
        </p:spPr>
      </p:pic>
      <p:sp>
        <p:nvSpPr>
          <p:cNvPr id="3" name="5-Point Star 2"/>
          <p:cNvSpPr/>
          <p:nvPr/>
        </p:nvSpPr>
        <p:spPr>
          <a:xfrm>
            <a:off x="4495800" y="2057400"/>
            <a:ext cx="304800" cy="3048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5305865" y="2590800"/>
            <a:ext cx="304800" cy="3048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6019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বাংলাদেশের মানচিত্রে গারোদের অবস্থান।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4409418" y="2743200"/>
            <a:ext cx="304800" cy="3048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33800" y="457200"/>
            <a:ext cx="1447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বাসস্থান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4" descr="C:\Users\Acer\Contacts\Desktop\Jamila\Picture\iert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524000"/>
            <a:ext cx="1825439" cy="19940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6" descr="C:\Users\Acer\Contacts\Desktop\Jamila\Picture\dfs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88773"/>
            <a:ext cx="1881896" cy="16452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7" descr="C:\Users\Acer\Contacts\Desktop\Jamila\Picture\dsfgg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524000"/>
            <a:ext cx="2514599" cy="19940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8" descr="C:\Users\Acer\Contacts\Desktop\Jamila\Picture\ffffffff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524000"/>
            <a:ext cx="2438400" cy="19915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8" name="Picture 6" descr="C:\Users\Acer\Contacts\Desktop\Jamila\Picture\vfr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688773"/>
            <a:ext cx="2822845" cy="16105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9" name="TextBox 18"/>
          <p:cNvSpPr txBox="1"/>
          <p:nvPr/>
        </p:nvSpPr>
        <p:spPr>
          <a:xfrm>
            <a:off x="2057400" y="5791200"/>
            <a:ext cx="472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 ধরনের বাড়ির নাম ‘নকমান্দি’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05200" y="304800"/>
            <a:ext cx="2057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সমাজব্যবস্থা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3" descr="C:\Users\Acer\Contacts\Desktop\Jamila\Picture\ieeeeee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1152" y="1409269"/>
            <a:ext cx="2255381" cy="19250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2" name="Picture 2" descr="C:\Users\Acer\Contacts\Desktop\Jamila\Picture\aaaaaaaaaaaa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141" y="1413907"/>
            <a:ext cx="2427660" cy="19289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3" name="Picture 5" descr="C:\Users\Acer\Contacts\Desktop\Jamila\Picture\ddhhjjjjj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1" y="1380598"/>
            <a:ext cx="2436772" cy="19881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1" name="Picture 4" descr="C:\Users\Acer\Downloads\jf5288-bangladesh-alpona-ritchil-garo-tribal-minority-prepares-vegetables-A57JNG(1).jpg"/>
          <p:cNvPicPr>
            <a:picLocks noChangeAspect="1" noChangeArrowheads="1"/>
          </p:cNvPicPr>
          <p:nvPr/>
        </p:nvPicPr>
        <p:blipFill>
          <a:blip r:embed="rId5" cstate="print"/>
          <a:srcRect l="31875" b="6040"/>
          <a:stretch>
            <a:fillRect/>
          </a:stretch>
        </p:blipFill>
        <p:spPr bwMode="auto">
          <a:xfrm>
            <a:off x="2268148" y="3530805"/>
            <a:ext cx="2256245" cy="18793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C:\Users\Acer\Contacts\Desktop\Jamila\Picture\jhklex.jpg"/>
          <p:cNvPicPr>
            <a:picLocks noChangeAspect="1" noChangeArrowheads="1"/>
          </p:cNvPicPr>
          <p:nvPr/>
        </p:nvPicPr>
        <p:blipFill>
          <a:blip r:embed="rId6" cstate="print"/>
          <a:srcRect b="8197"/>
          <a:stretch>
            <a:fillRect/>
          </a:stretch>
        </p:blipFill>
        <p:spPr bwMode="auto">
          <a:xfrm>
            <a:off x="4674810" y="3530805"/>
            <a:ext cx="2181037" cy="18793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TextBox 12"/>
          <p:cNvSpPr txBox="1"/>
          <p:nvPr/>
        </p:nvSpPr>
        <p:spPr>
          <a:xfrm>
            <a:off x="228600" y="5791200"/>
            <a:ext cx="8686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গারো সমাজ মাতৃতান্ত্রিক। বাবা পরিবারের দেখাশোনা করেন।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409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NikoshBAN</vt:lpstr>
      <vt:lpstr>SutonnyCMJ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TS</cp:lastModifiedBy>
  <cp:revision>307</cp:revision>
  <dcterms:created xsi:type="dcterms:W3CDTF">2006-08-16T00:00:00Z</dcterms:created>
  <dcterms:modified xsi:type="dcterms:W3CDTF">2020-10-18T01:22:11Z</dcterms:modified>
</cp:coreProperties>
</file>