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75" r:id="rId3"/>
    <p:sldId id="277" r:id="rId4"/>
    <p:sldId id="279" r:id="rId5"/>
    <p:sldId id="256" r:id="rId6"/>
    <p:sldId id="257" r:id="rId7"/>
    <p:sldId id="258" r:id="rId8"/>
    <p:sldId id="259" r:id="rId9"/>
    <p:sldId id="260" r:id="rId10"/>
    <p:sldId id="263" r:id="rId11"/>
    <p:sldId id="261" r:id="rId12"/>
    <p:sldId id="262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80" r:id="rId21"/>
    <p:sldId id="281" r:id="rId22"/>
    <p:sldId id="274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6" autoAdjust="0"/>
    <p:restoredTop sz="94675" autoAdjust="0"/>
  </p:normalViewPr>
  <p:slideViewPr>
    <p:cSldViewPr>
      <p:cViewPr varScale="1">
        <p:scale>
          <a:sx n="77" d="100"/>
          <a:sy n="77" d="100"/>
        </p:scale>
        <p:origin x="-68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9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7" y="1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5" y="4246564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3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5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1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1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3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9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6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1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3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5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1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1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3" y="1219200"/>
            <a:ext cx="132763" cy="128467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2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2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3" y="1371600"/>
            <a:ext cx="132763" cy="128467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9" y="1474763"/>
            <a:ext cx="132763" cy="128467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00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00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00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9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6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6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6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C0F68FE-8DF0-4B44-BD69-82E3EE821340}"/>
              </a:ext>
            </a:extLst>
          </p:cNvPr>
          <p:cNvSpPr/>
          <p:nvPr/>
        </p:nvSpPr>
        <p:spPr>
          <a:xfrm>
            <a:off x="381000" y="533400"/>
            <a:ext cx="8406246" cy="1056140"/>
          </a:xfrm>
          <a:prstGeom prst="rect">
            <a:avLst/>
          </a:prstGeom>
          <a:solidFill>
            <a:srgbClr val="00B0F0"/>
          </a:solidFill>
          <a:ln w="762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6600" b="1" i="0" u="none" strike="noStrike" kern="0" cap="none" spc="50" normalizeH="0" baseline="0" noProof="0" dirty="0">
                <a:ln w="11430"/>
                <a:gradFill>
                  <a:gsLst>
                    <a:gs pos="25000">
                      <a:srgbClr val="DA1F28">
                        <a:satMod val="155000"/>
                      </a:srgbClr>
                    </a:gs>
                    <a:gs pos="100000">
                      <a:srgbClr val="DA1F28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আজকের পাঠে সবাইকে শুভেচ্ছা </a:t>
            </a:r>
            <a:endParaRPr kumimoji="0" lang="en-US" sz="6600" b="1" i="0" u="none" strike="noStrike" kern="0" cap="none" spc="50" normalizeH="0" baseline="0" noProof="0" dirty="0">
              <a:ln w="11430"/>
              <a:gradFill>
                <a:gsLst>
                  <a:gs pos="25000">
                    <a:srgbClr val="DA1F28">
                      <a:satMod val="155000"/>
                    </a:srgbClr>
                  </a:gs>
                  <a:gs pos="100000">
                    <a:srgbClr val="DA1F28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Lucida Sans Unicode"/>
            </a:endParaRPr>
          </a:p>
        </p:txBody>
      </p:sp>
      <p:pic>
        <p:nvPicPr>
          <p:cNvPr id="3" name="Picture 2" descr="image_4572_15966115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828800"/>
            <a:ext cx="6096000" cy="4572000"/>
          </a:xfrm>
          <a:prstGeom prst="rect">
            <a:avLst/>
          </a:prstGeom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52400" y="838200"/>
            <a:ext cx="2743199" cy="3207842"/>
            <a:chOff x="604979" y="2757055"/>
            <a:chExt cx="3315855" cy="2803333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" name="Rectangular Callout 3"/>
            <p:cNvSpPr/>
            <p:nvPr/>
          </p:nvSpPr>
          <p:spPr>
            <a:xfrm>
              <a:off x="604979" y="2757055"/>
              <a:ext cx="3315855" cy="2064327"/>
            </a:xfrm>
            <a:prstGeom prst="wedgeRectCallout">
              <a:avLst>
                <a:gd name="adj1" fmla="val 54097"/>
                <a:gd name="adj2" fmla="val 67312"/>
              </a:avLst>
            </a:prstGeom>
            <a:blipFill dpi="0" rotWithShape="1"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81300" y="4887973"/>
              <a:ext cx="1676400" cy="672415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lang="bn-IN" sz="4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ভোটার </a:t>
              </a:r>
              <a:endParaRPr lang="en-US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953165" y="3431076"/>
            <a:ext cx="4014348" cy="3163533"/>
            <a:chOff x="2132476" y="3373787"/>
            <a:chExt cx="3996903" cy="3079471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" name="Oval Callout 6"/>
            <p:cNvSpPr/>
            <p:nvPr/>
          </p:nvSpPr>
          <p:spPr>
            <a:xfrm rot="21092105">
              <a:off x="2132476" y="3373787"/>
              <a:ext cx="3563274" cy="2327480"/>
            </a:xfrm>
            <a:prstGeom prst="wedgeEllipseCallout">
              <a:avLst>
                <a:gd name="adj1" fmla="val 85422"/>
                <a:gd name="adj2" fmla="val -25431"/>
              </a:avLst>
            </a:prstGeom>
            <a:blipFill dpi="0" rotWithShape="1"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767340" y="5745372"/>
              <a:ext cx="3362039" cy="707886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lang="bn-IN" sz="40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সরাসরি ভোট প্রদান </a:t>
              </a:r>
              <a:endPara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895600" y="1905000"/>
            <a:ext cx="3429000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bn-IN" sz="3600" b="1" dirty="0" smtClean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800" b="1" dirty="0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 নির্বাচন</a:t>
            </a:r>
            <a:endParaRPr lang="en-US" sz="4000" b="1" dirty="0">
              <a:ln/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172200" y="990600"/>
            <a:ext cx="2825659" cy="3237131"/>
            <a:chOff x="6172200" y="990600"/>
            <a:chExt cx="2825659" cy="323713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990600"/>
              <a:ext cx="2825659" cy="25908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10" name="TextBox 9"/>
            <p:cNvSpPr txBox="1"/>
            <p:nvPr/>
          </p:nvSpPr>
          <p:spPr>
            <a:xfrm>
              <a:off x="6248400" y="3581400"/>
              <a:ext cx="2743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নির্বাচিত</a:t>
              </a:r>
              <a:r>
                <a:rPr lang="en-US" sz="3600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প্রতিনিধি</a:t>
              </a:r>
              <a:endParaRPr lang="en-US" sz="3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20A8363-4489-4C40-94E4-31094ABA334B}"/>
              </a:ext>
            </a:extLst>
          </p:cNvPr>
          <p:cNvSpPr txBox="1"/>
          <p:nvPr/>
        </p:nvSpPr>
        <p:spPr>
          <a:xfrm>
            <a:off x="381000" y="381000"/>
            <a:ext cx="525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পরোক্ষ</a:t>
            </a:r>
            <a:r>
              <a:rPr lang="en-US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</a:t>
            </a:r>
            <a:r>
              <a:rPr lang="as-IN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8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ৈশি</a:t>
            </a:r>
            <a:r>
              <a:rPr lang="as-IN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8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্ট্য</a:t>
            </a:r>
            <a:r>
              <a:rPr lang="en-US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862BD6C3-2361-4D6B-82E9-A5D7EE9CBC57}"/>
              </a:ext>
            </a:extLst>
          </p:cNvPr>
          <p:cNvGrpSpPr/>
          <p:nvPr/>
        </p:nvGrpSpPr>
        <p:grpSpPr>
          <a:xfrm>
            <a:off x="6781800" y="1752600"/>
            <a:ext cx="1941587" cy="685800"/>
            <a:chOff x="4758393" y="2007311"/>
            <a:chExt cx="3377237" cy="650428"/>
          </a:xfrm>
        </p:grpSpPr>
        <p:grpSp>
          <p:nvGrpSpPr>
            <p:cNvPr id="10" name="Group 17">
              <a:extLst>
                <a:ext uri="{FF2B5EF4-FFF2-40B4-BE49-F238E27FC236}">
                  <a16:creationId xmlns="" xmlns:a16="http://schemas.microsoft.com/office/drawing/2014/main" id="{6D80CFE5-B2BD-4C20-965B-E190E775B57A}"/>
                </a:ext>
              </a:extLst>
            </p:cNvPr>
            <p:cNvGrpSpPr/>
            <p:nvPr/>
          </p:nvGrpSpPr>
          <p:grpSpPr>
            <a:xfrm>
              <a:off x="4758393" y="2007311"/>
              <a:ext cx="3377237" cy="650428"/>
              <a:chOff x="4758393" y="2007311"/>
              <a:chExt cx="3377237" cy="650428"/>
            </a:xfrm>
          </p:grpSpPr>
          <p:sp>
            <p:nvSpPr>
              <p:cNvPr id="12" name="Rectangle: Rounded Corners 19">
                <a:extLst>
                  <a:ext uri="{FF2B5EF4-FFF2-40B4-BE49-F238E27FC236}">
                    <a16:creationId xmlns="" xmlns:a16="http://schemas.microsoft.com/office/drawing/2014/main" id="{8C30976E-CA20-4D49-987B-777961DD4C3D}"/>
                  </a:ext>
                </a:extLst>
              </p:cNvPr>
              <p:cNvSpPr/>
              <p:nvPr/>
            </p:nvSpPr>
            <p:spPr>
              <a:xfrm>
                <a:off x="4758393" y="2007311"/>
                <a:ext cx="3377237" cy="650428"/>
              </a:xfrm>
              <a:prstGeom prst="roundRect">
                <a:avLst>
                  <a:gd name="adj" fmla="val 50000"/>
                </a:avLst>
              </a:prstGeom>
              <a:noFill/>
              <a:ln w="889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: Rounded Corners 20">
                <a:extLst>
                  <a:ext uri="{FF2B5EF4-FFF2-40B4-BE49-F238E27FC236}">
                    <a16:creationId xmlns="" xmlns:a16="http://schemas.microsoft.com/office/drawing/2014/main" id="{38CE6CCF-B43F-4A4D-9FAA-B4277530D3CA}"/>
                  </a:ext>
                </a:extLst>
              </p:cNvPr>
              <p:cNvSpPr/>
              <p:nvPr/>
            </p:nvSpPr>
            <p:spPr>
              <a:xfrm>
                <a:off x="4884880" y="2103943"/>
                <a:ext cx="3137048" cy="453261"/>
              </a:xfrm>
              <a:prstGeom prst="roundRect">
                <a:avLst>
                  <a:gd name="adj" fmla="val 50000"/>
                </a:avLst>
              </a:prstGeom>
              <a:solidFill>
                <a:srgbClr val="FFFF00"/>
              </a:solidFill>
              <a:ln w="889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3A55D2DB-7AC9-4198-B8FB-A68DB5F76B3B}"/>
                </a:ext>
              </a:extLst>
            </p:cNvPr>
            <p:cNvSpPr txBox="1"/>
            <p:nvPr/>
          </p:nvSpPr>
          <p:spPr>
            <a:xfrm>
              <a:off x="5100537" y="2110420"/>
              <a:ext cx="2751595" cy="410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</a:t>
              </a:r>
              <a:r>
                <a:rPr lang="as-IN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ূ</a:t>
              </a:r>
              <a:r>
                <a:rPr lang="en-US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ড়</a:t>
              </a:r>
              <a:r>
                <a:rPr lang="as-IN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en-US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  <a:r>
                <a:rPr lang="as-IN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en-US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 </a:t>
              </a:r>
              <a:r>
                <a:rPr lang="en-US" sz="2400" b="1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প্রতিনিধি</a:t>
              </a:r>
              <a:r>
                <a:rPr lang="en-US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22085F7E-9BFF-481A-91D0-0E1647DEAA40}"/>
              </a:ext>
            </a:extLst>
          </p:cNvPr>
          <p:cNvGrpSpPr/>
          <p:nvPr/>
        </p:nvGrpSpPr>
        <p:grpSpPr>
          <a:xfrm>
            <a:off x="152400" y="1676400"/>
            <a:ext cx="1574089" cy="731480"/>
            <a:chOff x="4758393" y="2007311"/>
            <a:chExt cx="3377237" cy="650428"/>
          </a:xfrm>
        </p:grpSpPr>
        <p:grpSp>
          <p:nvGrpSpPr>
            <p:cNvPr id="15" name="Group 22">
              <a:extLst>
                <a:ext uri="{FF2B5EF4-FFF2-40B4-BE49-F238E27FC236}">
                  <a16:creationId xmlns="" xmlns:a16="http://schemas.microsoft.com/office/drawing/2014/main" id="{A8AC03A4-0E63-41DD-9F3C-FD9AC3758930}"/>
                </a:ext>
              </a:extLst>
            </p:cNvPr>
            <p:cNvGrpSpPr/>
            <p:nvPr/>
          </p:nvGrpSpPr>
          <p:grpSpPr>
            <a:xfrm>
              <a:off x="4758393" y="2007311"/>
              <a:ext cx="3377237" cy="650428"/>
              <a:chOff x="4758393" y="2007311"/>
              <a:chExt cx="3377237" cy="650428"/>
            </a:xfrm>
          </p:grpSpPr>
          <p:sp>
            <p:nvSpPr>
              <p:cNvPr id="17" name="Rectangle: Rounded Corners 24">
                <a:extLst>
                  <a:ext uri="{FF2B5EF4-FFF2-40B4-BE49-F238E27FC236}">
                    <a16:creationId xmlns="" xmlns:a16="http://schemas.microsoft.com/office/drawing/2014/main" id="{AA9FE5F7-CEEE-4643-8EF4-DE2F5515D981}"/>
                  </a:ext>
                </a:extLst>
              </p:cNvPr>
              <p:cNvSpPr/>
              <p:nvPr/>
            </p:nvSpPr>
            <p:spPr>
              <a:xfrm>
                <a:off x="4758393" y="2007311"/>
                <a:ext cx="3377237" cy="650428"/>
              </a:xfrm>
              <a:prstGeom prst="roundRect">
                <a:avLst>
                  <a:gd name="adj" fmla="val 50000"/>
                </a:avLst>
              </a:prstGeom>
              <a:noFill/>
              <a:ln w="88900">
                <a:solidFill>
                  <a:srgbClr val="7528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: Rounded Corners 25">
                <a:extLst>
                  <a:ext uri="{FF2B5EF4-FFF2-40B4-BE49-F238E27FC236}">
                    <a16:creationId xmlns="" xmlns:a16="http://schemas.microsoft.com/office/drawing/2014/main" id="{6B5102F0-9D60-4223-AD58-EC5EBE4E715B}"/>
                  </a:ext>
                </a:extLst>
              </p:cNvPr>
              <p:cNvSpPr/>
              <p:nvPr/>
            </p:nvSpPr>
            <p:spPr>
              <a:xfrm>
                <a:off x="4911128" y="2103943"/>
                <a:ext cx="3058609" cy="453261"/>
              </a:xfrm>
              <a:prstGeom prst="roundRect">
                <a:avLst>
                  <a:gd name="adj" fmla="val 50000"/>
                </a:avLst>
              </a:prstGeom>
              <a:solidFill>
                <a:srgbClr val="FFFF00"/>
              </a:solidFill>
              <a:ln w="889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02FF5D3E-1377-4F55-8C1C-8756E65DF65C}"/>
                </a:ext>
              </a:extLst>
            </p:cNvPr>
            <p:cNvSpPr txBox="1"/>
            <p:nvPr/>
          </p:nvSpPr>
          <p:spPr>
            <a:xfrm>
              <a:off x="5186469" y="2103943"/>
              <a:ext cx="2568643" cy="410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</a:t>
              </a:r>
              <a:r>
                <a:rPr lang="as-IN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ো</a:t>
              </a:r>
              <a:r>
                <a:rPr lang="en-US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ট</a:t>
              </a:r>
              <a:r>
                <a:rPr lang="as-IN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</a:t>
              </a:r>
              <a:r>
                <a:rPr lang="en-US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as-IN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r>
                <a:rPr lang="en-US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 </a:t>
              </a:r>
            </a:p>
          </p:txBody>
        </p:sp>
      </p:grp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B288F05E-EEBA-40F2-B9C5-5848B2DE7D8F}"/>
              </a:ext>
            </a:extLst>
          </p:cNvPr>
          <p:cNvCxnSpPr>
            <a:cxnSpLocks/>
          </p:cNvCxnSpPr>
          <p:nvPr/>
        </p:nvCxnSpPr>
        <p:spPr>
          <a:xfrm>
            <a:off x="1676400" y="2057400"/>
            <a:ext cx="685800" cy="0"/>
          </a:xfrm>
          <a:prstGeom prst="straightConnector1">
            <a:avLst/>
          </a:prstGeom>
          <a:ln w="476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D9A3CBE3-C40C-468A-8D54-35EA300FD84D}"/>
              </a:ext>
            </a:extLst>
          </p:cNvPr>
          <p:cNvGrpSpPr/>
          <p:nvPr/>
        </p:nvGrpSpPr>
        <p:grpSpPr>
          <a:xfrm>
            <a:off x="2514600" y="1676400"/>
            <a:ext cx="3505200" cy="731480"/>
            <a:chOff x="4758393" y="2007311"/>
            <a:chExt cx="3377237" cy="650428"/>
          </a:xfrm>
        </p:grpSpPr>
        <p:grpSp>
          <p:nvGrpSpPr>
            <p:cNvPr id="21" name="Group 28">
              <a:extLst>
                <a:ext uri="{FF2B5EF4-FFF2-40B4-BE49-F238E27FC236}">
                  <a16:creationId xmlns="" xmlns:a16="http://schemas.microsoft.com/office/drawing/2014/main" id="{47531C80-BEE7-49EE-AA74-FB66876AF98D}"/>
                </a:ext>
              </a:extLst>
            </p:cNvPr>
            <p:cNvGrpSpPr/>
            <p:nvPr/>
          </p:nvGrpSpPr>
          <p:grpSpPr>
            <a:xfrm>
              <a:off x="4758393" y="2007311"/>
              <a:ext cx="3377237" cy="650428"/>
              <a:chOff x="4758393" y="2007311"/>
              <a:chExt cx="3377237" cy="650428"/>
            </a:xfrm>
          </p:grpSpPr>
          <p:sp>
            <p:nvSpPr>
              <p:cNvPr id="23" name="Rectangle: Rounded Corners 30">
                <a:extLst>
                  <a:ext uri="{FF2B5EF4-FFF2-40B4-BE49-F238E27FC236}">
                    <a16:creationId xmlns="" xmlns:a16="http://schemas.microsoft.com/office/drawing/2014/main" id="{780959EB-1F05-4275-8593-EAD4D99EF2A2}"/>
                  </a:ext>
                </a:extLst>
              </p:cNvPr>
              <p:cNvSpPr/>
              <p:nvPr/>
            </p:nvSpPr>
            <p:spPr>
              <a:xfrm>
                <a:off x="4758393" y="2007311"/>
                <a:ext cx="3377237" cy="650428"/>
              </a:xfrm>
              <a:prstGeom prst="roundRect">
                <a:avLst>
                  <a:gd name="adj" fmla="val 50000"/>
                </a:avLst>
              </a:prstGeom>
              <a:noFill/>
              <a:ln w="88900">
                <a:solidFill>
                  <a:srgbClr val="FF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: Rounded Corners 31">
                <a:extLst>
                  <a:ext uri="{FF2B5EF4-FFF2-40B4-BE49-F238E27FC236}">
                    <a16:creationId xmlns="" xmlns:a16="http://schemas.microsoft.com/office/drawing/2014/main" id="{353E1A58-B1F8-4BED-9027-4579AE54D38D}"/>
                  </a:ext>
                </a:extLst>
              </p:cNvPr>
              <p:cNvSpPr/>
              <p:nvPr/>
            </p:nvSpPr>
            <p:spPr>
              <a:xfrm>
                <a:off x="4884880" y="2103943"/>
                <a:ext cx="3137048" cy="453261"/>
              </a:xfrm>
              <a:prstGeom prst="roundRect">
                <a:avLst>
                  <a:gd name="adj" fmla="val 50000"/>
                </a:avLst>
              </a:prstGeom>
              <a:solidFill>
                <a:srgbClr val="FFFF00"/>
              </a:solidFill>
              <a:ln w="889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BE008574-F9C8-4363-AF26-D5DFEF53602D}"/>
                </a:ext>
              </a:extLst>
            </p:cNvPr>
            <p:cNvSpPr txBox="1"/>
            <p:nvPr/>
          </p:nvSpPr>
          <p:spPr>
            <a:xfrm>
              <a:off x="4889690" y="2110420"/>
              <a:ext cx="3130987" cy="410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মধ্যব</a:t>
              </a:r>
              <a:r>
                <a:rPr lang="as-IN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en-US" sz="2400" b="1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্তী</a:t>
              </a:r>
              <a:r>
                <a:rPr lang="en-US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সংস্</a:t>
              </a:r>
              <a:r>
                <a:rPr lang="as-IN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থ</a:t>
              </a:r>
              <a:r>
                <a:rPr lang="en-US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 </a:t>
              </a:r>
              <a:r>
                <a:rPr lang="as-IN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</a:t>
              </a:r>
              <a:r>
                <a:rPr lang="en-US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 </a:t>
              </a:r>
              <a:r>
                <a:rPr lang="as-IN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en-US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as-IN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en-US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r>
                <a:rPr lang="as-IN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r>
                <a:rPr lang="en-US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  <a:r>
                <a:rPr lang="as-IN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r>
                <a:rPr lang="en-US" sz="2400" b="1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ধি</a:t>
              </a:r>
              <a:r>
                <a:rPr lang="en-US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A016A184-938B-42E2-991E-4D6B460C1137}"/>
              </a:ext>
            </a:extLst>
          </p:cNvPr>
          <p:cNvGrpSpPr/>
          <p:nvPr/>
        </p:nvGrpSpPr>
        <p:grpSpPr>
          <a:xfrm>
            <a:off x="1219200" y="3352800"/>
            <a:ext cx="1828800" cy="807680"/>
            <a:chOff x="4445259" y="1999858"/>
            <a:chExt cx="3377237" cy="650428"/>
          </a:xfrm>
        </p:grpSpPr>
        <p:grpSp>
          <p:nvGrpSpPr>
            <p:cNvPr id="26" name="Group 33">
              <a:extLst>
                <a:ext uri="{FF2B5EF4-FFF2-40B4-BE49-F238E27FC236}">
                  <a16:creationId xmlns="" xmlns:a16="http://schemas.microsoft.com/office/drawing/2014/main" id="{501E7142-0001-4870-AFF3-DB260995CE74}"/>
                </a:ext>
              </a:extLst>
            </p:cNvPr>
            <p:cNvGrpSpPr/>
            <p:nvPr/>
          </p:nvGrpSpPr>
          <p:grpSpPr>
            <a:xfrm>
              <a:off x="4445259" y="1999858"/>
              <a:ext cx="3377237" cy="650428"/>
              <a:chOff x="4445259" y="1999858"/>
              <a:chExt cx="3377237" cy="650428"/>
            </a:xfrm>
          </p:grpSpPr>
          <p:sp>
            <p:nvSpPr>
              <p:cNvPr id="28" name="Rectangle: Rounded Corners 35">
                <a:extLst>
                  <a:ext uri="{FF2B5EF4-FFF2-40B4-BE49-F238E27FC236}">
                    <a16:creationId xmlns="" xmlns:a16="http://schemas.microsoft.com/office/drawing/2014/main" id="{EB741A4C-97D2-4036-A134-3FC1BDD8A382}"/>
                  </a:ext>
                </a:extLst>
              </p:cNvPr>
              <p:cNvSpPr/>
              <p:nvPr/>
            </p:nvSpPr>
            <p:spPr>
              <a:xfrm>
                <a:off x="4445259" y="1999858"/>
                <a:ext cx="3377237" cy="650428"/>
              </a:xfrm>
              <a:prstGeom prst="roundRect">
                <a:avLst>
                  <a:gd name="adj" fmla="val 50000"/>
                </a:avLst>
              </a:prstGeom>
              <a:noFill/>
              <a:ln w="889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ectangle: Rounded Corners 36">
                <a:extLst>
                  <a:ext uri="{FF2B5EF4-FFF2-40B4-BE49-F238E27FC236}">
                    <a16:creationId xmlns="" xmlns:a16="http://schemas.microsoft.com/office/drawing/2014/main" id="{074EE646-320D-4DAE-9A0C-E289BA09B1F0}"/>
                  </a:ext>
                </a:extLst>
              </p:cNvPr>
              <p:cNvSpPr/>
              <p:nvPr/>
            </p:nvSpPr>
            <p:spPr>
              <a:xfrm>
                <a:off x="4585979" y="2067615"/>
                <a:ext cx="3137049" cy="542053"/>
              </a:xfrm>
              <a:prstGeom prst="roundRect">
                <a:avLst>
                  <a:gd name="adj" fmla="val 50000"/>
                </a:avLst>
              </a:prstGeom>
              <a:solidFill>
                <a:srgbClr val="00B0F0"/>
              </a:solidFill>
              <a:ln w="889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7" name="TextBox 26">
              <a:extLst>
                <a:ext uri="{FF2B5EF4-FFF2-40B4-BE49-F238E27FC236}">
                  <a16:creationId xmlns="" xmlns:a16="http://schemas.microsoft.com/office/drawing/2014/main" id="{B8ABC646-606D-4BD5-8A40-2BF3108F9A62}"/>
                </a:ext>
              </a:extLst>
            </p:cNvPr>
            <p:cNvSpPr txBox="1"/>
            <p:nvPr/>
          </p:nvSpPr>
          <p:spPr>
            <a:xfrm>
              <a:off x="4860853" y="2067615"/>
              <a:ext cx="2751595" cy="410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as-IN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en-US" sz="2400" b="1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রথম</a:t>
              </a:r>
              <a:r>
                <a:rPr lang="en-US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নির্বাচন</a:t>
              </a:r>
              <a:r>
                <a:rPr lang="en-US" sz="24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</p:grpSp>
      <p:cxnSp>
        <p:nvCxnSpPr>
          <p:cNvPr id="30" name="Straight Arrow Connector 29">
            <a:extLst>
              <a:ext uri="{FF2B5EF4-FFF2-40B4-BE49-F238E27FC236}">
                <a16:creationId xmlns="" xmlns:a16="http://schemas.microsoft.com/office/drawing/2014/main" id="{68DE9A71-6B98-41FF-A84C-A35F53C3AE14}"/>
              </a:ext>
            </a:extLst>
          </p:cNvPr>
          <p:cNvCxnSpPr>
            <a:cxnSpLocks/>
            <a:stCxn id="23" idx="3"/>
          </p:cNvCxnSpPr>
          <p:nvPr/>
        </p:nvCxnSpPr>
        <p:spPr>
          <a:xfrm flipV="1">
            <a:off x="6019800" y="2034560"/>
            <a:ext cx="762000" cy="7580"/>
          </a:xfrm>
          <a:prstGeom prst="straightConnector1">
            <a:avLst/>
          </a:prstGeom>
          <a:ln w="476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81EB1523-B071-4573-88C2-D30F0F27316A}"/>
              </a:ext>
            </a:extLst>
          </p:cNvPr>
          <p:cNvGrpSpPr/>
          <p:nvPr/>
        </p:nvGrpSpPr>
        <p:grpSpPr>
          <a:xfrm>
            <a:off x="5562600" y="3352800"/>
            <a:ext cx="1941587" cy="731480"/>
            <a:chOff x="4758393" y="2007311"/>
            <a:chExt cx="3377237" cy="650428"/>
          </a:xfrm>
        </p:grpSpPr>
        <p:grpSp>
          <p:nvGrpSpPr>
            <p:cNvPr id="32" name="Group 40">
              <a:extLst>
                <a:ext uri="{FF2B5EF4-FFF2-40B4-BE49-F238E27FC236}">
                  <a16:creationId xmlns="" xmlns:a16="http://schemas.microsoft.com/office/drawing/2014/main" id="{20C7FD7E-ADDE-4932-84B7-E80ECBF3F2AB}"/>
                </a:ext>
              </a:extLst>
            </p:cNvPr>
            <p:cNvGrpSpPr/>
            <p:nvPr/>
          </p:nvGrpSpPr>
          <p:grpSpPr>
            <a:xfrm>
              <a:off x="4758393" y="2007311"/>
              <a:ext cx="3377237" cy="650428"/>
              <a:chOff x="4758393" y="2007311"/>
              <a:chExt cx="3377237" cy="650428"/>
            </a:xfrm>
          </p:grpSpPr>
          <p:sp>
            <p:nvSpPr>
              <p:cNvPr id="34" name="Rectangle: Rounded Corners 42">
                <a:extLst>
                  <a:ext uri="{FF2B5EF4-FFF2-40B4-BE49-F238E27FC236}">
                    <a16:creationId xmlns="" xmlns:a16="http://schemas.microsoft.com/office/drawing/2014/main" id="{55CD84C2-CCA8-4582-95B2-85BEB3B89C63}"/>
                  </a:ext>
                </a:extLst>
              </p:cNvPr>
              <p:cNvSpPr/>
              <p:nvPr/>
            </p:nvSpPr>
            <p:spPr>
              <a:xfrm>
                <a:off x="4758393" y="2007311"/>
                <a:ext cx="3377237" cy="650428"/>
              </a:xfrm>
              <a:prstGeom prst="roundRect">
                <a:avLst>
                  <a:gd name="adj" fmla="val 50000"/>
                </a:avLst>
              </a:prstGeom>
              <a:noFill/>
              <a:ln w="88900">
                <a:solidFill>
                  <a:srgbClr val="CF0F4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: Rounded Corners 43">
                <a:extLst>
                  <a:ext uri="{FF2B5EF4-FFF2-40B4-BE49-F238E27FC236}">
                    <a16:creationId xmlns="" xmlns:a16="http://schemas.microsoft.com/office/drawing/2014/main" id="{E631E13F-7676-4CA7-84BA-FEB76B831E58}"/>
                  </a:ext>
                </a:extLst>
              </p:cNvPr>
              <p:cNvSpPr/>
              <p:nvPr/>
            </p:nvSpPr>
            <p:spPr>
              <a:xfrm>
                <a:off x="4884880" y="2103943"/>
                <a:ext cx="3137048" cy="453261"/>
              </a:xfrm>
              <a:prstGeom prst="roundRect">
                <a:avLst>
                  <a:gd name="adj" fmla="val 50000"/>
                </a:avLst>
              </a:prstGeom>
              <a:solidFill>
                <a:srgbClr val="00FFFF"/>
              </a:solidFill>
              <a:ln w="889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3" name="TextBox 32">
              <a:extLst>
                <a:ext uri="{FF2B5EF4-FFF2-40B4-BE49-F238E27FC236}">
                  <a16:creationId xmlns="" xmlns:a16="http://schemas.microsoft.com/office/drawing/2014/main" id="{9F178A63-DDDE-40C8-9C7A-58E4340B4439}"/>
                </a:ext>
              </a:extLst>
            </p:cNvPr>
            <p:cNvSpPr txBox="1"/>
            <p:nvPr/>
          </p:nvSpPr>
          <p:spPr>
            <a:xfrm>
              <a:off x="5100537" y="2110420"/>
              <a:ext cx="2751595" cy="410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দ্বিতীয়</a:t>
              </a:r>
              <a:r>
                <a:rPr lang="en-US" sz="24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নির্বাচন</a:t>
              </a:r>
              <a:r>
                <a:rPr lang="en-US" sz="24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</p:grpSp>
      <p:cxnSp>
        <p:nvCxnSpPr>
          <p:cNvPr id="36" name="Straight Arrow Connector 35">
            <a:extLst>
              <a:ext uri="{FF2B5EF4-FFF2-40B4-BE49-F238E27FC236}">
                <a16:creationId xmlns="" xmlns:a16="http://schemas.microsoft.com/office/drawing/2014/main" id="{5A867297-163B-4D75-9B9A-096FC46DB021}"/>
              </a:ext>
            </a:extLst>
          </p:cNvPr>
          <p:cNvCxnSpPr>
            <a:cxnSpLocks/>
          </p:cNvCxnSpPr>
          <p:nvPr/>
        </p:nvCxnSpPr>
        <p:spPr>
          <a:xfrm>
            <a:off x="2209800" y="2209800"/>
            <a:ext cx="0" cy="1076095"/>
          </a:xfrm>
          <a:prstGeom prst="straightConnector1">
            <a:avLst/>
          </a:prstGeom>
          <a:ln w="476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="" xmlns:a16="http://schemas.microsoft.com/office/drawing/2014/main" id="{EE8E0320-586E-4819-892B-BD9525CE27FB}"/>
              </a:ext>
            </a:extLst>
          </p:cNvPr>
          <p:cNvCxnSpPr>
            <a:cxnSpLocks/>
          </p:cNvCxnSpPr>
          <p:nvPr/>
        </p:nvCxnSpPr>
        <p:spPr>
          <a:xfrm>
            <a:off x="6400800" y="2286000"/>
            <a:ext cx="15267" cy="981894"/>
          </a:xfrm>
          <a:prstGeom prst="straightConnector1">
            <a:avLst/>
          </a:prstGeom>
          <a:ln w="476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0" y="3581400"/>
            <a:ext cx="3657600" cy="2917685"/>
            <a:chOff x="1775033" y="3086099"/>
            <a:chExt cx="5271280" cy="3912663"/>
          </a:xfrm>
        </p:grpSpPr>
        <p:sp>
          <p:nvSpPr>
            <p:cNvPr id="3" name="Oval Callout 2"/>
            <p:cNvSpPr/>
            <p:nvPr/>
          </p:nvSpPr>
          <p:spPr>
            <a:xfrm>
              <a:off x="2240146" y="3086099"/>
              <a:ext cx="3664528" cy="2971801"/>
            </a:xfrm>
            <a:prstGeom prst="wedgeEllipseCallout">
              <a:avLst>
                <a:gd name="adj1" fmla="val 72969"/>
                <a:gd name="adj2" fmla="val 3676"/>
              </a:avLst>
            </a:prstGeom>
            <a:blipFill dpi="0" rotWithShape="1"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775033" y="6049476"/>
              <a:ext cx="5271280" cy="9492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সরাসরি ভোট প্রদান </a:t>
              </a:r>
              <a:endPara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 rot="862211">
            <a:off x="3698450" y="3722162"/>
            <a:ext cx="3942034" cy="2788106"/>
            <a:chOff x="7197000" y="3367644"/>
            <a:chExt cx="3546764" cy="3174599"/>
          </a:xfrm>
        </p:grpSpPr>
        <p:sp>
          <p:nvSpPr>
            <p:cNvPr id="6" name="Oval Callout 5"/>
            <p:cNvSpPr/>
            <p:nvPr/>
          </p:nvSpPr>
          <p:spPr>
            <a:xfrm>
              <a:off x="7197000" y="3367644"/>
              <a:ext cx="3546764" cy="2407228"/>
            </a:xfrm>
            <a:prstGeom prst="wedgeEllipseCallout">
              <a:avLst>
                <a:gd name="adj1" fmla="val 12488"/>
                <a:gd name="adj2" fmla="val -69622"/>
              </a:avLst>
            </a:prstGeom>
            <a:blipFill dpi="0" rotWithShape="1"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776997" y="5736228"/>
              <a:ext cx="2612111" cy="8060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মধ্যবর্তী প্রতিনিধি </a:t>
              </a:r>
              <a:endPara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715000" y="381000"/>
            <a:ext cx="3429000" cy="3581400"/>
            <a:chOff x="6927668" y="-549864"/>
            <a:chExt cx="4595751" cy="3871489"/>
          </a:xfrm>
        </p:grpSpPr>
        <p:sp>
          <p:nvSpPr>
            <p:cNvPr id="10" name="Oval 9"/>
            <p:cNvSpPr/>
            <p:nvPr/>
          </p:nvSpPr>
          <p:spPr>
            <a:xfrm>
              <a:off x="7744691" y="356229"/>
              <a:ext cx="3574473" cy="2965396"/>
            </a:xfrm>
            <a:prstGeom prst="ellipse">
              <a:avLst/>
            </a:prstGeom>
            <a:blipFill dpi="0" rotWithShape="1"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27668" y="-549864"/>
              <a:ext cx="4595751" cy="765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নির্বাচিত প্রতিনিধি </a:t>
              </a:r>
              <a:endPara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2" name="Rounded Rectangular Callout 11"/>
          <p:cNvSpPr/>
          <p:nvPr/>
        </p:nvSpPr>
        <p:spPr>
          <a:xfrm>
            <a:off x="152400" y="914400"/>
            <a:ext cx="2133599" cy="1835726"/>
          </a:xfrm>
          <a:prstGeom prst="wedgeRoundRectCallout">
            <a:avLst>
              <a:gd name="adj1" fmla="val -3905"/>
              <a:gd name="adj2" fmla="val 79860"/>
              <a:gd name="adj3" fmla="val 16667"/>
            </a:avLst>
          </a:prstGeom>
          <a:blipFill dpi="0" rotWithShape="1"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2514600" y="990600"/>
            <a:ext cx="3276600" cy="2362200"/>
          </a:xfrm>
          <a:prstGeom prst="cloudCallout">
            <a:avLst>
              <a:gd name="adj1" fmla="val 66659"/>
              <a:gd name="adj2" fmla="val -19101"/>
            </a:avLst>
          </a:prstGeom>
          <a:solidFill>
            <a:schemeClr val="bg1"/>
          </a:solidFill>
          <a:ln>
            <a:solidFill>
              <a:srgbClr val="F31CDA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প্রেসিডেন্ট নির্বাচন পরোক্ষ নির্বাচনের উদাহরণ 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304800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কমিশন</a:t>
            </a:r>
            <a:endParaRPr lang="en-US" sz="48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পরিচালনার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দায়িত্বে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নিয়োজিত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457200"/>
            <a:ext cx="5486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রাষ্ট্রপতি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কর্তৃক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মনোনীত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কমিশনার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কয়েকজন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কমিশনার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4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মেয়াদ</a:t>
            </a:r>
            <a:r>
              <a:rPr lang="en-US" sz="4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য়োগদানের</a:t>
            </a:r>
            <a:r>
              <a:rPr lang="en-US" sz="4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4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পাঁচ</a:t>
            </a:r>
            <a:r>
              <a:rPr lang="en-US" sz="4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বছর</a:t>
            </a:r>
            <a:endParaRPr lang="en-US" sz="4800" dirty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381000"/>
            <a:ext cx="5715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কমিশনের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:</a:t>
            </a:r>
          </a:p>
          <a:p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১.ভোটার </a:t>
            </a:r>
            <a:r>
              <a:rPr lang="en-US" sz="44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প্রনয়ন</a:t>
            </a:r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হালনাগাদ</a:t>
            </a:r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করণ</a:t>
            </a:r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২.সকল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উপনির্বাচন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পরিচালনা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৩.নির্বাচনি </a:t>
            </a:r>
            <a:r>
              <a:rPr lang="en-US" sz="44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বরাদ্দ</a:t>
            </a:r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৪.নির্বাচনি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এলাকার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সীমানা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নির্ধারণ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৫.ভোট </a:t>
            </a:r>
            <a:r>
              <a:rPr lang="en-US" sz="44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1219200"/>
            <a:ext cx="5791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৬.নির্বাচনি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আচরণবিধি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৭.ব্যালট </a:t>
            </a:r>
            <a:r>
              <a:rPr lang="en-US" sz="44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পেপার</a:t>
            </a:r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মূদ্রণ</a:t>
            </a:r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৮.ব্যালট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বাক্স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৯.নির্বাচনি </a:t>
            </a:r>
            <a:r>
              <a:rPr lang="en-US" sz="44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আচরণবিধি</a:t>
            </a:r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১০.ভোট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১১.নির্বাচনি </a:t>
            </a:r>
            <a:r>
              <a:rPr lang="en-US" sz="44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বিরোধ</a:t>
            </a:r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নিষ্পত্তি</a:t>
            </a:r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609600"/>
            <a:ext cx="55626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ভোটাধিকারের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যোগ্যতা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:</a:t>
            </a:r>
          </a:p>
          <a:p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১.বাংলাদেশের </a:t>
            </a:r>
            <a:r>
              <a:rPr lang="en-US" sz="40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নাগরিক</a:t>
            </a:r>
            <a:r>
              <a:rPr lang="en-US" sz="4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২. ১৮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বয়সের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40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4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নির্বাচনি</a:t>
            </a:r>
            <a:r>
              <a:rPr lang="en-US" sz="4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এলাকার</a:t>
            </a:r>
            <a:r>
              <a:rPr lang="en-US" sz="4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বাসিন্দা</a:t>
            </a:r>
            <a:r>
              <a:rPr lang="en-US" sz="4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অপ্রকৃতিস্থ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নন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আদালত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কর্তৃক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দেউলিয়া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ঘোষিত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নন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762000"/>
            <a:ext cx="5867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নির্বাচনে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প্রতিদ্বন্দ্বিতার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:</a:t>
            </a:r>
          </a:p>
          <a:p>
            <a:pPr marL="742950" indent="-742950"/>
            <a:r>
              <a:rPr lang="en-US" sz="4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১.যেকোন </a:t>
            </a:r>
            <a:r>
              <a:rPr lang="en-US" sz="40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4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নিবন্ধিত</a:t>
            </a:r>
            <a:r>
              <a:rPr lang="en-US" sz="4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রাজতৈক</a:t>
            </a:r>
            <a:r>
              <a:rPr lang="en-US" sz="4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দলের</a:t>
            </a:r>
            <a:r>
              <a:rPr lang="en-US" sz="4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পক্ষে</a:t>
            </a:r>
            <a:r>
              <a:rPr lang="en-US" sz="4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4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স্বতন্ত্রভাবে</a:t>
            </a:r>
            <a:r>
              <a:rPr lang="en-US" sz="4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/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২.অবশ্যই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নাগরিক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/>
            <a:r>
              <a:rPr lang="en-US" sz="4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40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কমপক্ষে</a:t>
            </a:r>
            <a:r>
              <a:rPr lang="en-US" sz="4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40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4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বয়স</a:t>
            </a:r>
            <a:r>
              <a:rPr lang="en-US" sz="4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/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অপ্রকৃতিস্থ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দেউলিয়া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ঘোষিত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নন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/>
            <a:r>
              <a:rPr lang="en-US" sz="4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৫. </a:t>
            </a:r>
            <a:r>
              <a:rPr lang="en-US" sz="40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চাকুরিতে</a:t>
            </a:r>
            <a:r>
              <a:rPr lang="en-US" sz="4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কর্মরত</a:t>
            </a:r>
            <a:r>
              <a:rPr lang="en-US" sz="4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নন</a:t>
            </a:r>
            <a:r>
              <a:rPr lang="en-US" sz="4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487025"/>
            <a:ext cx="64008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নির্বাচনি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আচরণবিধি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:</a:t>
            </a:r>
          </a:p>
          <a:p>
            <a:r>
              <a:rPr lang="en-US" sz="36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১.মনোনয়নপত্র </a:t>
            </a:r>
            <a:r>
              <a:rPr lang="en-US" sz="36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জমার</a:t>
            </a:r>
            <a:r>
              <a:rPr lang="en-US" sz="36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সমাবেস</a:t>
            </a:r>
            <a:r>
              <a:rPr lang="en-US" sz="36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মিছিল</a:t>
            </a:r>
            <a:r>
              <a:rPr lang="en-US" sz="36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36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দেয়ালে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কোথাও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পোস্টার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লাগানো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৩.রাস্তায় </a:t>
            </a:r>
            <a:r>
              <a:rPr lang="en-US" sz="36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সড়কে</a:t>
            </a:r>
            <a:r>
              <a:rPr lang="en-US" sz="36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সমাবেস</a:t>
            </a:r>
            <a:r>
              <a:rPr lang="en-US" sz="36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36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৪.কোন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গেট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আলোকসজ্জা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৫.যানবাহনে </a:t>
            </a:r>
            <a:r>
              <a:rPr lang="en-US" sz="36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মিছিল</a:t>
            </a:r>
            <a:r>
              <a:rPr lang="en-US" sz="36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36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৬.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ভোটারকে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পয়সা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উপহার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দেয়া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যাবেনা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0" y="3810000"/>
            <a:ext cx="3505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: ৭ম         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বিশ্বপরিচয়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Rojob.jpg">
            <a:extLst>
              <a:ext uri="{FF2B5EF4-FFF2-40B4-BE49-F238E27FC236}">
                <a16:creationId xmlns="" xmlns:a16="http://schemas.microsoft.com/office/drawing/2014/main" id="{406298B3-7182-4B2E-8FD1-8B981F22678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52400"/>
            <a:ext cx="2598096" cy="29166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E53ED2EB-8956-47A1-9476-4B5D4271D010}"/>
              </a:ext>
            </a:extLst>
          </p:cNvPr>
          <p:cNvSpPr/>
          <p:nvPr/>
        </p:nvSpPr>
        <p:spPr>
          <a:xfrm>
            <a:off x="3429000" y="1066800"/>
            <a:ext cx="289053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bn-BD" sz="8000" kern="0" dirty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kern="0" dirty="0">
              <a:solidFill>
                <a:srgbClr val="33CC3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745E6C8-BF0B-4863-8352-3C7CE2C3343A}"/>
              </a:ext>
            </a:extLst>
          </p:cNvPr>
          <p:cNvSpPr/>
          <p:nvPr/>
        </p:nvSpPr>
        <p:spPr>
          <a:xfrm>
            <a:off x="0" y="3352800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914400">
              <a:defRPr/>
            </a:pPr>
            <a:r>
              <a:rPr lang="bn-BD" sz="4000" kern="0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উপস্থাপনায়</a:t>
            </a:r>
          </a:p>
          <a:p>
            <a:pPr lvl="0" algn="ctr" defTabSz="914400">
              <a:defRPr/>
            </a:pPr>
            <a:r>
              <a:rPr lang="bn-BD" sz="4000" kern="0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রজব আলী </a:t>
            </a:r>
          </a:p>
          <a:p>
            <a:pPr lvl="0" algn="ctr" defTabSz="914400">
              <a:defRPr/>
            </a:pPr>
            <a:r>
              <a:rPr lang="bn-BD" sz="4000" kern="0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প্রধান শিক্ষক</a:t>
            </a:r>
          </a:p>
          <a:p>
            <a:pPr lvl="0" algn="ctr" defTabSz="914400">
              <a:defRPr/>
            </a:pPr>
            <a:r>
              <a:rPr lang="bn-BD" sz="4000" kern="0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চুহড় উচ্চ বিদ্যালয়</a:t>
            </a:r>
          </a:p>
          <a:p>
            <a:pPr lvl="0" algn="ctr" defTabSz="914400">
              <a:defRPr/>
            </a:pPr>
            <a:r>
              <a:rPr lang="bn-BD" sz="4000" kern="0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মিঠাপুকুর,রংপুর </a:t>
            </a:r>
            <a:endParaRPr lang="en-US" sz="4000" kern="0" dirty="0">
              <a:solidFill>
                <a:srgbClr val="33CC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304800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4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286000"/>
            <a:ext cx="8458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স্থানীয়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পর্যায়ে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সুষ্ঠু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নির্বাচনে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মেনে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চলা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উচিত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/>
            <a:endParaRPr lang="en-US" sz="4000" dirty="0" smtClean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/>
            <a:r>
              <a:rPr lang="en-US" sz="40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40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নির্বাচনের</a:t>
            </a:r>
            <a:r>
              <a:rPr lang="en-US" sz="40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আচরণবিধিগুলো</a:t>
            </a:r>
            <a:r>
              <a:rPr lang="en-US" sz="40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ছকে</a:t>
            </a:r>
            <a:r>
              <a:rPr lang="en-US" sz="40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উস্থাপন</a:t>
            </a:r>
            <a:r>
              <a:rPr lang="en-US" sz="40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40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4572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524000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40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40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40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স্থানীয়</a:t>
            </a:r>
            <a:r>
              <a:rPr lang="en-US" sz="40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পর্যায়ে</a:t>
            </a:r>
            <a:r>
              <a:rPr lang="en-US" sz="40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নির্বাচনে</a:t>
            </a:r>
            <a:r>
              <a:rPr lang="en-US" sz="40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প্রতিদ্বন্দ্বিতা</a:t>
            </a:r>
            <a:r>
              <a:rPr lang="en-US" sz="40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গেলে</a:t>
            </a:r>
            <a:r>
              <a:rPr lang="en-US" sz="40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শর্তগুলো</a:t>
            </a:r>
            <a:r>
              <a:rPr lang="en-US" sz="40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40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/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কমিশনার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স্থানীয়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পর্যায়ে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সুষ্ঠুভাবে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পরিচালনায়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0" y="685800"/>
            <a:ext cx="518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800" b="1" dirty="0" smtClean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যেকোন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নির্বাচনের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43200" y="1676400"/>
            <a:ext cx="358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অংশগ্রহণের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9600" y="5334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ব্যবস্থা</a:t>
            </a:r>
            <a:endParaRPr lang="en-US" sz="48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066800"/>
            <a:ext cx="4114799" cy="32766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44196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শিরোনাম</a:t>
            </a:r>
            <a:endParaRPr lang="en-US" sz="4800" b="1" dirty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810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চলো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করি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elec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1066800"/>
            <a:ext cx="4095750" cy="3276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3048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76400"/>
            <a:ext cx="8915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 marL="742950" indent="-742950">
              <a:buAutoNum type="arabicPeriod"/>
            </a:pPr>
            <a:r>
              <a:rPr lang="en-US" sz="40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নির্বাচনের</a:t>
            </a:r>
            <a:r>
              <a:rPr lang="en-US" sz="40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40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>
              <a:buAutoNum type="arabicPeriod"/>
            </a:pP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নির্বাচনের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পয়োজনীয়তা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>
              <a:buAutoNum type="arabicPeriod"/>
            </a:pPr>
            <a:r>
              <a:rPr lang="en-US" sz="40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en-US" sz="40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0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90600" y="838200"/>
            <a:ext cx="38395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s-IN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্বাচন</a:t>
            </a:r>
            <a:r>
              <a:rPr lang="en-US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743200"/>
            <a:ext cx="52578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নির্বাচন হচ্ছে জনপ্রতিনিধি বাছাইয়ের </a:t>
            </a:r>
            <a:r>
              <a:rPr lang="en-US" sz="4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সংবিধান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স্বীকৃত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C32D965-1C63-4866-A944-98A2DC32DDE2}"/>
              </a:ext>
            </a:extLst>
          </p:cNvPr>
          <p:cNvSpPr txBox="1"/>
          <p:nvPr/>
        </p:nvSpPr>
        <p:spPr>
          <a:xfrm>
            <a:off x="0" y="4572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4800" b="1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800" b="1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800" b="1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b="1" dirty="0" err="1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্বাচনের</a:t>
            </a:r>
            <a:r>
              <a:rPr lang="en-US" sz="4800" b="1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প্রয়োজনী</a:t>
            </a:r>
            <a:r>
              <a:rPr lang="as-IN" sz="4800" b="1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800" b="1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800" b="1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b="1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447800"/>
            <a:ext cx="29787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4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বসবাস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2362200"/>
            <a:ext cx="69172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4000" b="1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জনগনের</a:t>
            </a:r>
            <a:r>
              <a:rPr lang="en-US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মতামতের</a:t>
            </a:r>
            <a:r>
              <a:rPr lang="en-US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352800"/>
            <a:ext cx="644759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as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</a:t>
            </a:r>
            <a:r>
              <a:rPr lang="as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শ</a:t>
            </a:r>
            <a:r>
              <a:rPr lang="as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ংখলা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বজায়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as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4343400"/>
            <a:ext cx="468589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4400" b="1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sz="44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ব্যাবস্থা</a:t>
            </a:r>
            <a:r>
              <a:rPr lang="en-US" sz="44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পরিচালনা</a:t>
            </a:r>
            <a:r>
              <a:rPr lang="en-US" sz="44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5257800"/>
            <a:ext cx="48109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বজ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াখা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62000" y="914400"/>
            <a:ext cx="315022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s-IN" sz="54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54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4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400" b="1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্বাচন</a:t>
            </a:r>
            <a:r>
              <a:rPr lang="en-US" sz="54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54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54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5400" b="1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ধতি</a:t>
            </a:r>
            <a:endParaRPr lang="en-US" sz="5400" b="1" dirty="0"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2590800"/>
            <a:ext cx="33425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 প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3962400"/>
            <a:ext cx="33217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২.প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্ষ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38200" y="533400"/>
            <a:ext cx="30861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</a:t>
            </a:r>
            <a:r>
              <a:rPr lang="en-US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</a:t>
            </a:r>
            <a:r>
              <a:rPr lang="as-IN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2" y="1600200"/>
            <a:ext cx="43476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*ই</a:t>
            </a:r>
            <a:r>
              <a:rPr lang="as-IN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b="1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য়ন</a:t>
            </a:r>
            <a:r>
              <a:rPr lang="en-US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b="1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ির</a:t>
            </a:r>
            <a:r>
              <a:rPr lang="as-IN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2" y="2362200"/>
            <a:ext cx="43909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40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উপজেলা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</a:t>
            </a:r>
            <a:r>
              <a:rPr lang="as-IN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3124200"/>
            <a:ext cx="38571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4000" b="1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r>
              <a:rPr lang="en-US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</a:t>
            </a:r>
            <a:r>
              <a:rPr lang="as-IN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3962400"/>
            <a:ext cx="31774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as-IN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ৌরসভা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</a:t>
            </a:r>
            <a:r>
              <a:rPr lang="as-IN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724400"/>
            <a:ext cx="43268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*স</a:t>
            </a:r>
            <a:r>
              <a:rPr lang="as-IN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কর্পোরেশন</a:t>
            </a:r>
            <a:r>
              <a:rPr lang="en-US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</a:t>
            </a:r>
            <a:r>
              <a:rPr lang="as-IN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5410200"/>
            <a:ext cx="39453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*জ</a:t>
            </a:r>
            <a:r>
              <a:rPr lang="as-IN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ংসদ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নির্বাচন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85800" y="609600"/>
            <a:ext cx="31822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্ষ</a:t>
            </a:r>
            <a:r>
              <a:rPr lang="en-US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</a:t>
            </a:r>
            <a:r>
              <a:rPr lang="as-IN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438400"/>
            <a:ext cx="33265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১.রাষ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4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505200"/>
            <a:ext cx="541686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ংসদের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সংরক্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278</TotalTime>
  <Words>693</Words>
  <Application>Microsoft Office PowerPoint</Application>
  <PresentationFormat>On-screen Show (4:3)</PresentationFormat>
  <Paragraphs>101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33</cp:revision>
  <dcterms:created xsi:type="dcterms:W3CDTF">2006-08-16T00:00:00Z</dcterms:created>
  <dcterms:modified xsi:type="dcterms:W3CDTF">2020-10-16T19:31:47Z</dcterms:modified>
</cp:coreProperties>
</file>