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  <p:sldId id="270" r:id="rId13"/>
    <p:sldId id="271" r:id="rId14"/>
    <p:sldId id="264" r:id="rId15"/>
    <p:sldId id="265" r:id="rId16"/>
    <p:sldId id="269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C1777-AB78-E949-94D2-FCD41582C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42605-91F1-3546-8791-6AA27C18B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27438-6420-134A-83C9-013FDB21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F45C0-A4E0-FF44-8DBC-26D23690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F6D16-7F1E-1141-A322-330F6669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105CD-38E0-5641-80D0-7D717531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C6332-D71A-DC4C-AFCC-B45B75D50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50E69-CA62-2848-9851-FD18F42D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7AA12-6B4B-FC43-ABCE-238DD23E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1645-5550-5841-9375-95C70C19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EFC25-8C34-8841-B3FA-ED0D981F1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13497-378D-2D42-B889-863D39F1F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5DBB9-52D1-7243-8B5D-C4E36EEDD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4AB1F-F9F6-C446-90FB-4E5B52C3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7C83A-2494-064D-8EE8-766E8762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8D6B-7756-D74D-9543-8DB2C5CA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1BA0D-1258-8B40-8F1E-BB50FC384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A6AB8-8184-524D-90BE-60DF9D78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21397-7B04-3147-B99B-6D803FE9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38350-E1F0-CE40-9C9A-2A97CA49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CF0E-EECF-4144-B7C4-C4F4DAA7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CB1E6-C791-B941-BA08-1F6F37FA1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9ACDD-4658-C443-9C43-914FA68C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B058D-6609-E847-A88A-FA8F85E6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9BC6C-40CB-9D49-915D-494E2C40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9FCB-8203-C749-A168-77DB6759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34126-6058-F54D-B871-71AE71179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B603-EB7F-714B-8B49-66505BABA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ABF99-8183-444D-AA09-D25F96054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09B2D-E1BB-8449-A9B0-6AFC0F69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D633D-00C5-CC40-B83F-AFA2A7A9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1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16C0-5DA7-8544-A4AE-1008703A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BE2D0-E98A-CC4D-9646-EC8421C2F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BACCF-8EE6-9E46-9C86-6107237BE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13F0D-5243-964A-B426-DA393F642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00C55-5EE1-954B-BA2A-23A9309EC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54AF78-8FE3-5348-86B5-82912D07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B2A110-3ADC-8A4A-963D-8C6631AE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35A20-6FE7-2A4D-8E7B-9199DA689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ACA2F-5570-144A-AABB-EFC01BE5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0FA73-31A4-BB44-BDBD-B07731AC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097DF-23C1-454E-BE53-1EF289BB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5B41A-F643-7546-AFAD-EC92C996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D0AEDF-7CF1-1649-9931-6DBF2F8E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CA76B-7609-A14E-AD48-A9AC3873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5EBA5-720F-3F4F-826C-63BF5EE5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1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6C9E-41AD-AC4C-815B-764D30448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56AA4-DCD5-7448-9987-11D6D82C3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65310-314F-7144-AFEF-EB5A8AE7C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6965B-A9A1-FF4F-9484-626B001A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24EB8-4103-ED43-A190-96DBCBF1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5B4C6-17F1-684F-AD5A-C8D3FD15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7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FF46-E3C5-AF4F-B73C-84E48401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28D3B-52EB-CD4C-A79D-33E293694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E2A05-CA36-864D-B181-9E029853F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6E65E-3480-1745-833E-1CC63035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FBA06-1A39-5F4C-9FDB-E419DEE7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E8E14-C138-384A-B88B-5AA008AE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D91C9C-ECC8-524C-B6D0-AFF45524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BAA26-0C13-E140-89E3-9DEA20CF8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D0FAA-BE7D-CB46-992C-03CAC39D6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8BFD8-7FEF-BB4A-8839-FF6756500875}" type="datetimeFigureOut">
              <a:rPr lang="en-US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06768-3233-3547-92A8-7DB85C324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DA144-8E2E-8242-BD45-22583FAE9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B4EE-5281-AC49-B8D1-6662501D68B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2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6C7A6-5D7D-CA40-98B7-C8D2DFBA3F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036AF-D7EB-3E4C-807A-86957C1F74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E92CF4-2034-F244-A0CC-4B4C2BA60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82" y="1600200"/>
            <a:ext cx="8434762" cy="355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5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8B88-3D1E-404B-9C0C-F47D71F94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454B-B388-8A4F-8D57-5F5BE9F76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453" y="2754314"/>
            <a:ext cx="9157097" cy="3653633"/>
          </a:xfrm>
        </p:spPr>
        <p:txBody>
          <a:bodyPr>
            <a:normAutofit fontScale="85000" lnSpcReduction="20000"/>
          </a:bodyPr>
          <a:lstStyle/>
          <a:p>
            <a:endParaRPr lang="en-GB"/>
          </a:p>
          <a:p>
            <a:pPr marL="0" indent="0">
              <a:buNone/>
            </a:pPr>
            <a:r>
              <a:rPr lang="en-GB" sz="4400" b="1"/>
              <a:t>সংখ্যাটি যে স্থানে অবস্থান করে তার মানকে স্থানীয় মান বলে।</a:t>
            </a:r>
          </a:p>
          <a:p>
            <a:pPr marL="0" indent="0">
              <a:buNone/>
            </a:pPr>
            <a:r>
              <a:rPr lang="en-GB" sz="4400" b="1"/>
              <a:t>  ৯৭৫ সংখ্যটি যদি দশমিক সংখ্যা হয়-</a:t>
            </a:r>
          </a:p>
          <a:p>
            <a:pPr marL="0" indent="0">
              <a:buNone/>
            </a:pPr>
            <a:r>
              <a:rPr lang="en-GB" sz="4400" b="1"/>
              <a:t> তাহলে- ৫ এর স্থানীয় মান ৫ একক</a:t>
            </a:r>
          </a:p>
          <a:p>
            <a:pPr marL="0" indent="0">
              <a:buNone/>
            </a:pPr>
            <a:r>
              <a:rPr lang="en-GB" sz="4400" b="1"/>
              <a:t>                 ৭ এর স্থানীয় মান ৭ দশক</a:t>
            </a:r>
          </a:p>
          <a:p>
            <a:pPr marL="0" indent="0">
              <a:buNone/>
            </a:pPr>
            <a:r>
              <a:rPr lang="en-GB" sz="4400" b="1"/>
              <a:t>                 ৯ এর স্থানীয় মান ৯ শতক</a:t>
            </a:r>
            <a:endParaRPr lang="en-US" sz="4400" b="1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1109384B-7E23-734B-894B-A2178D943A05}"/>
              </a:ext>
            </a:extLst>
          </p:cNvPr>
          <p:cNvSpPr/>
          <p:nvPr/>
        </p:nvSpPr>
        <p:spPr>
          <a:xfrm>
            <a:off x="3253083" y="200422"/>
            <a:ext cx="7044335" cy="225028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স্থানীয় মান</a:t>
            </a:r>
            <a:endParaRPr lang="en-US" sz="5400"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6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ED41-BF2A-5241-819F-B1F3EAC5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1BFB8-642A-D947-888F-CD6AF0A57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953" y="3920330"/>
            <a:ext cx="9335691" cy="2572545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400" b="1"/>
              <a:t>মেমোরির ক্ষুদ্রতম একককে বিট বলে।</a:t>
            </a:r>
          </a:p>
          <a:p>
            <a:pPr marL="0" indent="0">
              <a:buNone/>
            </a:pPr>
            <a:r>
              <a:rPr lang="en-GB" sz="4400" b="1"/>
              <a:t>Bit এর পূর্ণ রূপ হচ্ছে-Binary Digit.</a:t>
            </a:r>
            <a:endParaRPr lang="en-US" sz="4400" b="1"/>
          </a:p>
        </p:txBody>
      </p:sp>
      <p:sp>
        <p:nvSpPr>
          <p:cNvPr id="4" name="Flowchart: Direct Access Storage 3">
            <a:extLst>
              <a:ext uri="{FF2B5EF4-FFF2-40B4-BE49-F238E27FC236}">
                <a16:creationId xmlns:a16="http://schemas.microsoft.com/office/drawing/2014/main" id="{91EA5A2F-B133-3844-BE57-0979F4659E79}"/>
              </a:ext>
            </a:extLst>
          </p:cNvPr>
          <p:cNvSpPr/>
          <p:nvPr/>
        </p:nvSpPr>
        <p:spPr>
          <a:xfrm>
            <a:off x="3220640" y="1595437"/>
            <a:ext cx="6334721" cy="2324893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বিট(Bit)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413064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8818-B823-6249-BAFC-D278C322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E5052-DFF4-E444-8F61-CBD228DB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763" y="3576836"/>
            <a:ext cx="10515600" cy="2510235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400" b="1"/>
              <a:t>৮ বিটে হয় এক বাইট।বাইটকে ক্যারেক্টার বা কম্পিউটার ওয়ার্ড বলে।</a:t>
            </a:r>
            <a:endParaRPr lang="en-US" sz="4400" b="1"/>
          </a:p>
        </p:txBody>
      </p:sp>
      <p:sp>
        <p:nvSpPr>
          <p:cNvPr id="4" name="Flow Chart: Alternative Process 3">
            <a:extLst>
              <a:ext uri="{FF2B5EF4-FFF2-40B4-BE49-F238E27FC236}">
                <a16:creationId xmlns:a16="http://schemas.microsoft.com/office/drawing/2014/main" id="{1EB265BD-295F-0944-9293-407954017913}"/>
              </a:ext>
            </a:extLst>
          </p:cNvPr>
          <p:cNvSpPr/>
          <p:nvPr/>
        </p:nvSpPr>
        <p:spPr>
          <a:xfrm>
            <a:off x="3862981" y="2026046"/>
            <a:ext cx="5656066" cy="13255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>
                <a:solidFill>
                  <a:srgbClr val="FF0000"/>
                </a:solidFill>
              </a:rPr>
              <a:t>বাইট</a:t>
            </a:r>
            <a:endParaRPr lang="en-US" sz="5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4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72141-C8D8-664C-9C77-337339C2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F4D7-02AD-5746-B617-018B058D6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6903" y="3766739"/>
            <a:ext cx="8966597" cy="2930526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400" b="1"/>
              <a:t># বিট ও বাইট এক নয় কেন?</a:t>
            </a:r>
            <a:endParaRPr lang="en-US" sz="4400" b="1"/>
          </a:p>
        </p:txBody>
      </p:sp>
      <p:sp>
        <p:nvSpPr>
          <p:cNvPr id="4" name="Flowchart: Direct Access Storage 3">
            <a:extLst>
              <a:ext uri="{FF2B5EF4-FFF2-40B4-BE49-F238E27FC236}">
                <a16:creationId xmlns:a16="http://schemas.microsoft.com/office/drawing/2014/main" id="{D49D54C7-524D-A14C-AB03-7BA34F9CC830}"/>
              </a:ext>
            </a:extLst>
          </p:cNvPr>
          <p:cNvSpPr/>
          <p:nvPr/>
        </p:nvSpPr>
        <p:spPr>
          <a:xfrm>
            <a:off x="3363515" y="1762323"/>
            <a:ext cx="5464969" cy="193278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/>
              <a:t>একক কাজ</a:t>
            </a:r>
            <a:endParaRPr lang="en-US" sz="6000" b="1"/>
          </a:p>
        </p:txBody>
      </p:sp>
    </p:spTree>
    <p:extLst>
      <p:ext uri="{BB962C8B-B14F-4D97-AF65-F5344CB8AC3E}">
        <p14:creationId xmlns:p14="http://schemas.microsoft.com/office/powerpoint/2010/main" val="23936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CAE7-3F33-654B-BB1B-95C1E9B9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EDF2-4780-3742-9063-806416096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19" y="2141536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3F158A-D318-ED4E-96BD-CA9F6DA12463}"/>
              </a:ext>
            </a:extLst>
          </p:cNvPr>
          <p:cNvSpPr/>
          <p:nvPr/>
        </p:nvSpPr>
        <p:spPr>
          <a:xfrm>
            <a:off x="2719980" y="211433"/>
            <a:ext cx="7156253" cy="2013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/>
              <a:t>সংখ্যা পদ্ধতি </a:t>
            </a:r>
            <a:endParaRPr lang="en-US" sz="4800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701690-112D-7C4F-A247-F83D401B6B92}"/>
              </a:ext>
            </a:extLst>
          </p:cNvPr>
          <p:cNvSpPr/>
          <p:nvPr/>
        </p:nvSpPr>
        <p:spPr>
          <a:xfrm>
            <a:off x="862013" y="3893345"/>
            <a:ext cx="4620816" cy="1768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/>
              <a:t>পজিশনাল</a:t>
            </a:r>
            <a:endParaRPr lang="en-US" sz="4800" b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8AF52-5DD8-304F-9E86-0E03CA9FE168}"/>
              </a:ext>
            </a:extLst>
          </p:cNvPr>
          <p:cNvSpPr/>
          <p:nvPr/>
        </p:nvSpPr>
        <p:spPr>
          <a:xfrm>
            <a:off x="5890323" y="3893344"/>
            <a:ext cx="5121475" cy="1768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/>
              <a:t>নন -পজিশনাল</a:t>
            </a:r>
            <a:endParaRPr lang="en-US" sz="4800" b="1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7EED00-D582-8140-8783-2BFBE9203679}"/>
              </a:ext>
            </a:extLst>
          </p:cNvPr>
          <p:cNvCxnSpPr>
            <a:cxnSpLocks/>
          </p:cNvCxnSpPr>
          <p:nvPr/>
        </p:nvCxnSpPr>
        <p:spPr>
          <a:xfrm>
            <a:off x="6096000" y="2141536"/>
            <a:ext cx="917376" cy="2201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56125F-AF58-874D-8CE4-FCB78D22840D}"/>
              </a:ext>
            </a:extLst>
          </p:cNvPr>
          <p:cNvCxnSpPr>
            <a:cxnSpLocks/>
          </p:cNvCxnSpPr>
          <p:nvPr/>
        </p:nvCxnSpPr>
        <p:spPr>
          <a:xfrm flipV="1">
            <a:off x="4089797" y="2215254"/>
            <a:ext cx="1622522" cy="1629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56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83CE-4359-F140-A446-E5B65630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D67E0-D1DF-A04E-AD91-5F3405DA3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615" y="21415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5400" b="1"/>
              <a:t>পজিশনাল সংখ্যাঃ</a:t>
            </a:r>
            <a:r>
              <a:rPr lang="en-GB" sz="4800" b="1"/>
              <a:t> যে সংখ্যা পদ্ধতি প্রকাশের জন্য প্রতীক, ভিত্তি,স্থানীয় মান প্রয়োজন তাকে পজিশনাল সংখ্যা বলে।</a:t>
            </a:r>
          </a:p>
          <a:p>
            <a:pPr marL="0" indent="0">
              <a:buNone/>
            </a:pPr>
            <a:endParaRPr lang="en-GB" sz="4800" b="1"/>
          </a:p>
          <a:p>
            <a:pPr marL="0" indent="0">
              <a:buNone/>
            </a:pPr>
            <a:r>
              <a:rPr lang="en-GB" sz="4800" b="1"/>
              <a:t>নন -পজিশনাল সংখ্যাঃ </a:t>
            </a:r>
            <a:r>
              <a:rPr lang="en-GB" sz="4000" b="1"/>
              <a:t>যে সংখ্যা পদ্ধতি প্রকাশের জন্য শুধু মাত্র প্রতীক প্রয়োজন তাকে নন-পজিশনাল সংখ্যা বলে</a:t>
            </a:r>
            <a:endParaRPr lang="en-US" sz="4800" b="1"/>
          </a:p>
        </p:txBody>
      </p:sp>
    </p:spTree>
    <p:extLst>
      <p:ext uri="{BB962C8B-B14F-4D97-AF65-F5344CB8AC3E}">
        <p14:creationId xmlns:p14="http://schemas.microsoft.com/office/powerpoint/2010/main" val="140257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5D5E0-0969-E245-952F-E7258CCD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0898E-3237-344A-870C-2904692AF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892" y="3213098"/>
            <a:ext cx="9246393" cy="2734073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000" b="1"/>
              <a:t>★ (৫৮৭)</a:t>
            </a:r>
            <a:r>
              <a:rPr lang="en-GB" sz="4000" b="1" baseline="-25000"/>
              <a:t>১০</a:t>
            </a:r>
            <a:r>
              <a:rPr lang="en-GB" sz="4000" b="1"/>
              <a:t> সংখ্যাটি পজিশনাল সংখ্যা-ব্যাখ্যা কর।</a:t>
            </a:r>
            <a:endParaRPr lang="en-US" sz="4000" b="1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048123F7-C21D-4748-9433-013FA362450E}"/>
              </a:ext>
            </a:extLst>
          </p:cNvPr>
          <p:cNvSpPr/>
          <p:nvPr/>
        </p:nvSpPr>
        <p:spPr>
          <a:xfrm>
            <a:off x="3932335" y="1847454"/>
            <a:ext cx="5425978" cy="16172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বাড়ির কাজ</a:t>
            </a:r>
            <a:endParaRPr lang="en-US" sz="6000"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8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A0F4-D2D9-3B41-AEFC-6407EC4E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6A80264-C4FC-2448-BB52-477D770A17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41" y="792559"/>
            <a:ext cx="8929688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1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0A11-C014-B842-B7CE-7ADE1A69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8E87-6D4F-C943-A378-B9EBD1C9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67321"/>
            <a:ext cx="9627394" cy="3599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/>
              <a:t>নবেন্দু বিকাশ চক্রবর্তী।</a:t>
            </a:r>
          </a:p>
          <a:p>
            <a:pPr marL="0" indent="0">
              <a:buNone/>
            </a:pPr>
            <a:r>
              <a:rPr lang="en-GB" sz="4800" b="1"/>
              <a:t>প্রভাষক, আইসিটি</a:t>
            </a:r>
          </a:p>
          <a:p>
            <a:pPr marL="0" indent="0">
              <a:buNone/>
            </a:pPr>
            <a:r>
              <a:rPr lang="en-GB" sz="4800" b="1"/>
              <a:t>তৈয়বুন্নেছা খানম সরকারি</a:t>
            </a:r>
          </a:p>
          <a:p>
            <a:pPr marL="0" indent="0">
              <a:buNone/>
            </a:pPr>
            <a:r>
              <a:rPr lang="en-GB" sz="4800" b="1"/>
              <a:t>কলেজ,জুড়ি। </a:t>
            </a:r>
            <a:endParaRPr lang="en-US" sz="4800" b="1"/>
          </a:p>
        </p:txBody>
      </p:sp>
      <p:sp>
        <p:nvSpPr>
          <p:cNvPr id="5" name="Rectangle: Bevelled 4">
            <a:extLst>
              <a:ext uri="{FF2B5EF4-FFF2-40B4-BE49-F238E27FC236}">
                <a16:creationId xmlns:a16="http://schemas.microsoft.com/office/drawing/2014/main" id="{C9CC03B3-08EB-7240-9183-6B5E3F7A2BFB}"/>
              </a:ext>
            </a:extLst>
          </p:cNvPr>
          <p:cNvSpPr/>
          <p:nvPr/>
        </p:nvSpPr>
        <p:spPr>
          <a:xfrm>
            <a:off x="4466022" y="-39069"/>
            <a:ext cx="5141143" cy="18996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/>
              <a:t>পরিচিতি </a:t>
            </a:r>
            <a:endParaRPr lang="en-US" sz="6000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740C5C6-CC7F-CC4D-AD29-E94289C15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548" y="2104056"/>
            <a:ext cx="3899452" cy="454955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AF9E32C-E8C2-084A-A0BB-C5B407D514A4}"/>
              </a:ext>
            </a:extLst>
          </p:cNvPr>
          <p:cNvCxnSpPr>
            <a:cxnSpLocks/>
          </p:cNvCxnSpPr>
          <p:nvPr/>
        </p:nvCxnSpPr>
        <p:spPr>
          <a:xfrm>
            <a:off x="7518797" y="1995534"/>
            <a:ext cx="160734" cy="46580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8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D6B1-B456-3E4A-8D28-8B442170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48B42D6-AE11-1B44-9B48-D4FCC0FCE3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78970"/>
            <a:ext cx="5257800" cy="3515119"/>
          </a:xfrm>
          <a:prstGeom prst="rect">
            <a:avLst/>
          </a:prstGeom>
        </p:spPr>
      </p:pic>
      <p:sp>
        <p:nvSpPr>
          <p:cNvPr id="4" name="Cube 3">
            <a:extLst>
              <a:ext uri="{FF2B5EF4-FFF2-40B4-BE49-F238E27FC236}">
                <a16:creationId xmlns:a16="http://schemas.microsoft.com/office/drawing/2014/main" id="{E63B627E-5780-4B49-B20F-A821EF11B0A0}"/>
              </a:ext>
            </a:extLst>
          </p:cNvPr>
          <p:cNvSpPr/>
          <p:nvPr/>
        </p:nvSpPr>
        <p:spPr>
          <a:xfrm>
            <a:off x="3795956" y="714375"/>
            <a:ext cx="7687621" cy="1622653"/>
          </a:xfrm>
          <a:prstGeom prst="cube">
            <a:avLst>
              <a:gd name="adj" fmla="val 51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/>
              <a:t>ছবিগুলো লক্ষ্য কর</a:t>
            </a:r>
            <a:endParaRPr lang="en-US" sz="6000" b="1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B32F77ED-2E26-B444-B563-408AD719A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13" y="3081169"/>
            <a:ext cx="5110545" cy="341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2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DF20-E441-D94D-A05A-F4FC7C2E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-699492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3589F-0284-2147-99FE-34255725B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8724" y="3091657"/>
            <a:ext cx="6474026" cy="3766343"/>
          </a:xfrm>
        </p:spPr>
        <p:txBody>
          <a:bodyPr/>
          <a:lstStyle/>
          <a:p>
            <a:endParaRPr lang="en-GB"/>
          </a:p>
          <a:p>
            <a:pPr marL="0" indent="0">
              <a:buNone/>
            </a:pPr>
            <a:r>
              <a:rPr lang="en-GB" sz="4400" b="1"/>
              <a:t>বিষয়ঃ আইসিটি</a:t>
            </a:r>
          </a:p>
          <a:p>
            <a:pPr marL="0" indent="0">
              <a:buNone/>
            </a:pPr>
            <a:r>
              <a:rPr lang="en-GB" sz="4400" b="1"/>
              <a:t>শ্রেণিঃ একাদশ</a:t>
            </a:r>
          </a:p>
          <a:p>
            <a:pPr marL="0" indent="0">
              <a:buNone/>
            </a:pPr>
            <a:r>
              <a:rPr lang="en-GB" sz="4400" b="1"/>
              <a:t>অধ্যায়ঃ ৩ য় (১ম অংশ)</a:t>
            </a:r>
            <a:endParaRPr lang="en-US" sz="4400" b="1"/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903DFE24-E2CB-C640-A194-8F91EC2675E6}"/>
              </a:ext>
            </a:extLst>
          </p:cNvPr>
          <p:cNvSpPr/>
          <p:nvPr/>
        </p:nvSpPr>
        <p:spPr>
          <a:xfrm>
            <a:off x="3402209" y="690562"/>
            <a:ext cx="7170541" cy="297060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/>
              <a:t>পাঠ পরিচিতি </a:t>
            </a:r>
            <a:endParaRPr lang="en-US" sz="6000" b="1"/>
          </a:p>
        </p:txBody>
      </p:sp>
    </p:spTree>
    <p:extLst>
      <p:ext uri="{BB962C8B-B14F-4D97-AF65-F5344CB8AC3E}">
        <p14:creationId xmlns:p14="http://schemas.microsoft.com/office/powerpoint/2010/main" val="25560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500E-F4CE-F445-A18D-71BF0F89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0458-2845-CF4F-B34E-9BE6C6223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BBDEB9-F654-8444-90B8-A395C1AF4A34}"/>
              </a:ext>
            </a:extLst>
          </p:cNvPr>
          <p:cNvSpPr/>
          <p:nvPr/>
        </p:nvSpPr>
        <p:spPr>
          <a:xfrm>
            <a:off x="3607593" y="365125"/>
            <a:ext cx="5679282" cy="2607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আজকের আলোচ্য</a:t>
            </a:r>
          </a:p>
          <a:p>
            <a:pPr algn="ctr"/>
            <a:r>
              <a:rPr lang="en-GB" sz="4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বিষয়</a:t>
            </a:r>
            <a:endParaRPr lang="en-US" sz="4800"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lowchart: Direct Access Storage 4">
            <a:extLst>
              <a:ext uri="{FF2B5EF4-FFF2-40B4-BE49-F238E27FC236}">
                <a16:creationId xmlns:a16="http://schemas.microsoft.com/office/drawing/2014/main" id="{9B43DD86-E4A8-704A-B47D-7D708541D99A}"/>
              </a:ext>
            </a:extLst>
          </p:cNvPr>
          <p:cNvSpPr/>
          <p:nvPr/>
        </p:nvSpPr>
        <p:spPr>
          <a:xfrm>
            <a:off x="3036094" y="3330179"/>
            <a:ext cx="7358062" cy="284678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/>
              <a:t>সংখ্যা পদ্ধতি</a:t>
            </a:r>
          </a:p>
        </p:txBody>
      </p:sp>
    </p:spTree>
    <p:extLst>
      <p:ext uri="{BB962C8B-B14F-4D97-AF65-F5344CB8AC3E}">
        <p14:creationId xmlns:p14="http://schemas.microsoft.com/office/powerpoint/2010/main" val="19607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8B56-848B-7E44-8758-27C105F8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92B9-9C02-BD4E-95C6-FCC22688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348" y="2365900"/>
            <a:ext cx="10350699" cy="3795585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/>
              <a:t>সংখ্যা পদ্ধতি কি- তা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/>
              <a:t>সংখ্যা পদ্ধতির প্রতীক  কি-তা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/>
              <a:t>সংখ্যা পদ্ধতির ভিত্তি কি-তা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/>
              <a:t>স্থানীয় মান কি-তা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/>
              <a:t>সংখ্যা পদ্ধতির প্রকারভেদ ব্যাখ্যা করতে পারবে।</a:t>
            </a:r>
            <a:endParaRPr lang="en-US" sz="4000" b="1"/>
          </a:p>
        </p:txBody>
      </p:sp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42B571E2-D741-0549-AFC2-FD07340C4FE8}"/>
              </a:ext>
            </a:extLst>
          </p:cNvPr>
          <p:cNvSpPr/>
          <p:nvPr/>
        </p:nvSpPr>
        <p:spPr>
          <a:xfrm>
            <a:off x="2696765" y="373587"/>
            <a:ext cx="8036719" cy="157308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>
                <a:solidFill>
                  <a:srgbClr val="7030A0"/>
                </a:solidFill>
              </a:rPr>
              <a:t>পাঠ শেষে শিক্ষার্থীরা-</a:t>
            </a:r>
            <a:endParaRPr lang="en-US" sz="54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0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AA71-17D1-6D4B-B513-73A35359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4E04-BA95-994D-8AEB-1E44FCE72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113" y="3296045"/>
            <a:ext cx="10515600" cy="2780109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800" b="1"/>
              <a:t>বর্ণ, চিহ্ন ও অংক এর সাহায্যে সংখ্যা প্রকাশের পদ্ধতিকে সংখ্যা পদ্ধতি বলে।</a:t>
            </a:r>
            <a:endParaRPr lang="en-US" sz="4800" b="1"/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66C703F5-E221-3444-8E2E-128144434E98}"/>
              </a:ext>
            </a:extLst>
          </p:cNvPr>
          <p:cNvSpPr/>
          <p:nvPr/>
        </p:nvSpPr>
        <p:spPr>
          <a:xfrm rot="10800000" flipV="1">
            <a:off x="3791544" y="1757163"/>
            <a:ext cx="5316738" cy="147240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সংখ্যা পদ্ধতি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148395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4646-B5B3-8641-A14E-CFE963E1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0811C-2B03-4E45-8624-53A63033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047" y="3178969"/>
            <a:ext cx="9878615" cy="33139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000" b="1"/>
              <a:t>সংখ্যা প্রকাশের জন্য যে সকল বর্ণ, চিহ্ন,অংক ব্যবহার করা হয় তাকে সংখ্যা পদ্ধতির প্রতীক বলে।</a:t>
            </a:r>
          </a:p>
          <a:p>
            <a:pPr marL="0" indent="0">
              <a:buNone/>
            </a:pPr>
            <a:r>
              <a:rPr lang="en-GB" sz="4000" b="1"/>
              <a:t> যেমন- ০,১,২</a:t>
            </a:r>
          </a:p>
          <a:p>
            <a:pPr marL="0" indent="0">
              <a:buNone/>
            </a:pPr>
            <a:r>
              <a:rPr lang="en-GB" sz="4000" b="1"/>
              <a:t>             ।,।।,।।।</a:t>
            </a: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99444DBE-6EC6-5C47-A7C0-6C056B18BF3E}"/>
              </a:ext>
            </a:extLst>
          </p:cNvPr>
          <p:cNvSpPr/>
          <p:nvPr/>
        </p:nvSpPr>
        <p:spPr>
          <a:xfrm>
            <a:off x="2602110" y="1250155"/>
            <a:ext cx="7710487" cy="19784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সংখ্যা পদ্ধতির প্রতীক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2642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4F40-2B9B-FF49-8123-649A2227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231E4-9A20-A240-9020-9485C953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052365"/>
            <a:ext cx="9677400" cy="3091260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000" b="1"/>
              <a:t>যে কোন সংখ্যা পদ্ধতি প্রকাশের জন্য যতগুলো প্রতীক ব্যবহৃত হয় তাকে ভিত্তি বলে।</a:t>
            </a:r>
            <a:endParaRPr lang="en-US" sz="4000" b="1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539D74F6-36BC-434C-89FE-B62555A5926F}"/>
              </a:ext>
            </a:extLst>
          </p:cNvPr>
          <p:cNvSpPr/>
          <p:nvPr/>
        </p:nvSpPr>
        <p:spPr>
          <a:xfrm>
            <a:off x="3339703" y="1276349"/>
            <a:ext cx="6786562" cy="17323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সংখ্যা পদ্ধতির ভিত্তি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393861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14</cp:revision>
  <dcterms:modified xsi:type="dcterms:W3CDTF">2020-10-17T13:44:37Z</dcterms:modified>
</cp:coreProperties>
</file>