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84"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2" r:id="rId24"/>
    <p:sldId id="25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47EC2C-6D77-42C3-9EEB-E599CF90D0ED}" type="datetimeFigureOut">
              <a:rPr lang="en-US" smtClean="0"/>
              <a:t>10/17/2020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5B9082-FB0F-4486-8995-3583277CCCC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en-US" dirty="0"/>
          </a:p>
        </p:txBody>
      </p:sp>
      <p:sp>
        <p:nvSpPr>
          <p:cNvPr id="4" name="Slide Number Placeholder 3"/>
          <p:cNvSpPr>
            <a:spLocks noGrp="1"/>
          </p:cNvSpPr>
          <p:nvPr>
            <p:ph type="sldNum" sz="quarter" idx="10"/>
          </p:nvPr>
        </p:nvSpPr>
        <p:spPr/>
        <p:txBody>
          <a:bodyPr/>
          <a:lstStyle/>
          <a:p>
            <a:fld id="{13768CDF-64F6-41DA-B95C-54529E1DAF47}"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768CDF-64F6-41DA-B95C-54529E1DAF47}"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768CDF-64F6-41DA-B95C-54529E1DAF47}"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BCF12-5A71-4647-99F5-C47A8009CC9D}" type="slidenum">
              <a:rPr lang="en-US" smtClean="0"/>
              <a:pPr/>
              <a:t>23</a:t>
            </a:fld>
            <a:endParaRPr lang="en-US"/>
          </a:p>
        </p:txBody>
      </p:sp>
    </p:spTree>
    <p:extLst>
      <p:ext uri="{BB962C8B-B14F-4D97-AF65-F5344CB8AC3E}">
        <p14:creationId xmlns:p14="http://schemas.microsoft.com/office/powerpoint/2010/main" xmlns="" val="1704456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roar.media/bangla/main/history/emperor-humayun-in-sindh/" TargetMode="Externa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4.jpeg"/><Relationship Id="rId4" Type="http://schemas.openxmlformats.org/officeDocument/2006/relationships/hyperlink" Target="https://roar.media/bangla/main/history/conquest-of-bangla-by-emperor-humayun/"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hyperlink" Target="https://roar.media/bangla/main/history/sher-shah-new-emperor-of-delhi/" TargetMode="External"/><Relationship Id="rId5" Type="http://schemas.openxmlformats.org/officeDocument/2006/relationships/image" Target="../media/image17.jpeg"/><Relationship Id="rId4" Type="http://schemas.openxmlformats.org/officeDocument/2006/relationships/hyperlink" Target="https://roar.media/bangla/main/history/battle-of-kanauj/"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n.m.wikipedia.org/wiki/%E0%A6%9A%E0%A6%BF%E0%A6%A4%E0%A7%8D%E0%A6%B0:From_a_series_depicting_Mughal_emperors-_Humayun.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roar.media/bangla/main/history/battle-of-kandahar-kabul-and-badakhshan/"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roar.media/bangla/main/history/battle-of-sirhin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bn.m.wikipedia.org/wiki/%E0%A6%9A%E0%A6%BF%E0%A6%A4%E0%A7%8D%E0%A6%B0:Tumba_Humayun_2.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roar.media/bangla/main/history/emperor-humayun-in-persia/"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F:\Ahasan Titu\Up Contain\p 1.jpg"/>
          <p:cNvPicPr>
            <a:picLocks noChangeAspect="1" noChangeArrowheads="1"/>
          </p:cNvPicPr>
          <p:nvPr/>
        </p:nvPicPr>
        <p:blipFill>
          <a:blip r:embed="rId2"/>
          <a:srcRect/>
          <a:stretch>
            <a:fillRect/>
          </a:stretch>
        </p:blipFill>
        <p:spPr bwMode="auto">
          <a:xfrm>
            <a:off x="381000" y="381000"/>
            <a:ext cx="8382000" cy="60198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91869"/>
            <a:ext cx="7870722" cy="646331"/>
          </a:xfrm>
          <a:prstGeom prst="rect">
            <a:avLst/>
          </a:prstGeom>
          <a:blipFill>
            <a:blip r:embed="rId2" cstate="print"/>
            <a:tile tx="0" ty="0" sx="100000" sy="100000" flip="none" algn="tl"/>
          </a:blipFill>
        </p:spPr>
        <p:txBody>
          <a:bodyPr wrap="square" rtlCol="0">
            <a:spAutoFit/>
          </a:bodyPr>
          <a:lstStyle/>
          <a:p>
            <a:pPr algn="ctr"/>
            <a:r>
              <a:rPr lang="bn-IN" sz="3600" b="1" dirty="0" smtClean="0">
                <a:solidFill>
                  <a:srgbClr val="FF0000"/>
                </a:solidFill>
                <a:latin typeface="Kalpurush" panose="02000600000000000000" pitchFamily="2" charset="0"/>
                <a:cs typeface="Kalpurush" panose="02000600000000000000" pitchFamily="2" charset="0"/>
              </a:rPr>
              <a:t>গতি প্রকৃতি </a:t>
            </a:r>
            <a:endParaRPr lang="bn-BD" sz="3600" b="1" dirty="0">
              <a:latin typeface="Kalpurush" panose="02000600000000000000" pitchFamily="2" charset="0"/>
              <a:cs typeface="Kalpurush" panose="02000600000000000000" pitchFamily="2" charset="0"/>
            </a:endParaRPr>
          </a:p>
        </p:txBody>
      </p:sp>
      <p:sp>
        <p:nvSpPr>
          <p:cNvPr id="3" name="TextBox 2"/>
          <p:cNvSpPr txBox="1"/>
          <p:nvPr/>
        </p:nvSpPr>
        <p:spPr>
          <a:xfrm>
            <a:off x="1371600" y="960120"/>
            <a:ext cx="7543800"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bn-IN" sz="2800" b="1" dirty="0" smtClean="0">
                <a:solidFill>
                  <a:srgbClr val="002060"/>
                </a:solidFill>
                <a:latin typeface="Kalpurush" panose="02000600000000000000" pitchFamily="2" charset="0"/>
                <a:cs typeface="Kalpurush" panose="02000600000000000000" pitchFamily="2" charset="0"/>
              </a:rPr>
              <a:t>১) শেরখানের চুনার দুর্গের কর্তৃত্ব লাভঃ </a:t>
            </a:r>
            <a:r>
              <a:rPr lang="bn-IN" sz="2800" b="1" dirty="0" smtClean="0">
                <a:latin typeface="Kalpurush" panose="02000600000000000000" pitchFamily="2" charset="0"/>
                <a:cs typeface="Kalpurush" panose="02000600000000000000" pitchFamily="2" charset="0"/>
              </a:rPr>
              <a:t>মুঘল সাম্রাজ্যের অধীনে সাসারামের শাসনকর্তা থাকা অবস্থায় শেরখান আফগানদের সংগঠিত করতে সক্ষম হন এবং ক্ষমতা বৃদ্ধির জন্য ১৫৩০ খ্রি চুনার দুর্গের অধিপতি তাজখানের বিধবা পত্নী লাদ মালেকাকে বিয়ে করে চুনার দুর্গের কর্তৃত্ব লাভ করেন। </a:t>
            </a:r>
            <a:endParaRPr lang="bn-BD" sz="2800" dirty="0">
              <a:latin typeface="Kalpurush" panose="02000600000000000000" pitchFamily="2" charset="0"/>
              <a:cs typeface="Kalpurush" panose="02000600000000000000" pitchFamily="2" charset="0"/>
            </a:endParaRPr>
          </a:p>
        </p:txBody>
      </p:sp>
      <p:sp>
        <p:nvSpPr>
          <p:cNvPr id="4" name="TextBox 3"/>
          <p:cNvSpPr txBox="1"/>
          <p:nvPr/>
        </p:nvSpPr>
        <p:spPr>
          <a:xfrm>
            <a:off x="1371600" y="4526281"/>
            <a:ext cx="7543800"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b="1" dirty="0" smtClean="0">
                <a:latin typeface="Kalpurush" panose="02000600000000000000" pitchFamily="2" charset="0"/>
                <a:cs typeface="Kalpurush" panose="02000600000000000000" pitchFamily="2" charset="0"/>
              </a:rPr>
              <a:t>২) হুমায়ুনের চুনার দূর্গ অবরোধঃ </a:t>
            </a:r>
            <a:r>
              <a:rPr lang="bn-IN" sz="2800" b="1" dirty="0" smtClean="0">
                <a:solidFill>
                  <a:srgbClr val="FF0000"/>
                </a:solidFill>
                <a:latin typeface="Kalpurush" panose="02000600000000000000" pitchFamily="2" charset="0"/>
                <a:cs typeface="Kalpurush" panose="02000600000000000000" pitchFamily="2" charset="0"/>
              </a:rPr>
              <a:t>১৫৩১ খ্রি হুমায়ুনের আধিপাত্যে আতঙ্কিত হয়ে চুনার দুর্গ অবরোধ করেন। কিন্তু মৌখিক আনুগত্যের ভিত্তিতে দিল্লীতে ফিরে যান।   </a:t>
            </a:r>
            <a:endParaRPr lang="bn-BD" sz="2800" b="1" dirty="0">
              <a:latin typeface="Kalpurush" panose="02000600000000000000" pitchFamily="2" charset="0"/>
              <a:cs typeface="Kalpurush" panose="02000600000000000000" pitchFamily="2" charset="0"/>
            </a:endParaRPr>
          </a:p>
        </p:txBody>
      </p:sp>
      <p:sp>
        <p:nvSpPr>
          <p:cNvPr id="5" name="Rectangle 4"/>
          <p:cNvSpPr/>
          <p:nvPr/>
        </p:nvSpPr>
        <p:spPr>
          <a:xfrm>
            <a:off x="228600" y="457200"/>
            <a:ext cx="1066800" cy="5786199"/>
          </a:xfrm>
          <a:prstGeom prst="rect">
            <a:avLst/>
          </a:prstGeom>
          <a:blipFill>
            <a:blip r:embed="rId3" cstate="print"/>
            <a:tile tx="0" ty="0" sx="100000" sy="100000" flip="none" algn="tl"/>
          </a:blipFill>
        </p:spPr>
        <p:txBody>
          <a:bodyPr wrap="square">
            <a:spAutoFit/>
          </a:bodyPr>
          <a:lstStyle/>
          <a:p>
            <a:pPr algn="ctr">
              <a:buNone/>
            </a:pPr>
            <a:r>
              <a:rPr lang="en-US" sz="2800" b="1" dirty="0" err="1" smtClean="0">
                <a:solidFill>
                  <a:srgbClr val="002060"/>
                </a:solidFill>
                <a:latin typeface="Kalpurush" panose="02000600000000000000" pitchFamily="2" charset="0"/>
                <a:cs typeface="Kalpurush" panose="02000600000000000000" pitchFamily="2" charset="0"/>
              </a:rPr>
              <a:t>শে</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smtClean="0">
                <a:solidFill>
                  <a:srgbClr val="002060"/>
                </a:solidFill>
                <a:latin typeface="Kalpurush" panose="02000600000000000000" pitchFamily="2" charset="0"/>
                <a:cs typeface="Kalpurush" panose="02000600000000000000" pitchFamily="2" charset="0"/>
              </a:rPr>
              <a:t>র</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err="1" smtClean="0">
                <a:solidFill>
                  <a:srgbClr val="002060"/>
                </a:solidFill>
                <a:latin typeface="Kalpurush" panose="02000600000000000000" pitchFamily="2" charset="0"/>
                <a:cs typeface="Kalpurush" panose="02000600000000000000" pitchFamily="2" charset="0"/>
              </a:rPr>
              <a:t>শা</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smtClean="0">
                <a:solidFill>
                  <a:srgbClr val="002060"/>
                </a:solidFill>
                <a:latin typeface="Kalpurush" panose="02000600000000000000" pitchFamily="2" charset="0"/>
                <a:cs typeface="Kalpurush" panose="02000600000000000000" pitchFamily="2" charset="0"/>
              </a:rPr>
              <a:t>হ </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endParaRPr lang="bn-IN" sz="14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smtClean="0">
                <a:solidFill>
                  <a:srgbClr val="002060"/>
                </a:solidFill>
                <a:latin typeface="Kalpurush" panose="02000600000000000000" pitchFamily="2" charset="0"/>
                <a:cs typeface="Kalpurush" panose="02000600000000000000" pitchFamily="2" charset="0"/>
              </a:rPr>
              <a:t>ও</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endParaRPr lang="bn-IN" sz="12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smtClean="0">
                <a:solidFill>
                  <a:srgbClr val="002060"/>
                </a:solidFill>
                <a:latin typeface="Kalpurush" panose="02000600000000000000" pitchFamily="2" charset="0"/>
                <a:cs typeface="Kalpurush" panose="02000600000000000000" pitchFamily="2" charset="0"/>
              </a:rPr>
              <a:t> </a:t>
            </a:r>
            <a:r>
              <a:rPr lang="en-US" sz="2800" b="1" dirty="0" err="1" smtClean="0">
                <a:solidFill>
                  <a:srgbClr val="002060"/>
                </a:solidFill>
                <a:latin typeface="Kalpurush" panose="02000600000000000000" pitchFamily="2" charset="0"/>
                <a:cs typeface="Kalpurush" panose="02000600000000000000" pitchFamily="2" charset="0"/>
              </a:rPr>
              <a:t>হু</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err="1" smtClean="0">
                <a:solidFill>
                  <a:srgbClr val="002060"/>
                </a:solidFill>
                <a:latin typeface="Kalpurush" panose="02000600000000000000" pitchFamily="2" charset="0"/>
                <a:cs typeface="Kalpurush" panose="02000600000000000000" pitchFamily="2" charset="0"/>
              </a:rPr>
              <a:t>মা</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err="1" smtClean="0">
                <a:solidFill>
                  <a:srgbClr val="002060"/>
                </a:solidFill>
                <a:latin typeface="Kalpurush" panose="02000600000000000000" pitchFamily="2" charset="0"/>
                <a:cs typeface="Kalpurush" panose="02000600000000000000" pitchFamily="2" charset="0"/>
              </a:rPr>
              <a:t>য়ু</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err="1" smtClean="0">
                <a:solidFill>
                  <a:srgbClr val="002060"/>
                </a:solidFill>
                <a:latin typeface="Kalpurush" panose="02000600000000000000" pitchFamily="2" charset="0"/>
                <a:cs typeface="Kalpurush" panose="02000600000000000000" pitchFamily="2" charset="0"/>
              </a:rPr>
              <a:t>নে</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smtClean="0">
                <a:solidFill>
                  <a:srgbClr val="002060"/>
                </a:solidFill>
                <a:latin typeface="Kalpurush" panose="02000600000000000000" pitchFamily="2" charset="0"/>
                <a:cs typeface="Kalpurush" panose="02000600000000000000" pitchFamily="2" charset="0"/>
              </a:rPr>
              <a:t>র </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endParaRPr lang="bn-IN" sz="16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err="1" smtClean="0">
                <a:solidFill>
                  <a:srgbClr val="002060"/>
                </a:solidFill>
                <a:latin typeface="Kalpurush" panose="02000600000000000000" pitchFamily="2" charset="0"/>
                <a:cs typeface="Kalpurush" panose="02000600000000000000" pitchFamily="2" charset="0"/>
              </a:rPr>
              <a:t>দ্ব</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000" b="1" dirty="0" err="1" smtClean="0">
                <a:solidFill>
                  <a:srgbClr val="002060"/>
                </a:solidFill>
                <a:latin typeface="Kalpurush" panose="02000600000000000000" pitchFamily="2" charset="0"/>
                <a:cs typeface="Kalpurush" panose="02000600000000000000" pitchFamily="2" charset="0"/>
              </a:rPr>
              <a:t>ন্দ্ব</a:t>
            </a:r>
            <a:r>
              <a:rPr lang="en-US" b="1" dirty="0" smtClean="0">
                <a:solidFill>
                  <a:srgbClr val="002060"/>
                </a:solidFill>
                <a:latin typeface="Kalpurush" panose="02000600000000000000" pitchFamily="2" charset="0"/>
                <a:cs typeface="Kalpurush" panose="02000600000000000000" pitchFamily="2" charset="0"/>
              </a:rPr>
              <a:t>  </a:t>
            </a:r>
            <a:endParaRPr lang="en-US" b="1" dirty="0">
              <a:solidFill>
                <a:srgbClr val="002060"/>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xmlns="" val="19834666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37161"/>
            <a:ext cx="7696200"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bn-IN" sz="2800" b="1" dirty="0" smtClean="0">
                <a:latin typeface="Kalpurush" panose="02000600000000000000" pitchFamily="2" charset="0"/>
                <a:cs typeface="Kalpurush" panose="02000600000000000000" pitchFamily="2" charset="0"/>
              </a:rPr>
              <a:t>৩) শেরশাহের বিহার ও বঙ্গ বিজয়ঃ ১৫৩৪ খ্রি সবুজগড়ের যুদ্ধ বাংলা ও বিহারের সম্মিলিত বাহিনীকে পরাজিত করে শেরশাহ সমগ্র বিহার অধিকার করেন। ১৫৩৪ ও ১৫৩৭ খ্রি দুবার বঙ্গদেশ আক্রমণ করে বাংলার অধিপতির সাথে সন্ধি করেন। ১৫৩৮ খ্রি গৌড় অধিকার করেন</a:t>
            </a:r>
            <a:r>
              <a:rPr lang="en-US" sz="1600" b="1" dirty="0" smtClean="0">
                <a:latin typeface="Kalpurush" panose="02000600000000000000" pitchFamily="2" charset="0"/>
                <a:cs typeface="Kalpurush" panose="02000600000000000000" pitchFamily="2" charset="0"/>
              </a:rPr>
              <a:t>| </a:t>
            </a:r>
            <a:endParaRPr lang="bn-BD" sz="1600" dirty="0">
              <a:latin typeface="Kalpurush" panose="02000600000000000000" pitchFamily="2" charset="0"/>
              <a:cs typeface="Kalpurush" panose="02000600000000000000" pitchFamily="2" charset="0"/>
            </a:endParaRPr>
          </a:p>
        </p:txBody>
      </p:sp>
      <p:sp>
        <p:nvSpPr>
          <p:cNvPr id="3" name="TextBox 2"/>
          <p:cNvSpPr txBox="1"/>
          <p:nvPr/>
        </p:nvSpPr>
        <p:spPr>
          <a:xfrm>
            <a:off x="1295400" y="3337560"/>
            <a:ext cx="7696200" cy="2062103"/>
          </a:xfrm>
          <a:prstGeom prst="rect">
            <a:avLst/>
          </a:prstGeom>
          <a:blipFill>
            <a:blip r:embed="rId2" cstate="print"/>
            <a:tile tx="0" ty="0" sx="100000" sy="100000" flip="none" algn="tl"/>
          </a:blipFill>
        </p:spPr>
        <p:txBody>
          <a:bodyPr wrap="square" rtlCol="0">
            <a:spAutoFit/>
          </a:bodyPr>
          <a:lstStyle/>
          <a:p>
            <a:pPr algn="just"/>
            <a:r>
              <a:rPr lang="bn-IN" sz="3200" b="1" dirty="0" smtClean="0">
                <a:solidFill>
                  <a:srgbClr val="FF0000"/>
                </a:solidFill>
                <a:latin typeface="Kalpurush" panose="02000600000000000000" pitchFamily="2" charset="0"/>
                <a:cs typeface="Kalpurush" panose="02000600000000000000" pitchFamily="2" charset="0"/>
              </a:rPr>
              <a:t>৪) হুমায়ুনের ২য় বার চুনার দুর্গ অবরোধঃ শেরখানের অব্যাহত বিজয়ে শঙ্কিত হয়ে হুমায়ুন গৌড় অভিযানের সিদ্ধান্ত নেন। কিন্তু সরাসরি গৌড়ে না গিয়ে চুনার দুর্গে অবরোধ করে ৬ মাস পর তার কর্তৃত্ব নেন। </a:t>
            </a:r>
            <a:endParaRPr lang="bn-BD" sz="3200" b="1" dirty="0">
              <a:latin typeface="Kalpurush" panose="02000600000000000000" pitchFamily="2" charset="0"/>
              <a:cs typeface="Kalpurush" panose="02000600000000000000" pitchFamily="2" charset="0"/>
            </a:endParaRPr>
          </a:p>
        </p:txBody>
      </p:sp>
      <p:sp>
        <p:nvSpPr>
          <p:cNvPr id="4" name="Rectangle 3"/>
          <p:cNvSpPr/>
          <p:nvPr/>
        </p:nvSpPr>
        <p:spPr>
          <a:xfrm>
            <a:off x="152400" y="533400"/>
            <a:ext cx="990600" cy="5786199"/>
          </a:xfrm>
          <a:prstGeom prst="rect">
            <a:avLst/>
          </a:prstGeom>
          <a:blipFill>
            <a:blip r:embed="rId3" cstate="print"/>
            <a:tile tx="0" ty="0" sx="100000" sy="100000" flip="none" algn="tl"/>
          </a:blipFill>
        </p:spPr>
        <p:txBody>
          <a:bodyPr wrap="square">
            <a:spAutoFit/>
          </a:bodyPr>
          <a:lstStyle/>
          <a:p>
            <a:pPr algn="ctr">
              <a:buNone/>
            </a:pPr>
            <a:r>
              <a:rPr lang="en-US" sz="2800" b="1" dirty="0" err="1" smtClean="0">
                <a:solidFill>
                  <a:srgbClr val="002060"/>
                </a:solidFill>
                <a:latin typeface="Kalpurush" panose="02000600000000000000" pitchFamily="2" charset="0"/>
                <a:cs typeface="Kalpurush" panose="02000600000000000000" pitchFamily="2" charset="0"/>
              </a:rPr>
              <a:t>শে</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smtClean="0">
                <a:solidFill>
                  <a:srgbClr val="002060"/>
                </a:solidFill>
                <a:latin typeface="Kalpurush" panose="02000600000000000000" pitchFamily="2" charset="0"/>
                <a:cs typeface="Kalpurush" panose="02000600000000000000" pitchFamily="2" charset="0"/>
              </a:rPr>
              <a:t>র</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err="1" smtClean="0">
                <a:solidFill>
                  <a:srgbClr val="002060"/>
                </a:solidFill>
                <a:latin typeface="Kalpurush" panose="02000600000000000000" pitchFamily="2" charset="0"/>
                <a:cs typeface="Kalpurush" panose="02000600000000000000" pitchFamily="2" charset="0"/>
              </a:rPr>
              <a:t>শা</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smtClean="0">
                <a:solidFill>
                  <a:srgbClr val="002060"/>
                </a:solidFill>
                <a:latin typeface="Kalpurush" panose="02000600000000000000" pitchFamily="2" charset="0"/>
                <a:cs typeface="Kalpurush" panose="02000600000000000000" pitchFamily="2" charset="0"/>
              </a:rPr>
              <a:t>হ </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endParaRPr lang="bn-IN" sz="14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smtClean="0">
                <a:solidFill>
                  <a:srgbClr val="002060"/>
                </a:solidFill>
                <a:latin typeface="Kalpurush" panose="02000600000000000000" pitchFamily="2" charset="0"/>
                <a:cs typeface="Kalpurush" panose="02000600000000000000" pitchFamily="2" charset="0"/>
              </a:rPr>
              <a:t>ও</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endParaRPr lang="bn-IN" sz="12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smtClean="0">
                <a:solidFill>
                  <a:srgbClr val="002060"/>
                </a:solidFill>
                <a:latin typeface="Kalpurush" panose="02000600000000000000" pitchFamily="2" charset="0"/>
                <a:cs typeface="Kalpurush" panose="02000600000000000000" pitchFamily="2" charset="0"/>
              </a:rPr>
              <a:t> </a:t>
            </a:r>
            <a:r>
              <a:rPr lang="en-US" sz="2800" b="1" dirty="0" err="1" smtClean="0">
                <a:solidFill>
                  <a:srgbClr val="002060"/>
                </a:solidFill>
                <a:latin typeface="Kalpurush" panose="02000600000000000000" pitchFamily="2" charset="0"/>
                <a:cs typeface="Kalpurush" panose="02000600000000000000" pitchFamily="2" charset="0"/>
              </a:rPr>
              <a:t>হু</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err="1" smtClean="0">
                <a:solidFill>
                  <a:srgbClr val="002060"/>
                </a:solidFill>
                <a:latin typeface="Kalpurush" panose="02000600000000000000" pitchFamily="2" charset="0"/>
                <a:cs typeface="Kalpurush" panose="02000600000000000000" pitchFamily="2" charset="0"/>
              </a:rPr>
              <a:t>মা</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err="1" smtClean="0">
                <a:solidFill>
                  <a:srgbClr val="002060"/>
                </a:solidFill>
                <a:latin typeface="Kalpurush" panose="02000600000000000000" pitchFamily="2" charset="0"/>
                <a:cs typeface="Kalpurush" panose="02000600000000000000" pitchFamily="2" charset="0"/>
              </a:rPr>
              <a:t>য়ু</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err="1" smtClean="0">
                <a:solidFill>
                  <a:srgbClr val="002060"/>
                </a:solidFill>
                <a:latin typeface="Kalpurush" panose="02000600000000000000" pitchFamily="2" charset="0"/>
                <a:cs typeface="Kalpurush" panose="02000600000000000000" pitchFamily="2" charset="0"/>
              </a:rPr>
              <a:t>নে</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smtClean="0">
                <a:solidFill>
                  <a:srgbClr val="002060"/>
                </a:solidFill>
                <a:latin typeface="Kalpurush" panose="02000600000000000000" pitchFamily="2" charset="0"/>
                <a:cs typeface="Kalpurush" panose="02000600000000000000" pitchFamily="2" charset="0"/>
              </a:rPr>
              <a:t>র </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endParaRPr lang="bn-IN" sz="16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err="1" smtClean="0">
                <a:solidFill>
                  <a:srgbClr val="002060"/>
                </a:solidFill>
                <a:latin typeface="Kalpurush" panose="02000600000000000000" pitchFamily="2" charset="0"/>
                <a:cs typeface="Kalpurush" panose="02000600000000000000" pitchFamily="2" charset="0"/>
              </a:rPr>
              <a:t>দ্ব</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000" b="1" dirty="0" err="1" smtClean="0">
                <a:solidFill>
                  <a:srgbClr val="002060"/>
                </a:solidFill>
                <a:latin typeface="Kalpurush" panose="02000600000000000000" pitchFamily="2" charset="0"/>
                <a:cs typeface="Kalpurush" panose="02000600000000000000" pitchFamily="2" charset="0"/>
              </a:rPr>
              <a:t>ন্দ্ব</a:t>
            </a:r>
            <a:r>
              <a:rPr lang="en-US" b="1" dirty="0" smtClean="0">
                <a:solidFill>
                  <a:srgbClr val="002060"/>
                </a:solidFill>
                <a:latin typeface="Kalpurush" panose="02000600000000000000" pitchFamily="2" charset="0"/>
                <a:cs typeface="Kalpurush" panose="02000600000000000000" pitchFamily="2" charset="0"/>
              </a:rPr>
              <a:t>  </a:t>
            </a:r>
            <a:endParaRPr lang="en-US" b="1" dirty="0">
              <a:solidFill>
                <a:srgbClr val="002060"/>
              </a:solidFill>
              <a:latin typeface="Kalpurush" panose="02000600000000000000" pitchFamily="2" charset="0"/>
              <a:cs typeface="Kalpurush" panose="020006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5867400" y="76200"/>
            <a:ext cx="3133166" cy="1066800"/>
          </a:xfrm>
          <a:prstGeom prst="snip2DiagRect">
            <a:avLst/>
          </a:prstGeom>
        </p:spPr>
        <p:style>
          <a:lnRef idx="1">
            <a:schemeClr val="accent4"/>
          </a:lnRef>
          <a:fillRef idx="2">
            <a:schemeClr val="accent4"/>
          </a:fillRef>
          <a:effectRef idx="1">
            <a:schemeClr val="accent4"/>
          </a:effectRef>
          <a:fontRef idx="minor">
            <a:schemeClr val="dk1"/>
          </a:fontRef>
        </p:style>
        <p:txBody>
          <a:bodyPr lIns="71323" tIns="35662" rIns="71323" bIns="35662" rtlCol="0" anchor="ctr"/>
          <a:lstStyle/>
          <a:p>
            <a:pPr algn="ctr"/>
            <a:r>
              <a:rPr lang="bn-BD" sz="3100" dirty="0" smtClean="0">
                <a:latin typeface="NikoshBAN" pitchFamily="2" charset="0"/>
                <a:cs typeface="NikoshBAN" pitchFamily="2" charset="0"/>
              </a:rPr>
              <a:t> </a:t>
            </a:r>
            <a:r>
              <a:rPr lang="bn-BD" sz="4400" b="1" dirty="0" smtClean="0">
                <a:latin typeface="NikoshBAN" pitchFamily="2" charset="0"/>
                <a:cs typeface="NikoshBAN" pitchFamily="2" charset="0"/>
              </a:rPr>
              <a:t>গৌড়</a:t>
            </a:r>
            <a:endParaRPr lang="en-US" sz="4400" b="1" dirty="0">
              <a:latin typeface="NikoshBAN" pitchFamily="2" charset="0"/>
              <a:cs typeface="NikoshBAN"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95400" y="381000"/>
            <a:ext cx="4495800" cy="6172200"/>
          </a:xfrm>
          <a:prstGeom prst="rect">
            <a:avLst/>
          </a:prstGeom>
        </p:spPr>
      </p:pic>
      <p:sp>
        <p:nvSpPr>
          <p:cNvPr id="4" name="Freeform 3"/>
          <p:cNvSpPr/>
          <p:nvPr/>
        </p:nvSpPr>
        <p:spPr>
          <a:xfrm>
            <a:off x="3048000" y="2788920"/>
            <a:ext cx="1120712" cy="1371600"/>
          </a:xfrm>
          <a:custGeom>
            <a:avLst/>
            <a:gdLst>
              <a:gd name="connsiteX0" fmla="*/ 935483 w 1392683"/>
              <a:gd name="connsiteY0" fmla="*/ 628550 h 1932127"/>
              <a:gd name="connsiteX1" fmla="*/ 1011683 w 1392683"/>
              <a:gd name="connsiteY1" fmla="*/ 567590 h 1932127"/>
              <a:gd name="connsiteX2" fmla="*/ 1057403 w 1392683"/>
              <a:gd name="connsiteY2" fmla="*/ 537110 h 1932127"/>
              <a:gd name="connsiteX3" fmla="*/ 1026923 w 1392683"/>
              <a:gd name="connsiteY3" fmla="*/ 491390 h 1932127"/>
              <a:gd name="connsiteX4" fmla="*/ 1042163 w 1392683"/>
              <a:gd name="connsiteY4" fmla="*/ 430430 h 1932127"/>
              <a:gd name="connsiteX5" fmla="*/ 1179323 w 1392683"/>
              <a:gd name="connsiteY5" fmla="*/ 460910 h 1932127"/>
              <a:gd name="connsiteX6" fmla="*/ 1225043 w 1392683"/>
              <a:gd name="connsiteY6" fmla="*/ 445670 h 1932127"/>
              <a:gd name="connsiteX7" fmla="*/ 1270763 w 1392683"/>
              <a:gd name="connsiteY7" fmla="*/ 338990 h 1932127"/>
              <a:gd name="connsiteX8" fmla="*/ 1209803 w 1392683"/>
              <a:gd name="connsiteY8" fmla="*/ 278030 h 1932127"/>
              <a:gd name="connsiteX9" fmla="*/ 1103123 w 1392683"/>
              <a:gd name="connsiteY9" fmla="*/ 186590 h 1932127"/>
              <a:gd name="connsiteX10" fmla="*/ 1042163 w 1392683"/>
              <a:gd name="connsiteY10" fmla="*/ 171350 h 1932127"/>
              <a:gd name="connsiteX11" fmla="*/ 950723 w 1392683"/>
              <a:gd name="connsiteY11" fmla="*/ 95150 h 1932127"/>
              <a:gd name="connsiteX12" fmla="*/ 889763 w 1392683"/>
              <a:gd name="connsiteY12" fmla="*/ 3710 h 1932127"/>
              <a:gd name="connsiteX13" fmla="*/ 783083 w 1392683"/>
              <a:gd name="connsiteY13" fmla="*/ 18950 h 1932127"/>
              <a:gd name="connsiteX14" fmla="*/ 798323 w 1392683"/>
              <a:gd name="connsiteY14" fmla="*/ 338990 h 1932127"/>
              <a:gd name="connsiteX15" fmla="*/ 783083 w 1392683"/>
              <a:gd name="connsiteY15" fmla="*/ 780950 h 1932127"/>
              <a:gd name="connsiteX16" fmla="*/ 691643 w 1392683"/>
              <a:gd name="connsiteY16" fmla="*/ 826670 h 1932127"/>
              <a:gd name="connsiteX17" fmla="*/ 661163 w 1392683"/>
              <a:gd name="connsiteY17" fmla="*/ 872390 h 1932127"/>
              <a:gd name="connsiteX18" fmla="*/ 645923 w 1392683"/>
              <a:gd name="connsiteY18" fmla="*/ 918110 h 1932127"/>
              <a:gd name="connsiteX19" fmla="*/ 600203 w 1392683"/>
              <a:gd name="connsiteY19" fmla="*/ 948590 h 1932127"/>
              <a:gd name="connsiteX20" fmla="*/ 539243 w 1392683"/>
              <a:gd name="connsiteY20" fmla="*/ 1040030 h 1932127"/>
              <a:gd name="connsiteX21" fmla="*/ 493523 w 1392683"/>
              <a:gd name="connsiteY21" fmla="*/ 1055270 h 1932127"/>
              <a:gd name="connsiteX22" fmla="*/ 402083 w 1392683"/>
              <a:gd name="connsiteY22" fmla="*/ 1100990 h 1932127"/>
              <a:gd name="connsiteX23" fmla="*/ 356363 w 1392683"/>
              <a:gd name="connsiteY23" fmla="*/ 1146710 h 1932127"/>
              <a:gd name="connsiteX24" fmla="*/ 310643 w 1392683"/>
              <a:gd name="connsiteY24" fmla="*/ 1161950 h 1932127"/>
              <a:gd name="connsiteX25" fmla="*/ 264923 w 1392683"/>
              <a:gd name="connsiteY25" fmla="*/ 1253390 h 1932127"/>
              <a:gd name="connsiteX26" fmla="*/ 341123 w 1392683"/>
              <a:gd name="connsiteY26" fmla="*/ 1329590 h 1932127"/>
              <a:gd name="connsiteX27" fmla="*/ 402083 w 1392683"/>
              <a:gd name="connsiteY27" fmla="*/ 1344830 h 1932127"/>
              <a:gd name="connsiteX28" fmla="*/ 645923 w 1392683"/>
              <a:gd name="connsiteY28" fmla="*/ 1390550 h 1932127"/>
              <a:gd name="connsiteX29" fmla="*/ 920243 w 1392683"/>
              <a:gd name="connsiteY29" fmla="*/ 1390550 h 1932127"/>
              <a:gd name="connsiteX30" fmla="*/ 935483 w 1392683"/>
              <a:gd name="connsiteY30" fmla="*/ 1344830 h 1932127"/>
              <a:gd name="connsiteX31" fmla="*/ 889763 w 1392683"/>
              <a:gd name="connsiteY31" fmla="*/ 1390550 h 1932127"/>
              <a:gd name="connsiteX32" fmla="*/ 783083 w 1392683"/>
              <a:gd name="connsiteY32" fmla="*/ 1421030 h 1932127"/>
              <a:gd name="connsiteX33" fmla="*/ 402083 w 1392683"/>
              <a:gd name="connsiteY33" fmla="*/ 1405790 h 1932127"/>
              <a:gd name="connsiteX34" fmla="*/ 356363 w 1392683"/>
              <a:gd name="connsiteY34" fmla="*/ 1360070 h 1932127"/>
              <a:gd name="connsiteX35" fmla="*/ 264923 w 1392683"/>
              <a:gd name="connsiteY35" fmla="*/ 1299110 h 1932127"/>
              <a:gd name="connsiteX36" fmla="*/ 219203 w 1392683"/>
              <a:gd name="connsiteY36" fmla="*/ 1268630 h 1932127"/>
              <a:gd name="connsiteX37" fmla="*/ 173483 w 1392683"/>
              <a:gd name="connsiteY37" fmla="*/ 1253390 h 1932127"/>
              <a:gd name="connsiteX38" fmla="*/ 5843 w 1392683"/>
              <a:gd name="connsiteY38" fmla="*/ 1268630 h 1932127"/>
              <a:gd name="connsiteX39" fmla="*/ 21083 w 1392683"/>
              <a:gd name="connsiteY39" fmla="*/ 1314350 h 1932127"/>
              <a:gd name="connsiteX40" fmla="*/ 97283 w 1392683"/>
              <a:gd name="connsiteY40" fmla="*/ 1329590 h 1932127"/>
              <a:gd name="connsiteX41" fmla="*/ 143003 w 1392683"/>
              <a:gd name="connsiteY41" fmla="*/ 1375310 h 1932127"/>
              <a:gd name="connsiteX42" fmla="*/ 234443 w 1392683"/>
              <a:gd name="connsiteY42" fmla="*/ 1390550 h 1932127"/>
              <a:gd name="connsiteX43" fmla="*/ 341123 w 1392683"/>
              <a:gd name="connsiteY43" fmla="*/ 1527710 h 1932127"/>
              <a:gd name="connsiteX44" fmla="*/ 402083 w 1392683"/>
              <a:gd name="connsiteY44" fmla="*/ 1542950 h 1932127"/>
              <a:gd name="connsiteX45" fmla="*/ 508763 w 1392683"/>
              <a:gd name="connsiteY45" fmla="*/ 1603910 h 1932127"/>
              <a:gd name="connsiteX46" fmla="*/ 554483 w 1392683"/>
              <a:gd name="connsiteY46" fmla="*/ 1649630 h 1932127"/>
              <a:gd name="connsiteX47" fmla="*/ 600203 w 1392683"/>
              <a:gd name="connsiteY47" fmla="*/ 1680110 h 1932127"/>
              <a:gd name="connsiteX48" fmla="*/ 676403 w 1392683"/>
              <a:gd name="connsiteY48" fmla="*/ 1710590 h 1932127"/>
              <a:gd name="connsiteX49" fmla="*/ 767843 w 1392683"/>
              <a:gd name="connsiteY49" fmla="*/ 1802030 h 1932127"/>
              <a:gd name="connsiteX50" fmla="*/ 798323 w 1392683"/>
              <a:gd name="connsiteY50" fmla="*/ 1923950 h 1932127"/>
              <a:gd name="connsiteX51" fmla="*/ 905003 w 1392683"/>
              <a:gd name="connsiteY51" fmla="*/ 1908710 h 1932127"/>
              <a:gd name="connsiteX52" fmla="*/ 1133603 w 1392683"/>
              <a:gd name="connsiteY52" fmla="*/ 1847750 h 1932127"/>
              <a:gd name="connsiteX53" fmla="*/ 1164083 w 1392683"/>
              <a:gd name="connsiteY53" fmla="*/ 1802030 h 1932127"/>
              <a:gd name="connsiteX54" fmla="*/ 1133603 w 1392683"/>
              <a:gd name="connsiteY54" fmla="*/ 1619150 h 1932127"/>
              <a:gd name="connsiteX55" fmla="*/ 1118363 w 1392683"/>
              <a:gd name="connsiteY55" fmla="*/ 1497230 h 1932127"/>
              <a:gd name="connsiteX56" fmla="*/ 1103123 w 1392683"/>
              <a:gd name="connsiteY56" fmla="*/ 1558190 h 1932127"/>
              <a:gd name="connsiteX57" fmla="*/ 1118363 w 1392683"/>
              <a:gd name="connsiteY57" fmla="*/ 1603910 h 1932127"/>
              <a:gd name="connsiteX58" fmla="*/ 1164083 w 1392683"/>
              <a:gd name="connsiteY58" fmla="*/ 1649630 h 1932127"/>
              <a:gd name="connsiteX59" fmla="*/ 1225043 w 1392683"/>
              <a:gd name="connsiteY59" fmla="*/ 1664870 h 1932127"/>
              <a:gd name="connsiteX60" fmla="*/ 1270763 w 1392683"/>
              <a:gd name="connsiteY60" fmla="*/ 1680110 h 1932127"/>
              <a:gd name="connsiteX61" fmla="*/ 1331723 w 1392683"/>
              <a:gd name="connsiteY61" fmla="*/ 1603910 h 1932127"/>
              <a:gd name="connsiteX62" fmla="*/ 1392683 w 1392683"/>
              <a:gd name="connsiteY62" fmla="*/ 1512470 h 1932127"/>
              <a:gd name="connsiteX63" fmla="*/ 1362203 w 1392683"/>
              <a:gd name="connsiteY63" fmla="*/ 1375310 h 1932127"/>
              <a:gd name="connsiteX64" fmla="*/ 1331723 w 1392683"/>
              <a:gd name="connsiteY64" fmla="*/ 1283870 h 1932127"/>
              <a:gd name="connsiteX65" fmla="*/ 1346963 w 1392683"/>
              <a:gd name="connsiteY65" fmla="*/ 1116230 h 1932127"/>
              <a:gd name="connsiteX66" fmla="*/ 1377443 w 1392683"/>
              <a:gd name="connsiteY66" fmla="*/ 1070510 h 1932127"/>
              <a:gd name="connsiteX67" fmla="*/ 1392683 w 1392683"/>
              <a:gd name="connsiteY67" fmla="*/ 1009550 h 1932127"/>
              <a:gd name="connsiteX68" fmla="*/ 1377443 w 1392683"/>
              <a:gd name="connsiteY68" fmla="*/ 887630 h 1932127"/>
              <a:gd name="connsiteX69" fmla="*/ 1331723 w 1392683"/>
              <a:gd name="connsiteY69" fmla="*/ 872390 h 1932127"/>
              <a:gd name="connsiteX70" fmla="*/ 1164083 w 1392683"/>
              <a:gd name="connsiteY70" fmla="*/ 857150 h 1932127"/>
              <a:gd name="connsiteX71" fmla="*/ 1072643 w 1392683"/>
              <a:gd name="connsiteY71" fmla="*/ 796190 h 1932127"/>
              <a:gd name="connsiteX72" fmla="*/ 996443 w 1392683"/>
              <a:gd name="connsiteY72" fmla="*/ 689510 h 1932127"/>
              <a:gd name="connsiteX73" fmla="*/ 935483 w 1392683"/>
              <a:gd name="connsiteY73" fmla="*/ 628550 h 193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392683" h="1932127">
                <a:moveTo>
                  <a:pt x="935483" y="628550"/>
                </a:moveTo>
                <a:cubicBezTo>
                  <a:pt x="938023" y="608230"/>
                  <a:pt x="985661" y="587107"/>
                  <a:pt x="1011683" y="567590"/>
                </a:cubicBezTo>
                <a:cubicBezTo>
                  <a:pt x="1026336" y="556600"/>
                  <a:pt x="1053811" y="555071"/>
                  <a:pt x="1057403" y="537110"/>
                </a:cubicBezTo>
                <a:cubicBezTo>
                  <a:pt x="1060995" y="519149"/>
                  <a:pt x="1037083" y="506630"/>
                  <a:pt x="1026923" y="491390"/>
                </a:cubicBezTo>
                <a:cubicBezTo>
                  <a:pt x="1032003" y="471070"/>
                  <a:pt x="1022911" y="438681"/>
                  <a:pt x="1042163" y="430430"/>
                </a:cubicBezTo>
                <a:cubicBezTo>
                  <a:pt x="1065632" y="420372"/>
                  <a:pt x="1147863" y="450423"/>
                  <a:pt x="1179323" y="460910"/>
                </a:cubicBezTo>
                <a:cubicBezTo>
                  <a:pt x="1194563" y="455830"/>
                  <a:pt x="1213684" y="457029"/>
                  <a:pt x="1225043" y="445670"/>
                </a:cubicBezTo>
                <a:cubicBezTo>
                  <a:pt x="1243875" y="426838"/>
                  <a:pt x="1261655" y="366314"/>
                  <a:pt x="1270763" y="338990"/>
                </a:cubicBezTo>
                <a:cubicBezTo>
                  <a:pt x="1241734" y="251904"/>
                  <a:pt x="1279472" y="324476"/>
                  <a:pt x="1209803" y="278030"/>
                </a:cubicBezTo>
                <a:cubicBezTo>
                  <a:pt x="1118296" y="217026"/>
                  <a:pt x="1214118" y="242088"/>
                  <a:pt x="1103123" y="186590"/>
                </a:cubicBezTo>
                <a:cubicBezTo>
                  <a:pt x="1084389" y="177223"/>
                  <a:pt x="1062483" y="176430"/>
                  <a:pt x="1042163" y="171350"/>
                </a:cubicBezTo>
                <a:cubicBezTo>
                  <a:pt x="1001523" y="144257"/>
                  <a:pt x="982315" y="135769"/>
                  <a:pt x="950723" y="95150"/>
                </a:cubicBezTo>
                <a:cubicBezTo>
                  <a:pt x="928233" y="66234"/>
                  <a:pt x="889763" y="3710"/>
                  <a:pt x="889763" y="3710"/>
                </a:cubicBezTo>
                <a:cubicBezTo>
                  <a:pt x="854203" y="8790"/>
                  <a:pt x="792534" y="-15705"/>
                  <a:pt x="783083" y="18950"/>
                </a:cubicBezTo>
                <a:cubicBezTo>
                  <a:pt x="754982" y="121988"/>
                  <a:pt x="798323" y="232189"/>
                  <a:pt x="798323" y="338990"/>
                </a:cubicBezTo>
                <a:cubicBezTo>
                  <a:pt x="798323" y="486398"/>
                  <a:pt x="801947" y="634754"/>
                  <a:pt x="783083" y="780950"/>
                </a:cubicBezTo>
                <a:cubicBezTo>
                  <a:pt x="780427" y="801531"/>
                  <a:pt x="705246" y="822136"/>
                  <a:pt x="691643" y="826670"/>
                </a:cubicBezTo>
                <a:cubicBezTo>
                  <a:pt x="681483" y="841910"/>
                  <a:pt x="669354" y="856007"/>
                  <a:pt x="661163" y="872390"/>
                </a:cubicBezTo>
                <a:cubicBezTo>
                  <a:pt x="653979" y="886758"/>
                  <a:pt x="655958" y="905566"/>
                  <a:pt x="645923" y="918110"/>
                </a:cubicBezTo>
                <a:cubicBezTo>
                  <a:pt x="634481" y="932413"/>
                  <a:pt x="615443" y="938430"/>
                  <a:pt x="600203" y="948590"/>
                </a:cubicBezTo>
                <a:cubicBezTo>
                  <a:pt x="584225" y="996523"/>
                  <a:pt x="588168" y="1007413"/>
                  <a:pt x="539243" y="1040030"/>
                </a:cubicBezTo>
                <a:cubicBezTo>
                  <a:pt x="525877" y="1048941"/>
                  <a:pt x="507891" y="1048086"/>
                  <a:pt x="493523" y="1055270"/>
                </a:cubicBezTo>
                <a:cubicBezTo>
                  <a:pt x="375350" y="1114356"/>
                  <a:pt x="517001" y="1062684"/>
                  <a:pt x="402083" y="1100990"/>
                </a:cubicBezTo>
                <a:cubicBezTo>
                  <a:pt x="386843" y="1116230"/>
                  <a:pt x="374296" y="1134755"/>
                  <a:pt x="356363" y="1146710"/>
                </a:cubicBezTo>
                <a:cubicBezTo>
                  <a:pt x="342997" y="1155621"/>
                  <a:pt x="323187" y="1151915"/>
                  <a:pt x="310643" y="1161950"/>
                </a:cubicBezTo>
                <a:cubicBezTo>
                  <a:pt x="283786" y="1183436"/>
                  <a:pt x="274963" y="1223271"/>
                  <a:pt x="264923" y="1253390"/>
                </a:cubicBezTo>
                <a:cubicBezTo>
                  <a:pt x="292016" y="1294030"/>
                  <a:pt x="293710" y="1309270"/>
                  <a:pt x="341123" y="1329590"/>
                </a:cubicBezTo>
                <a:cubicBezTo>
                  <a:pt x="360375" y="1337841"/>
                  <a:pt x="382212" y="1338206"/>
                  <a:pt x="402083" y="1344830"/>
                </a:cubicBezTo>
                <a:cubicBezTo>
                  <a:pt x="565662" y="1399356"/>
                  <a:pt x="378673" y="1366255"/>
                  <a:pt x="645923" y="1390550"/>
                </a:cubicBezTo>
                <a:cubicBezTo>
                  <a:pt x="754093" y="1444635"/>
                  <a:pt x="738301" y="1451197"/>
                  <a:pt x="920243" y="1390550"/>
                </a:cubicBezTo>
                <a:cubicBezTo>
                  <a:pt x="935483" y="1385470"/>
                  <a:pt x="951547" y="1344830"/>
                  <a:pt x="935483" y="1344830"/>
                </a:cubicBezTo>
                <a:cubicBezTo>
                  <a:pt x="913930" y="1344830"/>
                  <a:pt x="907696" y="1378595"/>
                  <a:pt x="889763" y="1390550"/>
                </a:cubicBezTo>
                <a:cubicBezTo>
                  <a:pt x="876645" y="1399295"/>
                  <a:pt x="791212" y="1418998"/>
                  <a:pt x="783083" y="1421030"/>
                </a:cubicBezTo>
                <a:cubicBezTo>
                  <a:pt x="656083" y="1415950"/>
                  <a:pt x="527907" y="1423765"/>
                  <a:pt x="402083" y="1405790"/>
                </a:cubicBezTo>
                <a:cubicBezTo>
                  <a:pt x="380747" y="1402742"/>
                  <a:pt x="373376" y="1373302"/>
                  <a:pt x="356363" y="1360070"/>
                </a:cubicBezTo>
                <a:cubicBezTo>
                  <a:pt x="327447" y="1337580"/>
                  <a:pt x="295403" y="1319430"/>
                  <a:pt x="264923" y="1299110"/>
                </a:cubicBezTo>
                <a:cubicBezTo>
                  <a:pt x="249683" y="1288950"/>
                  <a:pt x="236579" y="1274422"/>
                  <a:pt x="219203" y="1268630"/>
                </a:cubicBezTo>
                <a:lnTo>
                  <a:pt x="173483" y="1253390"/>
                </a:lnTo>
                <a:cubicBezTo>
                  <a:pt x="117603" y="1258470"/>
                  <a:pt x="57940" y="1247791"/>
                  <a:pt x="5843" y="1268630"/>
                </a:cubicBezTo>
                <a:cubicBezTo>
                  <a:pt x="-9072" y="1274596"/>
                  <a:pt x="7717" y="1305439"/>
                  <a:pt x="21083" y="1314350"/>
                </a:cubicBezTo>
                <a:cubicBezTo>
                  <a:pt x="42636" y="1328718"/>
                  <a:pt x="71883" y="1324510"/>
                  <a:pt x="97283" y="1329590"/>
                </a:cubicBezTo>
                <a:cubicBezTo>
                  <a:pt x="112523" y="1344830"/>
                  <a:pt x="123308" y="1366557"/>
                  <a:pt x="143003" y="1375310"/>
                </a:cubicBezTo>
                <a:cubicBezTo>
                  <a:pt x="171240" y="1387860"/>
                  <a:pt x="209128" y="1372830"/>
                  <a:pt x="234443" y="1390550"/>
                </a:cubicBezTo>
                <a:cubicBezTo>
                  <a:pt x="355267" y="1475127"/>
                  <a:pt x="241313" y="1470676"/>
                  <a:pt x="341123" y="1527710"/>
                </a:cubicBezTo>
                <a:cubicBezTo>
                  <a:pt x="359309" y="1538102"/>
                  <a:pt x="381763" y="1537870"/>
                  <a:pt x="402083" y="1542950"/>
                </a:cubicBezTo>
                <a:cubicBezTo>
                  <a:pt x="525796" y="1666663"/>
                  <a:pt x="365492" y="1522041"/>
                  <a:pt x="508763" y="1603910"/>
                </a:cubicBezTo>
                <a:cubicBezTo>
                  <a:pt x="527476" y="1614603"/>
                  <a:pt x="537926" y="1635832"/>
                  <a:pt x="554483" y="1649630"/>
                </a:cubicBezTo>
                <a:cubicBezTo>
                  <a:pt x="568554" y="1661356"/>
                  <a:pt x="583820" y="1671919"/>
                  <a:pt x="600203" y="1680110"/>
                </a:cubicBezTo>
                <a:cubicBezTo>
                  <a:pt x="624672" y="1692344"/>
                  <a:pt x="652489" y="1697304"/>
                  <a:pt x="676403" y="1710590"/>
                </a:cubicBezTo>
                <a:cubicBezTo>
                  <a:pt x="736449" y="1743949"/>
                  <a:pt x="734499" y="1752015"/>
                  <a:pt x="767843" y="1802030"/>
                </a:cubicBezTo>
                <a:cubicBezTo>
                  <a:pt x="778003" y="1842670"/>
                  <a:pt x="765256" y="1898232"/>
                  <a:pt x="798323" y="1923950"/>
                </a:cubicBezTo>
                <a:cubicBezTo>
                  <a:pt x="826677" y="1946003"/>
                  <a:pt x="870154" y="1917422"/>
                  <a:pt x="905003" y="1908710"/>
                </a:cubicBezTo>
                <a:cubicBezTo>
                  <a:pt x="1237952" y="1825473"/>
                  <a:pt x="887885" y="1888703"/>
                  <a:pt x="1133603" y="1847750"/>
                </a:cubicBezTo>
                <a:cubicBezTo>
                  <a:pt x="1143763" y="1832510"/>
                  <a:pt x="1162562" y="1820283"/>
                  <a:pt x="1164083" y="1802030"/>
                </a:cubicBezTo>
                <a:cubicBezTo>
                  <a:pt x="1170889" y="1720363"/>
                  <a:pt x="1155072" y="1683556"/>
                  <a:pt x="1133603" y="1619150"/>
                </a:cubicBezTo>
                <a:cubicBezTo>
                  <a:pt x="1128523" y="1578510"/>
                  <a:pt x="1136679" y="1533862"/>
                  <a:pt x="1118363" y="1497230"/>
                </a:cubicBezTo>
                <a:cubicBezTo>
                  <a:pt x="1108996" y="1478496"/>
                  <a:pt x="1103123" y="1537245"/>
                  <a:pt x="1103123" y="1558190"/>
                </a:cubicBezTo>
                <a:cubicBezTo>
                  <a:pt x="1103123" y="1574254"/>
                  <a:pt x="1109452" y="1590544"/>
                  <a:pt x="1118363" y="1603910"/>
                </a:cubicBezTo>
                <a:cubicBezTo>
                  <a:pt x="1130318" y="1621843"/>
                  <a:pt x="1145370" y="1638937"/>
                  <a:pt x="1164083" y="1649630"/>
                </a:cubicBezTo>
                <a:cubicBezTo>
                  <a:pt x="1182269" y="1660022"/>
                  <a:pt x="1204904" y="1659116"/>
                  <a:pt x="1225043" y="1664870"/>
                </a:cubicBezTo>
                <a:cubicBezTo>
                  <a:pt x="1240489" y="1669283"/>
                  <a:pt x="1255523" y="1675030"/>
                  <a:pt x="1270763" y="1680110"/>
                </a:cubicBezTo>
                <a:cubicBezTo>
                  <a:pt x="1291083" y="1654710"/>
                  <a:pt x="1312591" y="1630216"/>
                  <a:pt x="1331723" y="1603910"/>
                </a:cubicBezTo>
                <a:cubicBezTo>
                  <a:pt x="1353269" y="1574284"/>
                  <a:pt x="1392683" y="1512470"/>
                  <a:pt x="1392683" y="1512470"/>
                </a:cubicBezTo>
                <a:cubicBezTo>
                  <a:pt x="1349080" y="1381660"/>
                  <a:pt x="1415846" y="1589882"/>
                  <a:pt x="1362203" y="1375310"/>
                </a:cubicBezTo>
                <a:cubicBezTo>
                  <a:pt x="1354411" y="1344141"/>
                  <a:pt x="1331723" y="1283870"/>
                  <a:pt x="1331723" y="1283870"/>
                </a:cubicBezTo>
                <a:cubicBezTo>
                  <a:pt x="1336803" y="1227990"/>
                  <a:pt x="1335206" y="1171095"/>
                  <a:pt x="1346963" y="1116230"/>
                </a:cubicBezTo>
                <a:cubicBezTo>
                  <a:pt x="1350801" y="1098320"/>
                  <a:pt x="1370228" y="1087345"/>
                  <a:pt x="1377443" y="1070510"/>
                </a:cubicBezTo>
                <a:cubicBezTo>
                  <a:pt x="1385694" y="1051258"/>
                  <a:pt x="1387603" y="1029870"/>
                  <a:pt x="1392683" y="1009550"/>
                </a:cubicBezTo>
                <a:cubicBezTo>
                  <a:pt x="1387603" y="968910"/>
                  <a:pt x="1394077" y="925056"/>
                  <a:pt x="1377443" y="887630"/>
                </a:cubicBezTo>
                <a:cubicBezTo>
                  <a:pt x="1370919" y="872950"/>
                  <a:pt x="1347626" y="874662"/>
                  <a:pt x="1331723" y="872390"/>
                </a:cubicBezTo>
                <a:cubicBezTo>
                  <a:pt x="1276177" y="864455"/>
                  <a:pt x="1219963" y="862230"/>
                  <a:pt x="1164083" y="857150"/>
                </a:cubicBezTo>
                <a:cubicBezTo>
                  <a:pt x="1133603" y="836830"/>
                  <a:pt x="1092963" y="826670"/>
                  <a:pt x="1072643" y="796190"/>
                </a:cubicBezTo>
                <a:cubicBezTo>
                  <a:pt x="1000811" y="688442"/>
                  <a:pt x="1090959" y="821833"/>
                  <a:pt x="996443" y="689510"/>
                </a:cubicBezTo>
                <a:cubicBezTo>
                  <a:pt x="948380" y="622222"/>
                  <a:pt x="932943" y="648870"/>
                  <a:pt x="935483" y="62855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5" name="Rectangle 4"/>
          <p:cNvSpPr/>
          <p:nvPr/>
        </p:nvSpPr>
        <p:spPr>
          <a:xfrm>
            <a:off x="6019800" y="1234440"/>
            <a:ext cx="2895600" cy="4504003"/>
          </a:xfrm>
          <a:prstGeom prst="rect">
            <a:avLst/>
          </a:prstGeom>
        </p:spPr>
        <p:style>
          <a:lnRef idx="1">
            <a:schemeClr val="accent3"/>
          </a:lnRef>
          <a:fillRef idx="2">
            <a:schemeClr val="accent3"/>
          </a:fillRef>
          <a:effectRef idx="1">
            <a:schemeClr val="accent3"/>
          </a:effectRef>
          <a:fontRef idx="minor">
            <a:schemeClr val="dk1"/>
          </a:fontRef>
        </p:style>
        <p:txBody>
          <a:bodyPr wrap="square" lIns="71323" tIns="35662" rIns="71323" bIns="35662">
            <a:spAutoFit/>
          </a:bodyPr>
          <a:lstStyle/>
          <a:p>
            <a:pPr algn="ctr"/>
            <a:r>
              <a:rPr lang="bn-BD" sz="3200" b="1" dirty="0" smtClean="0">
                <a:solidFill>
                  <a:schemeClr val="tx1"/>
                </a:solidFill>
                <a:latin typeface="Kalpurush" pitchFamily="2" charset="0"/>
                <a:cs typeface="Kalpurush" pitchFamily="2" charset="0"/>
              </a:rPr>
              <a:t>জনপদটি বর্তমান পশ্চিম বাংলার মুর্শিদাবাদ,মালদহ,বীরভূমি ও বর্ধমানের কিছু অংশ নিয়ে গঠিত হয়েছিল। এর রাজধানী ছিল  কর্ণসুবর্ণ।</a:t>
            </a:r>
            <a:endParaRPr lang="en-US" sz="3200" b="1" dirty="0">
              <a:solidFill>
                <a:schemeClr val="tx1"/>
              </a:solidFill>
              <a:latin typeface="Kalpurush" pitchFamily="2" charset="0"/>
              <a:cs typeface="Kalpurush" pitchFamily="2" charset="0"/>
            </a:endParaRPr>
          </a:p>
        </p:txBody>
      </p:sp>
      <p:sp>
        <p:nvSpPr>
          <p:cNvPr id="6" name="Rectangle 5"/>
          <p:cNvSpPr/>
          <p:nvPr/>
        </p:nvSpPr>
        <p:spPr>
          <a:xfrm>
            <a:off x="609600" y="457200"/>
            <a:ext cx="990600" cy="5786199"/>
          </a:xfrm>
          <a:prstGeom prst="rect">
            <a:avLst/>
          </a:prstGeom>
          <a:blipFill>
            <a:blip r:embed="rId3" cstate="print"/>
            <a:tile tx="0" ty="0" sx="100000" sy="100000" flip="none" algn="tl"/>
          </a:blipFill>
        </p:spPr>
        <p:txBody>
          <a:bodyPr wrap="square">
            <a:spAutoFit/>
          </a:bodyPr>
          <a:lstStyle/>
          <a:p>
            <a:pPr algn="ctr">
              <a:buNone/>
            </a:pPr>
            <a:r>
              <a:rPr lang="en-US" sz="2800" b="1" dirty="0" err="1" smtClean="0">
                <a:solidFill>
                  <a:srgbClr val="002060"/>
                </a:solidFill>
                <a:latin typeface="Kalpurush" panose="02000600000000000000" pitchFamily="2" charset="0"/>
                <a:cs typeface="Kalpurush" panose="02000600000000000000" pitchFamily="2" charset="0"/>
              </a:rPr>
              <a:t>শে</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smtClean="0">
                <a:solidFill>
                  <a:srgbClr val="002060"/>
                </a:solidFill>
                <a:latin typeface="Kalpurush" panose="02000600000000000000" pitchFamily="2" charset="0"/>
                <a:cs typeface="Kalpurush" panose="02000600000000000000" pitchFamily="2" charset="0"/>
              </a:rPr>
              <a:t>র</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err="1" smtClean="0">
                <a:solidFill>
                  <a:srgbClr val="002060"/>
                </a:solidFill>
                <a:latin typeface="Kalpurush" panose="02000600000000000000" pitchFamily="2" charset="0"/>
                <a:cs typeface="Kalpurush" panose="02000600000000000000" pitchFamily="2" charset="0"/>
              </a:rPr>
              <a:t>শা</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smtClean="0">
                <a:solidFill>
                  <a:srgbClr val="002060"/>
                </a:solidFill>
                <a:latin typeface="Kalpurush" panose="02000600000000000000" pitchFamily="2" charset="0"/>
                <a:cs typeface="Kalpurush" panose="02000600000000000000" pitchFamily="2" charset="0"/>
              </a:rPr>
              <a:t>হ </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endParaRPr lang="bn-IN" sz="14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smtClean="0">
                <a:solidFill>
                  <a:srgbClr val="002060"/>
                </a:solidFill>
                <a:latin typeface="Kalpurush" panose="02000600000000000000" pitchFamily="2" charset="0"/>
                <a:cs typeface="Kalpurush" panose="02000600000000000000" pitchFamily="2" charset="0"/>
              </a:rPr>
              <a:t>ও</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endParaRPr lang="bn-IN" sz="12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smtClean="0">
                <a:solidFill>
                  <a:srgbClr val="002060"/>
                </a:solidFill>
                <a:latin typeface="Kalpurush" panose="02000600000000000000" pitchFamily="2" charset="0"/>
                <a:cs typeface="Kalpurush" panose="02000600000000000000" pitchFamily="2" charset="0"/>
              </a:rPr>
              <a:t> </a:t>
            </a:r>
            <a:r>
              <a:rPr lang="en-US" sz="2800" b="1" dirty="0" err="1" smtClean="0">
                <a:solidFill>
                  <a:srgbClr val="002060"/>
                </a:solidFill>
                <a:latin typeface="Kalpurush" panose="02000600000000000000" pitchFamily="2" charset="0"/>
                <a:cs typeface="Kalpurush" panose="02000600000000000000" pitchFamily="2" charset="0"/>
              </a:rPr>
              <a:t>হু</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err="1" smtClean="0">
                <a:solidFill>
                  <a:srgbClr val="002060"/>
                </a:solidFill>
                <a:latin typeface="Kalpurush" panose="02000600000000000000" pitchFamily="2" charset="0"/>
                <a:cs typeface="Kalpurush" panose="02000600000000000000" pitchFamily="2" charset="0"/>
              </a:rPr>
              <a:t>মা</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err="1" smtClean="0">
                <a:solidFill>
                  <a:srgbClr val="002060"/>
                </a:solidFill>
                <a:latin typeface="Kalpurush" panose="02000600000000000000" pitchFamily="2" charset="0"/>
                <a:cs typeface="Kalpurush" panose="02000600000000000000" pitchFamily="2" charset="0"/>
              </a:rPr>
              <a:t>য়ু</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err="1" smtClean="0">
                <a:solidFill>
                  <a:srgbClr val="002060"/>
                </a:solidFill>
                <a:latin typeface="Kalpurush" panose="02000600000000000000" pitchFamily="2" charset="0"/>
                <a:cs typeface="Kalpurush" panose="02000600000000000000" pitchFamily="2" charset="0"/>
              </a:rPr>
              <a:t>নে</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smtClean="0">
                <a:solidFill>
                  <a:srgbClr val="002060"/>
                </a:solidFill>
                <a:latin typeface="Kalpurush" panose="02000600000000000000" pitchFamily="2" charset="0"/>
                <a:cs typeface="Kalpurush" panose="02000600000000000000" pitchFamily="2" charset="0"/>
              </a:rPr>
              <a:t>র </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endParaRPr lang="bn-IN" sz="16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err="1" smtClean="0">
                <a:solidFill>
                  <a:srgbClr val="002060"/>
                </a:solidFill>
                <a:latin typeface="Kalpurush" panose="02000600000000000000" pitchFamily="2" charset="0"/>
                <a:cs typeface="Kalpurush" panose="02000600000000000000" pitchFamily="2" charset="0"/>
              </a:rPr>
              <a:t>দ্ব</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000" b="1" dirty="0" err="1" smtClean="0">
                <a:solidFill>
                  <a:srgbClr val="002060"/>
                </a:solidFill>
                <a:latin typeface="Kalpurush" panose="02000600000000000000" pitchFamily="2" charset="0"/>
                <a:cs typeface="Kalpurush" panose="02000600000000000000" pitchFamily="2" charset="0"/>
              </a:rPr>
              <a:t>ন্দ্ব</a:t>
            </a:r>
            <a:r>
              <a:rPr lang="en-US" b="1" dirty="0" smtClean="0">
                <a:solidFill>
                  <a:srgbClr val="002060"/>
                </a:solidFill>
                <a:latin typeface="Kalpurush" panose="02000600000000000000" pitchFamily="2" charset="0"/>
                <a:cs typeface="Kalpurush" panose="02000600000000000000" pitchFamily="2" charset="0"/>
              </a:rPr>
              <a:t>  </a:t>
            </a:r>
            <a:endParaRPr lang="en-US" b="1" dirty="0">
              <a:solidFill>
                <a:srgbClr val="002060"/>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xmlns="" val="2264129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repeatCount="indefinite"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6" presetClass="entr" presetSubtype="0" fill="hold" nodeType="clickEffect">
                                  <p:stCondLst>
                                    <p:cond delay="0"/>
                                  </p:stCondLst>
                                  <p:iterate type="lt">
                                    <p:tmPct val="10000"/>
                                  </p:iterate>
                                  <p:childTnLst>
                                    <p:set>
                                      <p:cBhvr>
                                        <p:cTn id="39" dur="1" fill="hold">
                                          <p:stCondLst>
                                            <p:cond delay="0"/>
                                          </p:stCondLst>
                                        </p:cTn>
                                        <p:tgtEl>
                                          <p:spTgt spid="5">
                                            <p:txEl>
                                              <p:pRg st="0" end="0"/>
                                            </p:txEl>
                                          </p:spTgt>
                                        </p:tgtEl>
                                        <p:attrNameLst>
                                          <p:attrName>style.visibility</p:attrName>
                                        </p:attrNameLst>
                                      </p:cBhvr>
                                      <p:to>
                                        <p:strVal val="visible"/>
                                      </p:to>
                                    </p:set>
                                    <p:anim by="(-#ppt_w*2)" calcmode="lin" valueType="num">
                                      <p:cBhvr rctx="PPT">
                                        <p:cTn id="40" dur="500" autoRev="1" fill="hold">
                                          <p:stCondLst>
                                            <p:cond delay="0"/>
                                          </p:stCondLst>
                                        </p:cTn>
                                        <p:tgtEl>
                                          <p:spTgt spid="5">
                                            <p:txEl>
                                              <p:pRg st="0" end="0"/>
                                            </p:txEl>
                                          </p:spTgt>
                                        </p:tgtEl>
                                        <p:attrNameLst>
                                          <p:attrName>ppt_w</p:attrName>
                                        </p:attrNameLst>
                                      </p:cBhvr>
                                    </p:anim>
                                    <p:anim by="(#ppt_w*0.50)" calcmode="lin" valueType="num">
                                      <p:cBhvr>
                                        <p:cTn id="41" dur="500" decel="50000" autoRev="1" fill="hold">
                                          <p:stCondLst>
                                            <p:cond delay="0"/>
                                          </p:stCondLst>
                                        </p:cTn>
                                        <p:tgtEl>
                                          <p:spTgt spid="5">
                                            <p:txEl>
                                              <p:pRg st="0" end="0"/>
                                            </p:txEl>
                                          </p:spTgt>
                                        </p:tgtEl>
                                        <p:attrNameLst>
                                          <p:attrName>ppt_x</p:attrName>
                                        </p:attrNameLst>
                                      </p:cBhvr>
                                    </p:anim>
                                    <p:anim from="(-#ppt_h/2)" to="(#ppt_y)" calcmode="lin" valueType="num">
                                      <p:cBhvr>
                                        <p:cTn id="42" dur="1000" fill="hold">
                                          <p:stCondLst>
                                            <p:cond delay="0"/>
                                          </p:stCondLst>
                                        </p:cTn>
                                        <p:tgtEl>
                                          <p:spTgt spid="5">
                                            <p:txEl>
                                              <p:pRg st="0" end="0"/>
                                            </p:txEl>
                                          </p:spTgt>
                                        </p:tgtEl>
                                        <p:attrNameLst>
                                          <p:attrName>ppt_y</p:attrName>
                                        </p:attrNameLst>
                                      </p:cBhvr>
                                    </p:anim>
                                    <p:animRot by="21600000">
                                      <p:cBhvr>
                                        <p:cTn id="43" dur="1000" fill="hold">
                                          <p:stCondLst>
                                            <p:cond delay="0"/>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81000"/>
            <a:ext cx="5105400" cy="575542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b="1" dirty="0" smtClean="0">
                <a:latin typeface="SutonnyMJ" pitchFamily="2" charset="0"/>
                <a:cs typeface="SutonnyMJ" pitchFamily="2" charset="0"/>
              </a:rPr>
              <a:t>5) 1538 </a:t>
            </a:r>
            <a:r>
              <a:rPr lang="en-US" sz="2800" b="1" dirty="0" err="1" smtClean="0">
                <a:latin typeface="SutonnyMJ" pitchFamily="2" charset="0"/>
                <a:cs typeface="SutonnyMJ" pitchFamily="2" charset="0"/>
              </a:rPr>
              <a:t>wL</a:t>
            </a:r>
            <a:r>
              <a:rPr lang="en-US" sz="2800" b="1" dirty="0" smtClean="0">
                <a:latin typeface="SutonnyMJ" pitchFamily="2" charset="0"/>
                <a:cs typeface="SutonnyMJ" pitchFamily="2" charset="0"/>
              </a:rPr>
              <a:t>ª÷</a:t>
            </a:r>
            <a:r>
              <a:rPr lang="en-US" sz="2800" b="1" dirty="0" err="1" smtClean="0">
                <a:latin typeface="SutonnyMJ" pitchFamily="2" charset="0"/>
                <a:cs typeface="SutonnyMJ" pitchFamily="2" charset="0"/>
              </a:rPr>
              <a:t>v‡ãi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ga¨fv‡M</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mgªvU</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ûgvqyb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Pzbvi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yM</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Rq</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m¤úbœ</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K‡i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evsjvi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w`‡K</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AMÖmi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nb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wKš</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GwU</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wQj</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mgªv‡Ui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GKwU</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wejw</a:t>
            </a:r>
            <a:r>
              <a:rPr lang="en-US" sz="2800" b="1" dirty="0" smtClean="0">
                <a:latin typeface="SutonnyMJ" pitchFamily="2" charset="0"/>
                <a:cs typeface="SutonnyMJ" pitchFamily="2" charset="0"/>
              </a:rPr>
              <a:t>¤^Z </a:t>
            </a:r>
            <a:r>
              <a:rPr lang="en-US" sz="2800" b="1" dirty="0" err="1" smtClean="0">
                <a:latin typeface="SutonnyMJ" pitchFamily="2" charset="0"/>
                <a:cs typeface="SutonnyMJ" pitchFamily="2" charset="0"/>
              </a:rPr>
              <a:t>c`‡ÿc</a:t>
            </a:r>
            <a:r>
              <a:rPr lang="en-US" sz="2800" b="1" dirty="0" smtClean="0">
                <a:latin typeface="SutonnyMJ" pitchFamily="2" charset="0"/>
                <a:cs typeface="SutonnyMJ" pitchFamily="2" charset="0"/>
              </a:rPr>
              <a:t>| 1538 </a:t>
            </a:r>
            <a:r>
              <a:rPr lang="en-US" sz="2800" b="1" dirty="0" err="1" smtClean="0">
                <a:latin typeface="SutonnyMJ" pitchFamily="2" charset="0"/>
                <a:cs typeface="SutonnyMJ" pitchFamily="2" charset="0"/>
              </a:rPr>
              <a:t>wL</a:t>
            </a:r>
            <a:r>
              <a:rPr lang="en-US" sz="2800" b="1" dirty="0" smtClean="0">
                <a:latin typeface="SutonnyMJ" pitchFamily="2" charset="0"/>
                <a:cs typeface="SutonnyMJ" pitchFamily="2" charset="0"/>
              </a:rPr>
              <a:t>ª÷</a:t>
            </a:r>
            <a:r>
              <a:rPr lang="en-US" sz="2800" b="1" dirty="0" err="1" smtClean="0">
                <a:latin typeface="SutonnyMJ" pitchFamily="2" charset="0"/>
                <a:cs typeface="SutonnyMJ" pitchFamily="2" charset="0"/>
              </a:rPr>
              <a:t>v‡ãi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RyjvB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gv‡m</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m‰m‡b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MŠ‡o</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cÖ‡ek</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K‡ib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MŠ‡oi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g‡bvig</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AvenvIqv</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ûgvqyb‡K</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cÖejfv‡e</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Av‡jvwoZ</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K‡i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wZwb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cÖxZ</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n‡q</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Gi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bvg</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iv‡Lb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RvbœvZvev</a:t>
            </a:r>
            <a:r>
              <a:rPr lang="en-US" sz="2800" b="1" dirty="0" smtClean="0">
                <a:latin typeface="SutonnyMJ" pitchFamily="2" charset="0"/>
                <a:cs typeface="SutonnyMJ" pitchFamily="2" charset="0"/>
              </a:rPr>
              <a:t>`| </a:t>
            </a:r>
          </a:p>
          <a:p>
            <a:pPr algn="just"/>
            <a:r>
              <a:rPr lang="en-US" sz="2400" b="1" dirty="0" smtClean="0">
                <a:solidFill>
                  <a:srgbClr val="002060"/>
                </a:solidFill>
                <a:latin typeface="SutonnyMJ" pitchFamily="2" charset="0"/>
                <a:cs typeface="SutonnyMJ" pitchFamily="2" charset="0"/>
              </a:rPr>
              <a:t>6) </a:t>
            </a:r>
            <a:r>
              <a:rPr lang="en-US" sz="2400" b="1" dirty="0" err="1" smtClean="0">
                <a:solidFill>
                  <a:srgbClr val="002060"/>
                </a:solidFill>
                <a:latin typeface="SutonnyMJ" pitchFamily="2" charset="0"/>
                <a:cs typeface="SutonnyMJ" pitchFamily="2" charset="0"/>
              </a:rPr>
              <a:t>AZ¨šÍ</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Kzkjx</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Ges`~i`kx</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kiLvb</a:t>
            </a:r>
            <a:r>
              <a:rPr lang="en-US" sz="2400" b="1" dirty="0" smtClean="0">
                <a:solidFill>
                  <a:srgbClr val="002060"/>
                </a:solidFill>
                <a:latin typeface="SutonnyMJ" pitchFamily="2" charset="0"/>
                <a:cs typeface="SutonnyMJ" pitchFamily="2" charset="0"/>
              </a:rPr>
              <a:t> m¤§</a:t>
            </a:r>
            <a:r>
              <a:rPr lang="en-US" sz="2400" b="1" dirty="0" err="1" smtClean="0">
                <a:solidFill>
                  <a:srgbClr val="002060"/>
                </a:solidFill>
                <a:latin typeface="SutonnyMJ" pitchFamily="2" charset="0"/>
                <a:cs typeface="SutonnyMJ" pitchFamily="2" charset="0"/>
              </a:rPr>
              <a:t>yL</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mg‡i</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AeZxY</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bv</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n‡q</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ûgvqyb‡K</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MŠo</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Lj</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Kivi</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my‡hvM</a:t>
            </a:r>
            <a:r>
              <a:rPr lang="en-US" sz="2400" b="1" dirty="0" smtClean="0">
                <a:solidFill>
                  <a:srgbClr val="002060"/>
                </a:solidFill>
                <a:latin typeface="SutonnyMJ" pitchFamily="2" charset="0"/>
                <a:cs typeface="SutonnyMJ" pitchFamily="2" charset="0"/>
              </a:rPr>
              <a:t> †`b </a:t>
            </a:r>
            <a:r>
              <a:rPr lang="en-US" sz="2400" b="1" dirty="0" err="1" smtClean="0">
                <a:solidFill>
                  <a:srgbClr val="002060"/>
                </a:solidFill>
                <a:latin typeface="SutonnyMJ" pitchFamily="2" charset="0"/>
                <a:cs typeface="SutonnyMJ" pitchFamily="2" charset="0"/>
              </a:rPr>
              <a:t>Ges</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qs</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AMÖmi</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n‡q</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mgMÖwenvi</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Lj</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K‡ib</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wZwb</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GgbwK</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RŠbcyi</a:t>
            </a:r>
            <a:r>
              <a:rPr lang="en-US" sz="2400" b="1" dirty="0" smtClean="0">
                <a:solidFill>
                  <a:srgbClr val="002060"/>
                </a:solidFill>
                <a:latin typeface="SutonnyMJ" pitchFamily="2" charset="0"/>
                <a:cs typeface="SutonnyMJ" pitchFamily="2" charset="0"/>
              </a:rPr>
              <a:t> I </a:t>
            </a:r>
            <a:r>
              <a:rPr lang="en-US" sz="2400" b="1" dirty="0" err="1" smtClean="0">
                <a:solidFill>
                  <a:srgbClr val="002060"/>
                </a:solidFill>
                <a:latin typeface="SutonnyMJ" pitchFamily="2" charset="0"/>
                <a:cs typeface="SutonnyMJ" pitchFamily="2" charset="0"/>
              </a:rPr>
              <a:t>K‡bŠR</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AwaKvi</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K‡i</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ûgvqy‡bi</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evsjv</a:t>
            </a:r>
            <a:r>
              <a:rPr lang="en-US" sz="2400" b="1" dirty="0" smtClean="0">
                <a:solidFill>
                  <a:srgbClr val="002060"/>
                </a:solidFill>
                <a:latin typeface="SutonnyMJ" pitchFamily="2" charset="0"/>
                <a:cs typeface="SutonnyMJ" pitchFamily="2" charset="0"/>
              </a:rPr>
              <a:t> †_‡K </a:t>
            </a:r>
            <a:r>
              <a:rPr lang="en-US" sz="2400" b="1" dirty="0" err="1" smtClean="0">
                <a:solidFill>
                  <a:srgbClr val="002060"/>
                </a:solidFill>
                <a:latin typeface="SutonnyMJ" pitchFamily="2" charset="0"/>
                <a:cs typeface="SutonnyMJ" pitchFamily="2" charset="0"/>
              </a:rPr>
              <a:t>AvMÖvq</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cÖZ¨veZ</a:t>
            </a:r>
            <a:r>
              <a:rPr lang="en-US" sz="2400" b="1" dirty="0" smtClean="0">
                <a:solidFill>
                  <a:srgbClr val="002060"/>
                </a:solidFill>
                <a:latin typeface="SutonnyMJ" pitchFamily="2" charset="0"/>
                <a:cs typeface="SutonnyMJ" pitchFamily="2" charset="0"/>
              </a:rPr>
              <a:t>©‡bi </a:t>
            </a:r>
            <a:r>
              <a:rPr lang="en-US" sz="2400" b="1" dirty="0" err="1" smtClean="0">
                <a:solidFill>
                  <a:srgbClr val="002060"/>
                </a:solidFill>
                <a:latin typeface="SutonnyMJ" pitchFamily="2" charset="0"/>
                <a:cs typeface="SutonnyMJ" pitchFamily="2" charset="0"/>
              </a:rPr>
              <a:t>c_iæ</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K‡i</a:t>
            </a:r>
            <a:r>
              <a:rPr lang="en-US" sz="2400" b="1" dirty="0" smtClean="0">
                <a:solidFill>
                  <a:srgbClr val="002060"/>
                </a:solidFill>
                <a:latin typeface="SutonnyMJ" pitchFamily="2" charset="0"/>
                <a:cs typeface="SutonnyMJ" pitchFamily="2" charset="0"/>
              </a:rPr>
              <a:t> †`b|</a:t>
            </a:r>
          </a:p>
        </p:txBody>
      </p:sp>
      <p:pic>
        <p:nvPicPr>
          <p:cNvPr id="5" name="Picture 4" descr="https://assets.roar.media/assets/9kIN1RsvPSdwqOe5_rsz_406d7c65d711debf5e71205ddf780ea3.jpg?w=360">
            <a:hlinkClick r:id="rId2"/>
          </p:cNvPr>
          <p:cNvPicPr/>
          <p:nvPr/>
        </p:nvPicPr>
        <p:blipFill>
          <a:blip r:embed="rId3" cstate="print"/>
          <a:srcRect/>
          <a:stretch>
            <a:fillRect/>
          </a:stretch>
        </p:blipFill>
        <p:spPr bwMode="auto">
          <a:xfrm>
            <a:off x="533400" y="3703320"/>
            <a:ext cx="3200400" cy="2560320"/>
          </a:xfrm>
          <a:prstGeom prst="rect">
            <a:avLst/>
          </a:prstGeom>
          <a:noFill/>
          <a:ln w="9525">
            <a:noFill/>
            <a:miter lim="800000"/>
            <a:headEnd/>
            <a:tailEnd/>
          </a:ln>
        </p:spPr>
      </p:pic>
      <p:pic>
        <p:nvPicPr>
          <p:cNvPr id="7" name="Picture 6" descr="https://assets.roar.media/assets/HO2iEyRTa0BwncDU_phoca_thumb_l_Darasbari_Masjid_05.JPG?w=360">
            <a:hlinkClick r:id="rId4"/>
          </p:cNvPr>
          <p:cNvPicPr/>
          <p:nvPr/>
        </p:nvPicPr>
        <p:blipFill>
          <a:blip r:embed="rId5" cstate="print"/>
          <a:srcRect/>
          <a:stretch>
            <a:fillRect/>
          </a:stretch>
        </p:blipFill>
        <p:spPr bwMode="auto">
          <a:xfrm>
            <a:off x="609600" y="228600"/>
            <a:ext cx="3124200" cy="2971800"/>
          </a:xfrm>
          <a:prstGeom prst="rect">
            <a:avLst/>
          </a:prstGeom>
          <a:noFill/>
          <a:ln w="9525">
            <a:noFill/>
            <a:miter lim="800000"/>
            <a:headEnd/>
            <a:tailEnd/>
          </a:ln>
        </p:spPr>
      </p:pic>
      <p:sp>
        <p:nvSpPr>
          <p:cNvPr id="8" name="Rectangle 7"/>
          <p:cNvSpPr/>
          <p:nvPr/>
        </p:nvSpPr>
        <p:spPr>
          <a:xfrm>
            <a:off x="762000" y="3154680"/>
            <a:ext cx="2971800" cy="523220"/>
          </a:xfrm>
          <a:prstGeom prst="rect">
            <a:avLst/>
          </a:prstGeom>
        </p:spPr>
        <p:txBody>
          <a:bodyPr wrap="square">
            <a:spAutoFit/>
          </a:bodyPr>
          <a:lstStyle/>
          <a:p>
            <a:r>
              <a:rPr lang="bn-IN" sz="1400" b="1" dirty="0" smtClean="0"/>
              <a:t>বাংলা থেকে শের খানের পশ্চাদপসরণ</a:t>
            </a:r>
            <a:endParaRPr lang="en-US" sz="1400" b="1" dirty="0"/>
          </a:p>
        </p:txBody>
      </p:sp>
      <p:sp>
        <p:nvSpPr>
          <p:cNvPr id="9" name="Rectangle 8"/>
          <p:cNvSpPr/>
          <p:nvPr/>
        </p:nvSpPr>
        <p:spPr>
          <a:xfrm>
            <a:off x="838200" y="6304002"/>
            <a:ext cx="2895600" cy="523220"/>
          </a:xfrm>
          <a:prstGeom prst="rect">
            <a:avLst/>
          </a:prstGeom>
        </p:spPr>
        <p:txBody>
          <a:bodyPr wrap="square">
            <a:spAutoFit/>
          </a:bodyPr>
          <a:lstStyle/>
          <a:p>
            <a:r>
              <a:rPr lang="bn-IN" sz="1400" b="1" dirty="0" smtClean="0"/>
              <a:t>সম্রাট হুমায়ুন: পদে পদে ছেয়ে যাচ্ছিল ব্যর্থতায়</a:t>
            </a:r>
            <a:endParaRPr lang="en-US" sz="1400" b="1" dirty="0"/>
          </a:p>
        </p:txBody>
      </p:sp>
      <p:sp>
        <p:nvSpPr>
          <p:cNvPr id="11" name="Rectangle 10"/>
          <p:cNvSpPr/>
          <p:nvPr/>
        </p:nvSpPr>
        <p:spPr>
          <a:xfrm>
            <a:off x="76200" y="81201"/>
            <a:ext cx="762000" cy="5786199"/>
          </a:xfrm>
          <a:prstGeom prst="rect">
            <a:avLst/>
          </a:prstGeom>
          <a:blipFill>
            <a:blip r:embed="rId6" cstate="print"/>
            <a:tile tx="0" ty="0" sx="100000" sy="100000" flip="none" algn="tl"/>
          </a:blipFill>
        </p:spPr>
        <p:txBody>
          <a:bodyPr wrap="square">
            <a:spAutoFit/>
          </a:bodyPr>
          <a:lstStyle/>
          <a:p>
            <a:pPr algn="ctr">
              <a:buNone/>
            </a:pPr>
            <a:r>
              <a:rPr lang="en-US" sz="2800" b="1" dirty="0" err="1" smtClean="0">
                <a:solidFill>
                  <a:srgbClr val="002060"/>
                </a:solidFill>
                <a:latin typeface="Kalpurush" panose="02000600000000000000" pitchFamily="2" charset="0"/>
                <a:cs typeface="Kalpurush" panose="02000600000000000000" pitchFamily="2" charset="0"/>
              </a:rPr>
              <a:t>শে</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smtClean="0">
                <a:solidFill>
                  <a:srgbClr val="002060"/>
                </a:solidFill>
                <a:latin typeface="Kalpurush" panose="02000600000000000000" pitchFamily="2" charset="0"/>
                <a:cs typeface="Kalpurush" panose="02000600000000000000" pitchFamily="2" charset="0"/>
              </a:rPr>
              <a:t>র</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err="1" smtClean="0">
                <a:solidFill>
                  <a:srgbClr val="002060"/>
                </a:solidFill>
                <a:latin typeface="Kalpurush" panose="02000600000000000000" pitchFamily="2" charset="0"/>
                <a:cs typeface="Kalpurush" panose="02000600000000000000" pitchFamily="2" charset="0"/>
              </a:rPr>
              <a:t>শা</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smtClean="0">
                <a:solidFill>
                  <a:srgbClr val="002060"/>
                </a:solidFill>
                <a:latin typeface="Kalpurush" panose="02000600000000000000" pitchFamily="2" charset="0"/>
                <a:cs typeface="Kalpurush" panose="02000600000000000000" pitchFamily="2" charset="0"/>
              </a:rPr>
              <a:t>হ </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endParaRPr lang="bn-IN" sz="14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smtClean="0">
                <a:solidFill>
                  <a:srgbClr val="002060"/>
                </a:solidFill>
                <a:latin typeface="Kalpurush" panose="02000600000000000000" pitchFamily="2" charset="0"/>
                <a:cs typeface="Kalpurush" panose="02000600000000000000" pitchFamily="2" charset="0"/>
              </a:rPr>
              <a:t>ও</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endParaRPr lang="bn-IN" sz="12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smtClean="0">
                <a:solidFill>
                  <a:srgbClr val="002060"/>
                </a:solidFill>
                <a:latin typeface="Kalpurush" panose="02000600000000000000" pitchFamily="2" charset="0"/>
                <a:cs typeface="Kalpurush" panose="02000600000000000000" pitchFamily="2" charset="0"/>
              </a:rPr>
              <a:t> </a:t>
            </a:r>
            <a:r>
              <a:rPr lang="en-US" sz="2800" b="1" dirty="0" err="1" smtClean="0">
                <a:solidFill>
                  <a:srgbClr val="002060"/>
                </a:solidFill>
                <a:latin typeface="Kalpurush" panose="02000600000000000000" pitchFamily="2" charset="0"/>
                <a:cs typeface="Kalpurush" panose="02000600000000000000" pitchFamily="2" charset="0"/>
              </a:rPr>
              <a:t>হু</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err="1" smtClean="0">
                <a:solidFill>
                  <a:srgbClr val="002060"/>
                </a:solidFill>
                <a:latin typeface="Kalpurush" panose="02000600000000000000" pitchFamily="2" charset="0"/>
                <a:cs typeface="Kalpurush" panose="02000600000000000000" pitchFamily="2" charset="0"/>
              </a:rPr>
              <a:t>মা</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err="1" smtClean="0">
                <a:solidFill>
                  <a:srgbClr val="002060"/>
                </a:solidFill>
                <a:latin typeface="Kalpurush" panose="02000600000000000000" pitchFamily="2" charset="0"/>
                <a:cs typeface="Kalpurush" panose="02000600000000000000" pitchFamily="2" charset="0"/>
              </a:rPr>
              <a:t>য়ু</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err="1" smtClean="0">
                <a:solidFill>
                  <a:srgbClr val="002060"/>
                </a:solidFill>
                <a:latin typeface="Kalpurush" panose="02000600000000000000" pitchFamily="2" charset="0"/>
                <a:cs typeface="Kalpurush" panose="02000600000000000000" pitchFamily="2" charset="0"/>
              </a:rPr>
              <a:t>নে</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smtClean="0">
                <a:solidFill>
                  <a:srgbClr val="002060"/>
                </a:solidFill>
                <a:latin typeface="Kalpurush" panose="02000600000000000000" pitchFamily="2" charset="0"/>
                <a:cs typeface="Kalpurush" panose="02000600000000000000" pitchFamily="2" charset="0"/>
              </a:rPr>
              <a:t>র </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endParaRPr lang="bn-IN" sz="16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err="1" smtClean="0">
                <a:solidFill>
                  <a:srgbClr val="002060"/>
                </a:solidFill>
                <a:latin typeface="Kalpurush" panose="02000600000000000000" pitchFamily="2" charset="0"/>
                <a:cs typeface="Kalpurush" panose="02000600000000000000" pitchFamily="2" charset="0"/>
              </a:rPr>
              <a:t>দ্ব</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000" b="1" dirty="0" err="1" smtClean="0">
                <a:solidFill>
                  <a:srgbClr val="002060"/>
                </a:solidFill>
                <a:latin typeface="Kalpurush" panose="02000600000000000000" pitchFamily="2" charset="0"/>
                <a:cs typeface="Kalpurush" panose="02000600000000000000" pitchFamily="2" charset="0"/>
              </a:rPr>
              <a:t>ন্দ্ব</a:t>
            </a:r>
            <a:r>
              <a:rPr lang="en-US" b="1" dirty="0" smtClean="0">
                <a:solidFill>
                  <a:srgbClr val="002060"/>
                </a:solidFill>
                <a:latin typeface="Kalpurush" panose="02000600000000000000" pitchFamily="2" charset="0"/>
                <a:cs typeface="Kalpurush" panose="02000600000000000000" pitchFamily="2" charset="0"/>
              </a:rPr>
              <a:t>  </a:t>
            </a:r>
            <a:endParaRPr lang="en-US" b="1" dirty="0">
              <a:solidFill>
                <a:srgbClr val="002060"/>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xmlns="" val="104171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4800" y="217944"/>
            <a:ext cx="4800600" cy="2677656"/>
          </a:xfrm>
          <a:prstGeom prst="rect">
            <a:avLst/>
          </a:prstGeom>
          <a:blipFill>
            <a:blip r:embed="rId2" cstate="print"/>
            <a:tile tx="0" ty="0" sx="100000" sy="100000" flip="none" algn="tl"/>
          </a:blipFill>
        </p:spPr>
        <p:txBody>
          <a:bodyPr wrap="square">
            <a:spAutoFit/>
          </a:bodyPr>
          <a:lstStyle/>
          <a:p>
            <a:pPr algn="just"/>
            <a:r>
              <a:rPr lang="en-US" sz="2800" b="1" dirty="0" smtClean="0">
                <a:latin typeface="SutonnyMJ" pitchFamily="2" charset="0"/>
                <a:cs typeface="SutonnyMJ" pitchFamily="2" charset="0"/>
              </a:rPr>
              <a:t>7) 1539 </a:t>
            </a:r>
            <a:r>
              <a:rPr lang="en-US" sz="2800" b="1" dirty="0" err="1" smtClean="0">
                <a:latin typeface="SutonnyMJ" pitchFamily="2" charset="0"/>
                <a:cs typeface="SutonnyMJ" pitchFamily="2" charset="0"/>
              </a:rPr>
              <a:t>wL</a:t>
            </a:r>
            <a:r>
              <a:rPr lang="en-US" sz="2800" b="1" dirty="0" smtClean="0">
                <a:latin typeface="SutonnyMJ" pitchFamily="2" charset="0"/>
                <a:cs typeface="SutonnyMJ" pitchFamily="2" charset="0"/>
              </a:rPr>
              <a:t>ª÷</a:t>
            </a:r>
            <a:r>
              <a:rPr lang="en-US" sz="2800" b="1" dirty="0" err="1" smtClean="0">
                <a:latin typeface="SutonnyMJ" pitchFamily="2" charset="0"/>
                <a:cs typeface="SutonnyMJ" pitchFamily="2" charset="0"/>
              </a:rPr>
              <a:t>v‡ã</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msNwUZ</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PŠmvi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hy</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ûgvhyb‡K</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civwRZ</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K‡i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kiLvb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ÔkvnÕ</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mgªvU</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Dcvwa</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MÖnY</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K‡i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cÖKvk¨fv‡e</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wmsnvm‡b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Av‡ivnY</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K‡ib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Gi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ci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wZwb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wbR</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bv‡g</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Lyrev</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cvV</a:t>
            </a:r>
            <a:r>
              <a:rPr lang="en-US" sz="2800" b="1" dirty="0" smtClean="0">
                <a:latin typeface="SutonnyMJ" pitchFamily="2" charset="0"/>
                <a:cs typeface="SutonnyMJ" pitchFamily="2" charset="0"/>
              </a:rPr>
              <a:t> I </a:t>
            </a:r>
            <a:r>
              <a:rPr lang="en-US" sz="2800" b="1" dirty="0" err="1" smtClean="0">
                <a:latin typeface="SutonnyMJ" pitchFamily="2" charset="0"/>
                <a:cs typeface="SutonnyMJ" pitchFamily="2" charset="0"/>
              </a:rPr>
              <a:t>gy`ªv</a:t>
            </a:r>
            <a:r>
              <a:rPr lang="en-US" sz="2800" b="1" dirty="0" smtClean="0">
                <a:latin typeface="SutonnyMJ" pitchFamily="2" charset="0"/>
                <a:cs typeface="SutonnyMJ" pitchFamily="2" charset="0"/>
              </a:rPr>
              <a:t> A¼‡bi </a:t>
            </a:r>
            <a:r>
              <a:rPr lang="en-US" sz="2800" b="1" dirty="0" err="1" smtClean="0">
                <a:latin typeface="SutonnyMJ" pitchFamily="2" charset="0"/>
                <a:cs typeface="SutonnyMJ" pitchFamily="2" charset="0"/>
              </a:rPr>
              <a:t>wb‡`©k</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Rvwi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K‡ib</a:t>
            </a:r>
            <a:r>
              <a:rPr lang="en-US" sz="2800" b="1" dirty="0" smtClean="0">
                <a:latin typeface="SutonnyMJ" pitchFamily="2" charset="0"/>
                <a:cs typeface="SutonnyMJ" pitchFamily="2" charset="0"/>
              </a:rPr>
              <a:t>|</a:t>
            </a:r>
          </a:p>
        </p:txBody>
      </p:sp>
      <p:sp>
        <p:nvSpPr>
          <p:cNvPr id="3" name="Rectangle 2"/>
          <p:cNvSpPr/>
          <p:nvPr/>
        </p:nvSpPr>
        <p:spPr>
          <a:xfrm>
            <a:off x="4191000" y="3246120"/>
            <a:ext cx="4724400" cy="2677656"/>
          </a:xfrm>
          <a:prstGeom prst="rect">
            <a:avLst/>
          </a:prstGeom>
          <a:blipFill>
            <a:blip r:embed="rId3" cstate="print"/>
            <a:tile tx="0" ty="0" sx="100000" sy="100000" flip="none" algn="tl"/>
          </a:blipFill>
        </p:spPr>
        <p:txBody>
          <a:bodyPr wrap="square">
            <a:spAutoFit/>
          </a:bodyPr>
          <a:lstStyle/>
          <a:p>
            <a:pPr algn="just"/>
            <a:r>
              <a:rPr lang="en-US" sz="2800" b="1" dirty="0" smtClean="0">
                <a:latin typeface="SutonnyMJ" pitchFamily="2" charset="0"/>
                <a:cs typeface="SutonnyMJ" pitchFamily="2" charset="0"/>
              </a:rPr>
              <a:t>8) 1540 </a:t>
            </a:r>
            <a:r>
              <a:rPr lang="en-US" sz="2800" b="1" dirty="0" err="1" smtClean="0">
                <a:latin typeface="SutonnyMJ" pitchFamily="2" charset="0"/>
                <a:cs typeface="SutonnyMJ" pitchFamily="2" charset="0"/>
              </a:rPr>
              <a:t>wL</a:t>
            </a:r>
            <a:r>
              <a:rPr lang="en-US" sz="2800" b="1" dirty="0" smtClean="0">
                <a:latin typeface="SutonnyMJ" pitchFamily="2" charset="0"/>
                <a:cs typeface="SutonnyMJ" pitchFamily="2" charset="0"/>
              </a:rPr>
              <a:t>ª÷</a:t>
            </a:r>
            <a:r>
              <a:rPr lang="en-US" sz="2800" b="1" dirty="0" err="1" smtClean="0">
                <a:latin typeface="SutonnyMJ" pitchFamily="2" charset="0"/>
                <a:cs typeface="SutonnyMJ" pitchFamily="2" charset="0"/>
              </a:rPr>
              <a:t>v‡ãi</a:t>
            </a:r>
            <a:r>
              <a:rPr lang="en-US" sz="2800" b="1" dirty="0" smtClean="0">
                <a:latin typeface="SutonnyMJ" pitchFamily="2" charset="0"/>
                <a:cs typeface="SutonnyMJ" pitchFamily="2" charset="0"/>
              </a:rPr>
              <a:t> 17 †g </a:t>
            </a:r>
            <a:r>
              <a:rPr lang="en-US" sz="2800" b="1" dirty="0" err="1" smtClean="0">
                <a:latin typeface="SutonnyMJ" pitchFamily="2" charset="0"/>
                <a:cs typeface="SutonnyMJ" pitchFamily="2" charset="0"/>
              </a:rPr>
              <a:t>ûgvqyb</a:t>
            </a:r>
            <a:r>
              <a:rPr lang="en-US" sz="2800" b="1" dirty="0" smtClean="0">
                <a:latin typeface="SutonnyMJ" pitchFamily="2" charset="0"/>
                <a:cs typeface="SutonnyMJ" pitchFamily="2" charset="0"/>
              </a:rPr>
              <a:t> 30,000 ˆ</a:t>
            </a:r>
            <a:r>
              <a:rPr lang="en-US" sz="2800" b="1" dirty="0" err="1" smtClean="0">
                <a:latin typeface="SutonnyMJ" pitchFamily="2" charset="0"/>
                <a:cs typeface="SutonnyMJ" pitchFamily="2" charset="0"/>
              </a:rPr>
              <a:t>mb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wb‡q</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K‡bŠ‡Ri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mwbœK‡U</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wejMÖvg</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bvgK</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v‡b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ki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kv‡ni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gvÎ</a:t>
            </a:r>
            <a:r>
              <a:rPr lang="en-US" sz="2800" b="1" dirty="0" smtClean="0">
                <a:latin typeface="SutonnyMJ" pitchFamily="2" charset="0"/>
                <a:cs typeface="SutonnyMJ" pitchFamily="2" charset="0"/>
              </a:rPr>
              <a:t> 15,000 ˆ</a:t>
            </a:r>
            <a:r>
              <a:rPr lang="en-US" sz="2800" b="1" dirty="0" err="1" smtClean="0">
                <a:latin typeface="SutonnyMJ" pitchFamily="2" charset="0"/>
                <a:cs typeface="SutonnyMJ" pitchFamily="2" charset="0"/>
              </a:rPr>
              <a:t>m‡b¨I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mv</a:t>
            </a:r>
            <a:r>
              <a:rPr lang="en-US" sz="2800" b="1" dirty="0" smtClean="0">
                <a:latin typeface="SutonnyMJ" pitchFamily="2" charset="0"/>
                <a:cs typeface="SutonnyMJ" pitchFamily="2" charset="0"/>
              </a:rPr>
              <a:t>‡_ </a:t>
            </a:r>
            <a:r>
              <a:rPr lang="en-US" sz="2800" b="1" dirty="0" err="1" smtClean="0">
                <a:latin typeface="SutonnyMJ" pitchFamily="2" charset="0"/>
                <a:cs typeface="SutonnyMJ" pitchFamily="2" charset="0"/>
              </a:rPr>
              <a:t>civwRZ</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nb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d‡j</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evei</a:t>
            </a:r>
            <a:r>
              <a:rPr lang="en-US" sz="2800" b="1" dirty="0" smtClean="0">
                <a:latin typeface="SutonnyMJ" pitchFamily="2" charset="0"/>
                <a:cs typeface="SutonnyMJ" pitchFamily="2" charset="0"/>
              </a:rPr>
              <a:t> KZ…©K </a:t>
            </a:r>
            <a:r>
              <a:rPr lang="en-US" sz="2800" b="1" dirty="0" err="1" smtClean="0">
                <a:latin typeface="SutonnyMJ" pitchFamily="2" charset="0"/>
                <a:cs typeface="SutonnyMJ" pitchFamily="2" charset="0"/>
              </a:rPr>
              <a:t>cÖwZwôZ</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fviZe‡l</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gyNj</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es‡ki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mvgwqK</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Aemvb</a:t>
            </a:r>
            <a:r>
              <a:rPr lang="en-US" sz="2800" b="1" dirty="0" smtClean="0">
                <a:latin typeface="SutonnyMJ" pitchFamily="2" charset="0"/>
                <a:cs typeface="SutonnyMJ" pitchFamily="2" charset="0"/>
              </a:rPr>
              <a:t> N‡U| </a:t>
            </a:r>
          </a:p>
        </p:txBody>
      </p:sp>
      <p:pic>
        <p:nvPicPr>
          <p:cNvPr id="4" name="Picture 3" descr="https://assets.roar.media/assets/uHxd3vKDtaS7LaZc_rsz_11.jpg?w=360">
            <a:hlinkClick r:id="rId4"/>
          </p:cNvPr>
          <p:cNvPicPr/>
          <p:nvPr/>
        </p:nvPicPr>
        <p:blipFill>
          <a:blip r:embed="rId5" cstate="print"/>
          <a:srcRect/>
          <a:stretch>
            <a:fillRect/>
          </a:stretch>
        </p:blipFill>
        <p:spPr bwMode="auto">
          <a:xfrm>
            <a:off x="914400" y="228600"/>
            <a:ext cx="3048000" cy="2651760"/>
          </a:xfrm>
          <a:prstGeom prst="rect">
            <a:avLst/>
          </a:prstGeom>
          <a:noFill/>
          <a:ln w="9525">
            <a:noFill/>
            <a:miter lim="800000"/>
            <a:headEnd/>
            <a:tailEnd/>
          </a:ln>
        </p:spPr>
      </p:pic>
      <p:pic>
        <p:nvPicPr>
          <p:cNvPr id="5" name="Picture 4" descr="https://assets.roar.media/assets/Q2s5AVsKXcf0VO8B_rsz_the_moti_gate_of_sher_shah_suri.jpg?w=360">
            <a:hlinkClick r:id="rId6"/>
          </p:cNvPr>
          <p:cNvPicPr/>
          <p:nvPr/>
        </p:nvPicPr>
        <p:blipFill>
          <a:blip r:embed="rId7" cstate="print"/>
          <a:srcRect/>
          <a:stretch>
            <a:fillRect/>
          </a:stretch>
        </p:blipFill>
        <p:spPr bwMode="auto">
          <a:xfrm>
            <a:off x="1066800" y="3246120"/>
            <a:ext cx="2969260" cy="3078480"/>
          </a:xfrm>
          <a:prstGeom prst="rect">
            <a:avLst/>
          </a:prstGeom>
          <a:noFill/>
          <a:ln w="9525">
            <a:noFill/>
            <a:miter lim="800000"/>
            <a:headEnd/>
            <a:tailEnd/>
          </a:ln>
        </p:spPr>
      </p:pic>
      <p:sp>
        <p:nvSpPr>
          <p:cNvPr id="6" name="Rectangle 5"/>
          <p:cNvSpPr/>
          <p:nvPr/>
        </p:nvSpPr>
        <p:spPr>
          <a:xfrm>
            <a:off x="1219200" y="6324600"/>
            <a:ext cx="2743200" cy="338554"/>
          </a:xfrm>
          <a:prstGeom prst="rect">
            <a:avLst/>
          </a:prstGeom>
        </p:spPr>
        <p:txBody>
          <a:bodyPr wrap="square">
            <a:spAutoFit/>
          </a:bodyPr>
          <a:lstStyle/>
          <a:p>
            <a:r>
              <a:rPr lang="bn-IN" sz="1600" b="1" dirty="0" smtClean="0">
                <a:latin typeface="Kalpurush" pitchFamily="2" charset="0"/>
                <a:cs typeface="Kalpurush" pitchFamily="2" charset="0"/>
              </a:rPr>
              <a:t>দিল্লির মসনদে শের শাহ সুরি</a:t>
            </a:r>
            <a:endParaRPr lang="en-US" sz="1600" b="1" dirty="0">
              <a:latin typeface="Kalpurush" pitchFamily="2" charset="0"/>
              <a:cs typeface="Kalpurush" pitchFamily="2" charset="0"/>
            </a:endParaRPr>
          </a:p>
        </p:txBody>
      </p:sp>
      <p:sp>
        <p:nvSpPr>
          <p:cNvPr id="15362" name="Rectangle 2"/>
          <p:cNvSpPr>
            <a:spLocks noChangeArrowheads="1"/>
          </p:cNvSpPr>
          <p:nvPr/>
        </p:nvSpPr>
        <p:spPr bwMode="auto">
          <a:xfrm>
            <a:off x="1066800" y="2826746"/>
            <a:ext cx="2895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1400" b="1" i="0" u="none" strike="noStrike" cap="none" normalizeH="0" baseline="0" dirty="0" smtClean="0">
                <a:ln>
                  <a:noFill/>
                </a:ln>
                <a:solidFill>
                  <a:schemeClr val="tx1"/>
                </a:solidFill>
                <a:effectLst/>
                <a:latin typeface="Kalpurush" pitchFamily="2" charset="0"/>
                <a:ea typeface="Calibri" pitchFamily="34" charset="0"/>
                <a:cs typeface="Kalpurush" pitchFamily="2" charset="0"/>
              </a:rPr>
              <a:t> বিজয়ী শের খান হলেন </a:t>
            </a:r>
            <a:r>
              <a:rPr kumimoji="0" lang="en-US" sz="1400" b="1" i="0" u="none" strike="noStrike" cap="none" normalizeH="0" baseline="0" dirty="0" smtClean="0">
                <a:ln>
                  <a:noFill/>
                </a:ln>
                <a:solidFill>
                  <a:schemeClr val="tx1"/>
                </a:solidFill>
                <a:effectLst/>
                <a:latin typeface="Kalpurush" pitchFamily="2" charset="0"/>
                <a:ea typeface="Calibri" pitchFamily="34" charset="0"/>
                <a:cs typeface="Kalpurush" pitchFamily="2" charset="0"/>
              </a:rPr>
              <a:t>'</a:t>
            </a:r>
            <a:r>
              <a:rPr kumimoji="0" lang="bn-IN" sz="1400" b="1" i="0" u="none" strike="noStrike" cap="none" normalizeH="0" baseline="0" dirty="0" smtClean="0">
                <a:ln>
                  <a:noFill/>
                </a:ln>
                <a:solidFill>
                  <a:schemeClr val="tx1"/>
                </a:solidFill>
                <a:effectLst/>
                <a:latin typeface="Kalpurush" pitchFamily="2" charset="0"/>
                <a:ea typeface="Calibri" pitchFamily="34" charset="0"/>
                <a:cs typeface="Kalpurush" pitchFamily="2" charset="0"/>
              </a:rPr>
              <a:t>শের শাহ</a:t>
            </a:r>
            <a:r>
              <a:rPr kumimoji="0" lang="en-US" sz="1400" b="1" i="0" u="none" strike="noStrike" cap="none" normalizeH="0" baseline="0" dirty="0" smtClean="0">
                <a:ln>
                  <a:noFill/>
                </a:ln>
                <a:solidFill>
                  <a:schemeClr val="tx1"/>
                </a:solidFill>
                <a:effectLst/>
                <a:latin typeface="Kalpurush" pitchFamily="2" charset="0"/>
                <a:ea typeface="Calibri" pitchFamily="34" charset="0"/>
                <a:cs typeface="Kalpurush" pitchFamily="2" charset="0"/>
              </a:rPr>
              <a:t>'</a:t>
            </a:r>
            <a:endParaRPr kumimoji="0" lang="en-US" sz="2000" b="1" i="0" u="none" strike="noStrike" cap="none" normalizeH="0" baseline="0" dirty="0" smtClean="0">
              <a:ln>
                <a:noFill/>
              </a:ln>
              <a:solidFill>
                <a:schemeClr val="tx1"/>
              </a:solidFill>
              <a:effectLst/>
              <a:latin typeface="Kalpurush" pitchFamily="2" charset="0"/>
              <a:cs typeface="Kalpurush" pitchFamily="2" charset="0"/>
            </a:endParaRPr>
          </a:p>
        </p:txBody>
      </p:sp>
      <p:sp>
        <p:nvSpPr>
          <p:cNvPr id="8" name="Rectangle 7"/>
          <p:cNvSpPr/>
          <p:nvPr/>
        </p:nvSpPr>
        <p:spPr>
          <a:xfrm>
            <a:off x="76200" y="157401"/>
            <a:ext cx="990600" cy="5786199"/>
          </a:xfrm>
          <a:prstGeom prst="rect">
            <a:avLst/>
          </a:prstGeom>
          <a:blipFill>
            <a:blip r:embed="rId8" cstate="print"/>
            <a:tile tx="0" ty="0" sx="100000" sy="100000" flip="none" algn="tl"/>
          </a:blipFill>
        </p:spPr>
        <p:txBody>
          <a:bodyPr wrap="square">
            <a:spAutoFit/>
          </a:bodyPr>
          <a:lstStyle/>
          <a:p>
            <a:pPr algn="ctr">
              <a:buNone/>
            </a:pPr>
            <a:r>
              <a:rPr lang="en-US" sz="2800" b="1" dirty="0" err="1" smtClean="0">
                <a:solidFill>
                  <a:srgbClr val="002060"/>
                </a:solidFill>
                <a:latin typeface="Kalpurush" panose="02000600000000000000" pitchFamily="2" charset="0"/>
                <a:cs typeface="Kalpurush" panose="02000600000000000000" pitchFamily="2" charset="0"/>
              </a:rPr>
              <a:t>শে</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smtClean="0">
                <a:solidFill>
                  <a:srgbClr val="002060"/>
                </a:solidFill>
                <a:latin typeface="Kalpurush" panose="02000600000000000000" pitchFamily="2" charset="0"/>
                <a:cs typeface="Kalpurush" panose="02000600000000000000" pitchFamily="2" charset="0"/>
              </a:rPr>
              <a:t>র</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err="1" smtClean="0">
                <a:solidFill>
                  <a:srgbClr val="002060"/>
                </a:solidFill>
                <a:latin typeface="Kalpurush" panose="02000600000000000000" pitchFamily="2" charset="0"/>
                <a:cs typeface="Kalpurush" panose="02000600000000000000" pitchFamily="2" charset="0"/>
              </a:rPr>
              <a:t>শা</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smtClean="0">
                <a:solidFill>
                  <a:srgbClr val="002060"/>
                </a:solidFill>
                <a:latin typeface="Kalpurush" panose="02000600000000000000" pitchFamily="2" charset="0"/>
                <a:cs typeface="Kalpurush" panose="02000600000000000000" pitchFamily="2" charset="0"/>
              </a:rPr>
              <a:t>হ </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endParaRPr lang="bn-IN" sz="14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smtClean="0">
                <a:solidFill>
                  <a:srgbClr val="002060"/>
                </a:solidFill>
                <a:latin typeface="Kalpurush" panose="02000600000000000000" pitchFamily="2" charset="0"/>
                <a:cs typeface="Kalpurush" panose="02000600000000000000" pitchFamily="2" charset="0"/>
              </a:rPr>
              <a:t>ও</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endParaRPr lang="bn-IN" sz="12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smtClean="0">
                <a:solidFill>
                  <a:srgbClr val="002060"/>
                </a:solidFill>
                <a:latin typeface="Kalpurush" panose="02000600000000000000" pitchFamily="2" charset="0"/>
                <a:cs typeface="Kalpurush" panose="02000600000000000000" pitchFamily="2" charset="0"/>
              </a:rPr>
              <a:t> </a:t>
            </a:r>
            <a:r>
              <a:rPr lang="en-US" sz="2800" b="1" dirty="0" err="1" smtClean="0">
                <a:solidFill>
                  <a:srgbClr val="002060"/>
                </a:solidFill>
                <a:latin typeface="Kalpurush" panose="02000600000000000000" pitchFamily="2" charset="0"/>
                <a:cs typeface="Kalpurush" panose="02000600000000000000" pitchFamily="2" charset="0"/>
              </a:rPr>
              <a:t>হু</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err="1" smtClean="0">
                <a:solidFill>
                  <a:srgbClr val="002060"/>
                </a:solidFill>
                <a:latin typeface="Kalpurush" panose="02000600000000000000" pitchFamily="2" charset="0"/>
                <a:cs typeface="Kalpurush" panose="02000600000000000000" pitchFamily="2" charset="0"/>
              </a:rPr>
              <a:t>মা</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err="1" smtClean="0">
                <a:solidFill>
                  <a:srgbClr val="002060"/>
                </a:solidFill>
                <a:latin typeface="Kalpurush" panose="02000600000000000000" pitchFamily="2" charset="0"/>
                <a:cs typeface="Kalpurush" panose="02000600000000000000" pitchFamily="2" charset="0"/>
              </a:rPr>
              <a:t>য়ু</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err="1" smtClean="0">
                <a:solidFill>
                  <a:srgbClr val="002060"/>
                </a:solidFill>
                <a:latin typeface="Kalpurush" panose="02000600000000000000" pitchFamily="2" charset="0"/>
                <a:cs typeface="Kalpurush" panose="02000600000000000000" pitchFamily="2" charset="0"/>
              </a:rPr>
              <a:t>নে</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smtClean="0">
                <a:solidFill>
                  <a:srgbClr val="002060"/>
                </a:solidFill>
                <a:latin typeface="Kalpurush" panose="02000600000000000000" pitchFamily="2" charset="0"/>
                <a:cs typeface="Kalpurush" panose="02000600000000000000" pitchFamily="2" charset="0"/>
              </a:rPr>
              <a:t>র </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endParaRPr lang="bn-IN" sz="1600" b="1" dirty="0" smtClean="0">
              <a:solidFill>
                <a:srgbClr val="002060"/>
              </a:solidFill>
              <a:latin typeface="Kalpurush" panose="02000600000000000000" pitchFamily="2" charset="0"/>
              <a:cs typeface="Kalpurush" panose="02000600000000000000" pitchFamily="2" charset="0"/>
            </a:endParaRPr>
          </a:p>
          <a:p>
            <a:pPr algn="ctr">
              <a:buNone/>
            </a:pPr>
            <a:r>
              <a:rPr lang="en-US" sz="2800" b="1" dirty="0" err="1" smtClean="0">
                <a:solidFill>
                  <a:srgbClr val="002060"/>
                </a:solidFill>
                <a:latin typeface="Kalpurush" panose="02000600000000000000" pitchFamily="2" charset="0"/>
                <a:cs typeface="Kalpurush" panose="02000600000000000000" pitchFamily="2" charset="0"/>
              </a:rPr>
              <a:t>দ্ব</a:t>
            </a:r>
            <a:endParaRPr lang="bn-IN" sz="2800" b="1" dirty="0" smtClean="0">
              <a:solidFill>
                <a:srgbClr val="002060"/>
              </a:solidFill>
              <a:latin typeface="Kalpurush" panose="02000600000000000000" pitchFamily="2" charset="0"/>
              <a:cs typeface="Kalpurush" panose="02000600000000000000" pitchFamily="2" charset="0"/>
            </a:endParaRPr>
          </a:p>
          <a:p>
            <a:pPr algn="ctr">
              <a:buNone/>
            </a:pPr>
            <a:r>
              <a:rPr lang="en-US" sz="2000" b="1" dirty="0" err="1" smtClean="0">
                <a:solidFill>
                  <a:srgbClr val="002060"/>
                </a:solidFill>
                <a:latin typeface="Kalpurush" panose="02000600000000000000" pitchFamily="2" charset="0"/>
                <a:cs typeface="Kalpurush" panose="02000600000000000000" pitchFamily="2" charset="0"/>
              </a:rPr>
              <a:t>ন্দ্ব</a:t>
            </a:r>
            <a:r>
              <a:rPr lang="en-US" b="1" dirty="0" smtClean="0">
                <a:solidFill>
                  <a:srgbClr val="002060"/>
                </a:solidFill>
                <a:latin typeface="Kalpurush" panose="02000600000000000000" pitchFamily="2" charset="0"/>
                <a:cs typeface="Kalpurush" panose="02000600000000000000" pitchFamily="2" charset="0"/>
              </a:rPr>
              <a:t>  </a:t>
            </a:r>
            <a:endParaRPr lang="en-US" b="1" dirty="0">
              <a:solidFill>
                <a:srgbClr val="002060"/>
              </a:solidFill>
              <a:latin typeface="Kalpurush" panose="02000600000000000000" pitchFamily="2" charset="0"/>
              <a:cs typeface="Kalpurush" panose="02000600000000000000"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00201"/>
            <a:ext cx="8229600" cy="3139321"/>
          </a:xfrm>
          <a:prstGeom prst="rect">
            <a:avLst/>
          </a:prstGeom>
          <a:blipFill>
            <a:blip r:embed="rId2" cstate="print"/>
            <a:tile tx="0" ty="0" sx="100000" sy="100000" flip="none" algn="tl"/>
          </a:blipFill>
        </p:spPr>
        <p:txBody>
          <a:bodyPr wrap="square">
            <a:spAutoFit/>
          </a:bodyPr>
          <a:lstStyle/>
          <a:p>
            <a:pPr algn="ctr"/>
            <a:r>
              <a:rPr lang="en-US" sz="6600" b="1" dirty="0" smtClean="0">
                <a:latin typeface="SutonnyMJ" pitchFamily="2" charset="0"/>
                <a:cs typeface="SutonnyMJ" pitchFamily="2" charset="0"/>
              </a:rPr>
              <a:t>†</a:t>
            </a:r>
            <a:r>
              <a:rPr lang="en-US" sz="6600" b="1" dirty="0" err="1" smtClean="0">
                <a:latin typeface="SutonnyMJ" pitchFamily="2" charset="0"/>
                <a:cs typeface="SutonnyMJ" pitchFamily="2" charset="0"/>
              </a:rPr>
              <a:t>kikv‡ni</a:t>
            </a:r>
            <a:r>
              <a:rPr lang="en-US" sz="6600" b="1" dirty="0" smtClean="0">
                <a:latin typeface="SutonnyMJ" pitchFamily="2" charset="0"/>
                <a:cs typeface="SutonnyMJ" pitchFamily="2" charset="0"/>
              </a:rPr>
              <a:t> </a:t>
            </a:r>
            <a:r>
              <a:rPr lang="en-US" sz="6600" b="1" dirty="0" err="1" smtClean="0">
                <a:latin typeface="SutonnyMJ" pitchFamily="2" charset="0"/>
                <a:cs typeface="SutonnyMJ" pitchFamily="2" charset="0"/>
              </a:rPr>
              <a:t>mvdj</a:t>
            </a:r>
            <a:r>
              <a:rPr lang="en-US" sz="6600" b="1" dirty="0" smtClean="0">
                <a:latin typeface="SutonnyMJ" pitchFamily="2" charset="0"/>
                <a:cs typeface="SutonnyMJ" pitchFamily="2" charset="0"/>
              </a:rPr>
              <a:t>¨ </a:t>
            </a:r>
          </a:p>
          <a:p>
            <a:pPr algn="ctr"/>
            <a:r>
              <a:rPr lang="en-US" sz="6600" b="1" dirty="0" smtClean="0">
                <a:latin typeface="SutonnyMJ" pitchFamily="2" charset="0"/>
                <a:cs typeface="SutonnyMJ" pitchFamily="2" charset="0"/>
              </a:rPr>
              <a:t>I </a:t>
            </a:r>
          </a:p>
          <a:p>
            <a:pPr algn="ctr"/>
            <a:r>
              <a:rPr lang="en-US" sz="6600" b="1" dirty="0" err="1" smtClean="0">
                <a:latin typeface="SutonnyMJ" pitchFamily="2" charset="0"/>
                <a:cs typeface="SutonnyMJ" pitchFamily="2" charset="0"/>
              </a:rPr>
              <a:t>ûgvqy‡bi</a:t>
            </a:r>
            <a:r>
              <a:rPr lang="en-US" sz="6600" b="1" dirty="0" smtClean="0">
                <a:latin typeface="SutonnyMJ" pitchFamily="2" charset="0"/>
                <a:cs typeface="SutonnyMJ" pitchFamily="2" charset="0"/>
              </a:rPr>
              <a:t> </a:t>
            </a:r>
            <a:r>
              <a:rPr lang="en-US" sz="6600" b="1" dirty="0" err="1" smtClean="0">
                <a:latin typeface="SutonnyMJ" pitchFamily="2" charset="0"/>
                <a:cs typeface="SutonnyMJ" pitchFamily="2" charset="0"/>
              </a:rPr>
              <a:t>e¨_©Zvi</a:t>
            </a:r>
            <a:r>
              <a:rPr lang="en-US" sz="6600" b="1" dirty="0" smtClean="0">
                <a:latin typeface="SutonnyMJ" pitchFamily="2" charset="0"/>
                <a:cs typeface="SutonnyMJ" pitchFamily="2" charset="0"/>
              </a:rPr>
              <a:t> </a:t>
            </a:r>
            <a:r>
              <a:rPr lang="en-US" sz="6600" b="1" dirty="0" err="1" smtClean="0">
                <a:latin typeface="SutonnyMJ" pitchFamily="2" charset="0"/>
                <a:cs typeface="SutonnyMJ" pitchFamily="2" charset="0"/>
              </a:rPr>
              <a:t>KviY</a:t>
            </a:r>
            <a:r>
              <a:rPr lang="en-US" sz="6600" b="1" dirty="0" smtClean="0">
                <a:latin typeface="SutonnyMJ" pitchFamily="2" charset="0"/>
                <a:cs typeface="SutonnyMJ" pitchFamily="2" charset="0"/>
              </a:rPr>
              <a:t> </a:t>
            </a:r>
          </a:p>
        </p:txBody>
      </p:sp>
    </p:spTree>
    <p:extLst>
      <p:ext uri="{BB962C8B-B14F-4D97-AF65-F5344CB8AC3E}">
        <p14:creationId xmlns:p14="http://schemas.microsoft.com/office/powerpoint/2010/main" xmlns="" val="1004600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686800" cy="707886"/>
          </a:xfrm>
          <a:prstGeom prst="rect">
            <a:avLst/>
          </a:prstGeom>
          <a:blipFill>
            <a:blip r:embed="rId2" cstate="print"/>
            <a:tile tx="0" ty="0" sx="100000" sy="100000" flip="none" algn="tl"/>
          </a:blipFill>
        </p:spPr>
        <p:txBody>
          <a:bodyPr wrap="square" rtlCol="0">
            <a:spAutoFit/>
          </a:bodyPr>
          <a:lstStyle/>
          <a:p>
            <a:pPr algn="ctr"/>
            <a:r>
              <a:rPr lang="en-US" sz="4000" b="1" dirty="0" err="1" smtClean="0">
                <a:latin typeface="SutonnyMJ" pitchFamily="2" charset="0"/>
                <a:cs typeface="SutonnyMJ" pitchFamily="2" charset="0"/>
              </a:rPr>
              <a:t>mgªvU</a:t>
            </a: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ûgvqy‡bi</a:t>
            </a: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A`~i`wk©Zv</a:t>
            </a:r>
            <a:r>
              <a:rPr lang="en-US" sz="3600" b="1" dirty="0" smtClean="0">
                <a:latin typeface="SutonnyMJ" pitchFamily="2" charset="0"/>
                <a:cs typeface="SutonnyMJ" pitchFamily="2" charset="0"/>
              </a:rPr>
              <a:t> </a:t>
            </a:r>
            <a:endParaRPr lang="bn-BD" sz="3600" b="1" dirty="0">
              <a:latin typeface="Kalpurush" panose="02000600000000000000" pitchFamily="2" charset="0"/>
              <a:cs typeface="Kalpurush" panose="02000600000000000000" pitchFamily="2" charset="0"/>
            </a:endParaRPr>
          </a:p>
        </p:txBody>
      </p:sp>
      <p:sp>
        <p:nvSpPr>
          <p:cNvPr id="3" name="TextBox 2"/>
          <p:cNvSpPr txBox="1"/>
          <p:nvPr/>
        </p:nvSpPr>
        <p:spPr>
          <a:xfrm>
            <a:off x="152400" y="1417320"/>
            <a:ext cx="8686800" cy="403187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514350" indent="-514350" algn="just"/>
            <a:r>
              <a:rPr lang="en-US" sz="3200" b="1" dirty="0" smtClean="0">
                <a:latin typeface="SutonnyMJ" pitchFamily="2" charset="0"/>
                <a:cs typeface="SutonnyMJ" pitchFamily="2" charset="0"/>
              </a:rPr>
              <a:t>	</a:t>
            </a:r>
            <a:r>
              <a:rPr lang="en-US" sz="2800" b="1" dirty="0" smtClean="0">
                <a:latin typeface="SutonnyMJ" pitchFamily="2" charset="0"/>
                <a:cs typeface="SutonnyMJ" pitchFamily="2" charset="0"/>
              </a:rPr>
              <a:t>†</a:t>
            </a:r>
            <a:r>
              <a:rPr lang="en-US" sz="2800" b="1" dirty="0" err="1" smtClean="0">
                <a:latin typeface="SutonnyMJ" pitchFamily="2" charset="0"/>
                <a:cs typeface="SutonnyMJ" pitchFamily="2" charset="0"/>
              </a:rPr>
              <a:t>kikv‡ni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wbKU</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ûgvqy‡bi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civR‡qi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Ab¨Zg</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cÖavb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KviY</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n‡jv</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mgªv‡Ui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A`~i`wk©Zv</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wcZv</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mgªvU</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eve‡ii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AwšÍg</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B”Qvbyhvqx</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ûgvqyb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wmsnvmbv‡ivn‡Yi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Ae¨ewnZ</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ci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Zvui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Aci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wZb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åvZv</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Kvgivb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AvmKvix</a:t>
            </a:r>
            <a:r>
              <a:rPr lang="en-US" sz="2800" b="1" dirty="0" smtClean="0">
                <a:latin typeface="SutonnyMJ" pitchFamily="2" charset="0"/>
                <a:cs typeface="SutonnyMJ" pitchFamily="2" charset="0"/>
              </a:rPr>
              <a:t> I </a:t>
            </a:r>
            <a:r>
              <a:rPr lang="en-US" sz="2800" b="1" dirty="0" err="1" smtClean="0">
                <a:latin typeface="SutonnyMJ" pitchFamily="2" charset="0"/>
                <a:cs typeface="SutonnyMJ" pitchFamily="2" charset="0"/>
              </a:rPr>
              <a:t>wn›`vj</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Ges</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wbR</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wcZ</a:t>
            </a:r>
            <a:r>
              <a:rPr lang="en-US" sz="2800" b="1" dirty="0" smtClean="0">
                <a:latin typeface="SutonnyMJ" pitchFamily="2" charset="0"/>
                <a:cs typeface="SutonnyMJ" pitchFamily="2" charset="0"/>
              </a:rPr>
              <a:t>…</a:t>
            </a:r>
            <a:r>
              <a:rPr lang="en-US" sz="2800" b="1" dirty="0" err="1" smtClean="0">
                <a:latin typeface="SutonnyMJ" pitchFamily="2" charset="0"/>
                <a:cs typeface="SutonnyMJ" pitchFamily="2" charset="0"/>
              </a:rPr>
              <a:t>e¨cyÎ</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mv‡jgvb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gxR©vi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g‡a</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mvgªvR</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e›UY</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K‡i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ivR‰bwZK</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AcwicK¡Zvi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cÖgvY</a:t>
            </a:r>
            <a:r>
              <a:rPr lang="en-US" sz="2800" b="1" dirty="0" smtClean="0">
                <a:latin typeface="SutonnyMJ" pitchFamily="2" charset="0"/>
                <a:cs typeface="SutonnyMJ" pitchFamily="2" charset="0"/>
              </a:rPr>
              <a:t> †`b| †</a:t>
            </a:r>
            <a:r>
              <a:rPr lang="en-US" sz="2800" b="1" dirty="0" err="1" smtClean="0">
                <a:latin typeface="SutonnyMJ" pitchFamily="2" charset="0"/>
                <a:cs typeface="SutonnyMJ" pitchFamily="2" charset="0"/>
              </a:rPr>
              <a:t>PŠmvi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hy</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civwRZ</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nIqvi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ci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mgªvU</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ûgvqyb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hLb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K‡bŠ‡Ri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hy</a:t>
            </a:r>
            <a:r>
              <a:rPr lang="en-US" sz="2800" b="1" dirty="0" smtClean="0">
                <a:latin typeface="SutonnyMJ" pitchFamily="2" charset="0"/>
                <a:cs typeface="SutonnyMJ" pitchFamily="2" charset="0"/>
              </a:rPr>
              <a:t>‡×</a:t>
            </a:r>
            <a:r>
              <a:rPr lang="en-US" sz="2800" b="1" dirty="0" err="1" smtClean="0">
                <a:latin typeface="SutonnyMJ" pitchFamily="2" charset="0"/>
                <a:cs typeface="SutonnyMJ" pitchFamily="2" charset="0"/>
              </a:rPr>
              <a:t>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cÖ¯yÍwZi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Rb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wbR</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fvªZv‡`i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wbKU</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mb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mvnvh</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Kvgbv</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K‡ib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ZLb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wZwb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Zv‡`i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Øviv</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cÖZ¨vL¨vZ</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nb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djkÖæwZ‡Z</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mgªvU</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ûgvqyb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kikv‡ni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wbKU</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civwRZ</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nq</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Ges</a:t>
            </a:r>
            <a:r>
              <a:rPr lang="en-US" sz="2800" b="1" dirty="0" smtClean="0">
                <a:latin typeface="SutonnyMJ" pitchFamily="2" charset="0"/>
                <a:cs typeface="SutonnyMJ" pitchFamily="2" charset="0"/>
              </a:rPr>
              <a:t> †`k </a:t>
            </a:r>
            <a:r>
              <a:rPr lang="en-US" sz="2800" b="1" dirty="0" err="1" smtClean="0">
                <a:latin typeface="SutonnyMJ" pitchFamily="2" charset="0"/>
                <a:cs typeface="SutonnyMJ" pitchFamily="2" charset="0"/>
              </a:rPr>
              <a:t>Z¨vM</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Ki‡Z</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eva</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nb</a:t>
            </a:r>
            <a:r>
              <a:rPr lang="en-US" sz="2800" b="1" dirty="0" smtClean="0">
                <a:latin typeface="SutonnyMJ" pitchFamily="2" charset="0"/>
                <a:cs typeface="SutonnyMJ" pitchFamily="2" charset="0"/>
              </a:rPr>
              <a:t>|  </a:t>
            </a:r>
            <a:endParaRPr lang="en-US" sz="3200" b="1" dirty="0" smtClean="0">
              <a:latin typeface="SutonnyMJ" pitchFamily="2" charset="0"/>
              <a:cs typeface="SutonnyMJ" pitchFamily="2" charset="0"/>
            </a:endParaRPr>
          </a:p>
        </p:txBody>
      </p:sp>
    </p:spTree>
    <p:extLst>
      <p:ext uri="{BB962C8B-B14F-4D97-AF65-F5344CB8AC3E}">
        <p14:creationId xmlns:p14="http://schemas.microsoft.com/office/powerpoint/2010/main" xmlns="" val="55534486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68681"/>
            <a:ext cx="8763000" cy="4524315"/>
          </a:xfrm>
          <a:prstGeom prst="rect">
            <a:avLst/>
          </a:prstGeom>
          <a:blipFill>
            <a:blip r:embed="rId2" cstate="print"/>
            <a:tile tx="0" ty="0" sx="100000" sy="100000" flip="none" algn="tl"/>
          </a:blipFill>
        </p:spPr>
        <p:txBody>
          <a:bodyPr wrap="square">
            <a:spAutoFit/>
          </a:bodyPr>
          <a:lstStyle/>
          <a:p>
            <a:pPr algn="just"/>
            <a:r>
              <a:rPr lang="en-US" sz="3200" b="1" dirty="0" err="1" smtClean="0">
                <a:latin typeface="SutonnyMJ" pitchFamily="2" charset="0"/>
                <a:cs typeface="SutonnyMJ" pitchFamily="2" charset="0"/>
              </a:rPr>
              <a:t>myôy</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Ges</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mywbw`©ó</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cwiKíbvi</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Afve</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mgªvU</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ûgvqy‡bi</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e¨_©Zvi</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Av‡iKwU</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KviY</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GKRb</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my`ÿ</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Ges</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wbf©xK</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hv×v</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nIqv</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m‡Ë¡I</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Zvui</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mycwiKíbvi</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eoB</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Afve</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wQj</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wZwb</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A‡cÿvK</a:t>
            </a:r>
            <a:r>
              <a:rPr lang="en-US" sz="3200" b="1" dirty="0" smtClean="0">
                <a:latin typeface="SutonnyMJ" pitchFamily="2" charset="0"/>
                <a:cs typeface="SutonnyMJ" pitchFamily="2" charset="0"/>
              </a:rPr>
              <a:t>…Z Kg kw³kvjx ¸</a:t>
            </a:r>
            <a:r>
              <a:rPr lang="en-US" sz="3200" b="1" dirty="0" err="1" smtClean="0">
                <a:latin typeface="SutonnyMJ" pitchFamily="2" charset="0"/>
                <a:cs typeface="SutonnyMJ" pitchFamily="2" charset="0"/>
              </a:rPr>
              <a:t>Riv‡Ui</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evnv`yi</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kv‡ni</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weiæ</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Ah_v</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mgq</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bó</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K‡ib</a:t>
            </a:r>
            <a:r>
              <a:rPr lang="en-US" sz="3200" b="1" dirty="0" smtClean="0">
                <a:latin typeface="SutonnyMJ" pitchFamily="2" charset="0"/>
                <a:cs typeface="SutonnyMJ" pitchFamily="2" charset="0"/>
              </a:rPr>
              <a:t>| A_P †</a:t>
            </a:r>
            <a:r>
              <a:rPr lang="en-US" sz="3200" b="1" dirty="0" err="1" smtClean="0">
                <a:latin typeface="SutonnyMJ" pitchFamily="2" charset="0"/>
                <a:cs typeface="SutonnyMJ" pitchFamily="2" charset="0"/>
              </a:rPr>
              <a:t>ki</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kv‡ni</a:t>
            </a:r>
            <a:r>
              <a:rPr lang="en-US" sz="3200" b="1" dirty="0" smtClean="0">
                <a:latin typeface="SutonnyMJ" pitchFamily="2" charset="0"/>
                <a:cs typeface="SutonnyMJ" pitchFamily="2" charset="0"/>
              </a:rPr>
              <a:t> kw³e„w×i </a:t>
            </a:r>
            <a:r>
              <a:rPr lang="en-US" sz="3200" b="1" dirty="0" err="1" smtClean="0">
                <a:latin typeface="SutonnyMJ" pitchFamily="2" charset="0"/>
                <a:cs typeface="SutonnyMJ" pitchFamily="2" charset="0"/>
              </a:rPr>
              <a:t>wel‡q</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wZwb</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wQ‡jb</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m¤ú~Y</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D`vmxb</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Pybvi</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yM</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R‡qi</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ci</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mgªvU</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ûgvqyb</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xN</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mgq</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bó</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K‡ib</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evsjv‡K</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ÔRvbœvZvev`Õ</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bvgKiY</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K‡i</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wZwb</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evsjvq</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cÖvq</a:t>
            </a:r>
            <a:r>
              <a:rPr lang="en-US" sz="3200" b="1" dirty="0" smtClean="0">
                <a:latin typeface="SutonnyMJ" pitchFamily="2" charset="0"/>
                <a:cs typeface="SutonnyMJ" pitchFamily="2" charset="0"/>
              </a:rPr>
              <a:t> 8 </a:t>
            </a:r>
            <a:r>
              <a:rPr lang="en-US" sz="3200" b="1" dirty="0" err="1" smtClean="0">
                <a:latin typeface="SutonnyMJ" pitchFamily="2" charset="0"/>
                <a:cs typeface="SutonnyMJ" pitchFamily="2" charset="0"/>
              </a:rPr>
              <a:t>gvm</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Avivg-Av‡q‡k</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Wz‡e</a:t>
            </a:r>
            <a:r>
              <a:rPr lang="en-US" sz="3200" b="1" dirty="0" smtClean="0">
                <a:latin typeface="SutonnyMJ" pitchFamily="2" charset="0"/>
                <a:cs typeface="SutonnyMJ" pitchFamily="2" charset="0"/>
              </a:rPr>
              <a:t> _</a:t>
            </a:r>
            <a:r>
              <a:rPr lang="en-US" sz="3200" b="1" dirty="0" err="1" smtClean="0">
                <a:latin typeface="SutonnyMJ" pitchFamily="2" charset="0"/>
                <a:cs typeface="SutonnyMJ" pitchFamily="2" charset="0"/>
              </a:rPr>
              <a:t>v‡Kb</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Ggwb</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cwiw¯’wZ‡Z</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i`kx</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kikvn</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Pzbvi</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yM</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cybivq</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Lj</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K‡i</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ebvim</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RŠbcyi</a:t>
            </a:r>
            <a:r>
              <a:rPr lang="en-US" sz="3200" b="1" dirty="0" smtClean="0">
                <a:latin typeface="SutonnyMJ" pitchFamily="2" charset="0"/>
                <a:cs typeface="SutonnyMJ" pitchFamily="2" charset="0"/>
              </a:rPr>
              <a:t> I </a:t>
            </a:r>
            <a:r>
              <a:rPr lang="en-US" sz="3200" b="1" dirty="0" err="1" smtClean="0">
                <a:latin typeface="SutonnyMJ" pitchFamily="2" charset="0"/>
                <a:cs typeface="SutonnyMJ" pitchFamily="2" charset="0"/>
              </a:rPr>
              <a:t>K‡bŠR</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ch©šÍ</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Mgb</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K‡ib</a:t>
            </a:r>
            <a:r>
              <a:rPr lang="en-US" sz="3200" b="1" dirty="0" smtClean="0">
                <a:latin typeface="SutonnyMJ" pitchFamily="2" charset="0"/>
                <a:cs typeface="SutonnyMJ" pitchFamily="2" charset="0"/>
              </a:rPr>
              <a:t>|</a:t>
            </a:r>
            <a:endParaRPr lang="en-US" sz="3200" b="1" dirty="0"/>
          </a:p>
        </p:txBody>
      </p:sp>
      <p:sp>
        <p:nvSpPr>
          <p:cNvPr id="3" name="Rectangle 2"/>
          <p:cNvSpPr/>
          <p:nvPr/>
        </p:nvSpPr>
        <p:spPr>
          <a:xfrm>
            <a:off x="152400" y="0"/>
            <a:ext cx="8763000" cy="707886"/>
          </a:xfrm>
          <a:prstGeom prst="rect">
            <a:avLst/>
          </a:prstGeom>
          <a:blipFill>
            <a:blip r:embed="rId3" cstate="print"/>
            <a:tile tx="0" ty="0" sx="100000" sy="100000" flip="none" algn="tl"/>
          </a:blipFill>
        </p:spPr>
        <p:txBody>
          <a:bodyPr wrap="square">
            <a:spAutoFit/>
          </a:bodyPr>
          <a:lstStyle/>
          <a:p>
            <a:pPr algn="ctr"/>
            <a:r>
              <a:rPr lang="bn-IN" sz="4000" b="1" dirty="0" smtClean="0">
                <a:latin typeface="Kalpurush" panose="02000600000000000000" pitchFamily="2" charset="0"/>
                <a:cs typeface="Kalpurush" panose="02000600000000000000" pitchFamily="2" charset="0"/>
              </a:rPr>
              <a:t>২) </a:t>
            </a:r>
            <a:r>
              <a:rPr lang="en-US" sz="4000" b="1" dirty="0" err="1" smtClean="0">
                <a:latin typeface="SutonnyMJ" pitchFamily="2" charset="0"/>
                <a:cs typeface="SutonnyMJ" pitchFamily="2" charset="0"/>
              </a:rPr>
              <a:t>myôz</a:t>
            </a: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cwiKíbvi</a:t>
            </a: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Afve</a:t>
            </a:r>
            <a:r>
              <a:rPr lang="en-US" sz="4000" b="1" dirty="0" smtClean="0">
                <a:latin typeface="SutonnyMJ" pitchFamily="2" charset="0"/>
                <a:cs typeface="SutonnyMJ" pitchFamily="2"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43000"/>
            <a:ext cx="8632722" cy="44627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3600" b="1" dirty="0" err="1" smtClean="0">
                <a:latin typeface="SutonnyMJ" pitchFamily="2" charset="0"/>
                <a:cs typeface="SutonnyMJ" pitchFamily="2" charset="0"/>
              </a:rPr>
              <a:t>mgªvU</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ûgvqyb</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kikv‡ni</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weiæ</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hy</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AeZxY</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nIqvi</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Rb</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Aí</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mg‡qi</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g‡a</a:t>
            </a:r>
            <a:r>
              <a:rPr lang="en-US" sz="3600" b="1" dirty="0" smtClean="0">
                <a:latin typeface="SutonnyMJ" pitchFamily="2" charset="0"/>
                <a:cs typeface="SutonnyMJ" pitchFamily="2" charset="0"/>
              </a:rPr>
              <a:t>¨ ˆ</a:t>
            </a:r>
            <a:r>
              <a:rPr lang="en-US" sz="3600" b="1" dirty="0" err="1" smtClean="0">
                <a:latin typeface="SutonnyMJ" pitchFamily="2" charset="0"/>
                <a:cs typeface="SutonnyMJ" pitchFamily="2" charset="0"/>
              </a:rPr>
              <a:t>mb</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msMÖn</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K‡ib</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hviv</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wQj</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hy</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we`¨vq</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AbwfÁ</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Ges</a:t>
            </a:r>
            <a:r>
              <a:rPr lang="en-US" sz="3600" b="1" dirty="0" smtClean="0">
                <a:latin typeface="SutonnyMJ" pitchFamily="2" charset="0"/>
                <a:cs typeface="SutonnyMJ" pitchFamily="2" charset="0"/>
              </a:rPr>
              <a:t> Abychy³| </a:t>
            </a:r>
            <a:r>
              <a:rPr lang="en-US" sz="3600" b="1" dirty="0" err="1" smtClean="0">
                <a:latin typeface="SutonnyMJ" pitchFamily="2" charset="0"/>
                <a:cs typeface="SutonnyMJ" pitchFamily="2" charset="0"/>
              </a:rPr>
              <a:t>gyNj</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mbvevwnbx</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MwVZ</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n‡qwQj</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wewfboe</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RvwZi</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jvK‡`i</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mswgk</a:t>
            </a:r>
            <a:r>
              <a:rPr lang="en-US" sz="3600" b="1" dirty="0" smtClean="0">
                <a:latin typeface="SutonnyMJ" pitchFamily="2" charset="0"/>
                <a:cs typeface="SutonnyMJ" pitchFamily="2" charset="0"/>
              </a:rPr>
              <a:t>ª‡Y| </a:t>
            </a:r>
            <a:r>
              <a:rPr lang="en-US" sz="3600" b="1" dirty="0" err="1" smtClean="0">
                <a:latin typeface="SutonnyMJ" pitchFamily="2" charset="0"/>
                <a:cs typeface="SutonnyMJ" pitchFamily="2" charset="0"/>
              </a:rPr>
              <a:t>hv‡`i</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gv‡S</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wQbv</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wQj</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Kv‡bv</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GKZv</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bv</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wQj</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Kvb</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wbqgk</a:t>
            </a:r>
            <a:r>
              <a:rPr lang="en-US" sz="3600" b="1" dirty="0" smtClean="0">
                <a:latin typeface="SutonnyMJ" pitchFamily="2" charset="0"/>
                <a:cs typeface="SutonnyMJ" pitchFamily="2" charset="0"/>
              </a:rPr>
              <a:t>„•</a:t>
            </a:r>
            <a:r>
              <a:rPr lang="en-US" sz="3600" b="1" dirty="0" err="1" smtClean="0">
                <a:latin typeface="SutonnyMJ" pitchFamily="2" charset="0"/>
                <a:cs typeface="SutonnyMJ" pitchFamily="2" charset="0"/>
              </a:rPr>
              <a:t>Ljv</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Ab¨w`‡K</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kikv‡ni</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bZ</a:t>
            </a:r>
            <a:r>
              <a:rPr lang="en-US" sz="3600" b="1" dirty="0" smtClean="0">
                <a:latin typeface="SutonnyMJ" pitchFamily="2" charset="0"/>
                <a:cs typeface="SutonnyMJ" pitchFamily="2" charset="0"/>
              </a:rPr>
              <a:t>…‡Z¡ </a:t>
            </a:r>
            <a:r>
              <a:rPr lang="en-US" sz="3600" b="1" dirty="0" err="1" smtClean="0">
                <a:latin typeface="SutonnyMJ" pitchFamily="2" charset="0"/>
                <a:cs typeface="SutonnyMJ" pitchFamily="2" charset="0"/>
              </a:rPr>
              <a:t>AvdMvb</a:t>
            </a:r>
            <a:r>
              <a:rPr lang="en-US" sz="3600" b="1" dirty="0" smtClean="0">
                <a:latin typeface="SutonnyMJ" pitchFamily="2" charset="0"/>
                <a:cs typeface="SutonnyMJ" pitchFamily="2" charset="0"/>
              </a:rPr>
              <a:t> ˆ</a:t>
            </a:r>
            <a:r>
              <a:rPr lang="en-US" sz="3600" b="1" dirty="0" err="1" smtClean="0">
                <a:latin typeface="SutonnyMJ" pitchFamily="2" charset="0"/>
                <a:cs typeface="SutonnyMJ" pitchFamily="2" charset="0"/>
              </a:rPr>
              <a:t>mb¨evwnbx</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wQj</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AZ¨šÍ</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myk</a:t>
            </a:r>
            <a:r>
              <a:rPr lang="en-US" sz="3600" b="1" dirty="0" smtClean="0">
                <a:latin typeface="SutonnyMJ" pitchFamily="2" charset="0"/>
                <a:cs typeface="SutonnyMJ" pitchFamily="2" charset="0"/>
              </a:rPr>
              <a:t>„•</a:t>
            </a:r>
            <a:r>
              <a:rPr lang="en-US" sz="3600" b="1" dirty="0" err="1" smtClean="0">
                <a:latin typeface="SutonnyMJ" pitchFamily="2" charset="0"/>
                <a:cs typeface="SutonnyMJ" pitchFamily="2" charset="0"/>
              </a:rPr>
              <a:t>Lj</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GKZve</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Ges</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m‡e©vcwi</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RvZxqZvev`x</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PZbvq</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DØy</a:t>
            </a:r>
            <a:r>
              <a:rPr lang="en-US" sz="3600" b="1" dirty="0" smtClean="0">
                <a:latin typeface="SutonnyMJ" pitchFamily="2" charset="0"/>
                <a:cs typeface="SutonnyMJ" pitchFamily="2" charset="0"/>
              </a:rPr>
              <a:t>×|</a:t>
            </a:r>
          </a:p>
          <a:p>
            <a:pPr algn="just"/>
            <a:endParaRPr lang="bn-BD" sz="3200" dirty="0">
              <a:latin typeface="Kalpurush" panose="02000600000000000000" pitchFamily="2" charset="0"/>
              <a:cs typeface="Kalpurush" panose="02000600000000000000" pitchFamily="2" charset="0"/>
            </a:endParaRPr>
          </a:p>
        </p:txBody>
      </p:sp>
      <p:sp>
        <p:nvSpPr>
          <p:cNvPr id="3" name="Rectangle 2"/>
          <p:cNvSpPr/>
          <p:nvPr/>
        </p:nvSpPr>
        <p:spPr>
          <a:xfrm>
            <a:off x="304800" y="144959"/>
            <a:ext cx="8610600" cy="76944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IN" sz="4400" b="1" dirty="0" smtClean="0">
                <a:ln w="10541" cmpd="sng">
                  <a:solidFill>
                    <a:srgbClr val="FF0000"/>
                  </a:solidFill>
                  <a:prstDash val="solid"/>
                </a:ln>
                <a:solidFill>
                  <a:srgbClr val="FF0000"/>
                </a:solidFill>
                <a:latin typeface="Kalpurush" panose="02000600000000000000" pitchFamily="2" charset="0"/>
                <a:cs typeface="Kalpurush" panose="02000600000000000000" pitchFamily="2" charset="0"/>
              </a:rPr>
              <a:t>৩) </a:t>
            </a:r>
            <a:r>
              <a:rPr lang="en-US" sz="4400" b="1" dirty="0" err="1" smtClean="0">
                <a:ln w="10541" cmpd="sng">
                  <a:solidFill>
                    <a:srgbClr val="FF0000"/>
                  </a:solidFill>
                  <a:prstDash val="solid"/>
                </a:ln>
                <a:solidFill>
                  <a:srgbClr val="FF0000"/>
                </a:solidFill>
                <a:latin typeface="SutonnyMJ" pitchFamily="2" charset="0"/>
                <a:cs typeface="SutonnyMJ" pitchFamily="2" charset="0"/>
              </a:rPr>
              <a:t>my‡hvM</a:t>
            </a:r>
            <a:r>
              <a:rPr lang="en-US" sz="4400" b="1" dirty="0" smtClean="0">
                <a:ln w="10541" cmpd="sng">
                  <a:solidFill>
                    <a:srgbClr val="FF0000"/>
                  </a:solidFill>
                  <a:prstDash val="solid"/>
                </a:ln>
                <a:solidFill>
                  <a:srgbClr val="FF0000"/>
                </a:solidFill>
                <a:latin typeface="SutonnyMJ" pitchFamily="2" charset="0"/>
                <a:cs typeface="SutonnyMJ" pitchFamily="2" charset="0"/>
              </a:rPr>
              <a:t>¨ †</a:t>
            </a:r>
            <a:r>
              <a:rPr lang="en-US" sz="4400" b="1" dirty="0" err="1" smtClean="0">
                <a:ln w="10541" cmpd="sng">
                  <a:solidFill>
                    <a:srgbClr val="FF0000"/>
                  </a:solidFill>
                  <a:prstDash val="solid"/>
                </a:ln>
                <a:solidFill>
                  <a:srgbClr val="FF0000"/>
                </a:solidFill>
                <a:latin typeface="SutonnyMJ" pitchFamily="2" charset="0"/>
                <a:cs typeface="SutonnyMJ" pitchFamily="2" charset="0"/>
              </a:rPr>
              <a:t>mbvevwnbxi</a:t>
            </a:r>
            <a:r>
              <a:rPr lang="en-US" sz="4400" b="1" dirty="0" smtClean="0">
                <a:ln w="10541" cmpd="sng">
                  <a:solidFill>
                    <a:srgbClr val="FF0000"/>
                  </a:solidFill>
                  <a:prstDash val="solid"/>
                </a:ln>
                <a:solidFill>
                  <a:srgbClr val="FF0000"/>
                </a:solidFill>
                <a:latin typeface="SutonnyMJ" pitchFamily="2" charset="0"/>
                <a:cs typeface="SutonnyMJ" pitchFamily="2" charset="0"/>
              </a:rPr>
              <a:t> </a:t>
            </a:r>
            <a:r>
              <a:rPr lang="en-US" sz="4400" b="1" dirty="0" err="1" smtClean="0">
                <a:ln w="10541" cmpd="sng">
                  <a:solidFill>
                    <a:srgbClr val="FF0000"/>
                  </a:solidFill>
                  <a:prstDash val="solid"/>
                </a:ln>
                <a:solidFill>
                  <a:srgbClr val="FF0000"/>
                </a:solidFill>
                <a:latin typeface="SutonnyMJ" pitchFamily="2" charset="0"/>
                <a:cs typeface="SutonnyMJ" pitchFamily="2" charset="0"/>
              </a:rPr>
              <a:t>Afve</a:t>
            </a:r>
            <a:r>
              <a:rPr lang="en-US" sz="2800" b="1" dirty="0" smtClean="0">
                <a:ln w="10541" cmpd="sng">
                  <a:solidFill>
                    <a:srgbClr val="FF0000"/>
                  </a:solidFill>
                  <a:prstDash val="solid"/>
                </a:ln>
                <a:solidFill>
                  <a:srgbClr val="FF0000"/>
                </a:solidFill>
                <a:latin typeface="SutonnyMJ" pitchFamily="2" charset="0"/>
                <a:cs typeface="SutonnyMJ"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051561"/>
            <a:ext cx="8686800" cy="5078313"/>
          </a:xfrm>
          <a:prstGeom prst="rect">
            <a:avLst/>
          </a:prstGeom>
          <a:blipFill>
            <a:blip r:embed="rId2" cstate="print"/>
            <a:tile tx="0" ty="0" sx="100000" sy="100000" flip="none" algn="tl"/>
          </a:blipFill>
        </p:spPr>
        <p:txBody>
          <a:bodyPr wrap="square" rtlCol="0">
            <a:spAutoFit/>
          </a:bodyPr>
          <a:lstStyle/>
          <a:p>
            <a:pPr algn="just"/>
            <a:r>
              <a:rPr lang="en-US" sz="3600" b="1" dirty="0" err="1" smtClean="0">
                <a:latin typeface="SutonnyMJ" pitchFamily="2" charset="0"/>
                <a:cs typeface="SutonnyMJ" pitchFamily="2" charset="0"/>
              </a:rPr>
              <a:t>mgªvU</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ûgvqyb</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wQ‡jb</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mnR</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mij</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gvbyl</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wZwb</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åvZ</a:t>
            </a:r>
            <a:r>
              <a:rPr lang="en-US" sz="3600" b="1" dirty="0" smtClean="0">
                <a:latin typeface="SutonnyMJ" pitchFamily="2" charset="0"/>
                <a:cs typeface="SutonnyMJ" pitchFamily="2" charset="0"/>
              </a:rPr>
              <a:t>…‡`</a:t>
            </a:r>
            <a:r>
              <a:rPr lang="en-US" sz="3600" b="1" dirty="0" err="1" smtClean="0">
                <a:latin typeface="SutonnyMJ" pitchFamily="2" charset="0"/>
                <a:cs typeface="SutonnyMJ" pitchFamily="2" charset="0"/>
              </a:rPr>
              <a:t>i</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cÖwZ</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we‡klfv‡e</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mncivqY</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wQ‡jb</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wKš</a:t>
            </a:r>
            <a:r>
              <a:rPr lang="en-US" sz="3600" b="1" dirty="0" smtClean="0">
                <a:latin typeface="SutonnyMJ" pitchFamily="2" charset="0"/>
                <a:cs typeface="SutonnyMJ" pitchFamily="2" charset="0"/>
              </a:rPr>
              <a:t>‘ Pig </a:t>
            </a:r>
            <a:r>
              <a:rPr lang="en-US" sz="3600" b="1" dirty="0" err="1" smtClean="0">
                <a:latin typeface="SutonnyMJ" pitchFamily="2" charset="0"/>
                <a:cs typeface="SutonnyMJ" pitchFamily="2" charset="0"/>
              </a:rPr>
              <a:t>wec‡`i</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mg‡qI</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ûgvqyb</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Zv‡`i</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KvQ</a:t>
            </a:r>
            <a:r>
              <a:rPr lang="en-US" sz="3600" b="1" dirty="0" smtClean="0">
                <a:latin typeface="SutonnyMJ" pitchFamily="2" charset="0"/>
                <a:cs typeface="SutonnyMJ" pitchFamily="2" charset="0"/>
              </a:rPr>
              <a:t> †_‡K †</a:t>
            </a:r>
            <a:r>
              <a:rPr lang="en-US" sz="3600" b="1" dirty="0" err="1" smtClean="0">
                <a:latin typeface="SutonnyMJ" pitchFamily="2" charset="0"/>
                <a:cs typeface="SutonnyMJ" pitchFamily="2" charset="0"/>
              </a:rPr>
              <a:t>Kv‡bviƒc</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mvnvh</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mn‡hvwMZv</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cvb</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wb</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Dciš</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mgªvU</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ûgvqyb</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wbR</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åvZv‡`i</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wek¦vmNvZKZvi</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xKvi</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nb</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GQvovI</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ûgvqyb</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AvZ¥xq</a:t>
            </a:r>
            <a:r>
              <a:rPr lang="en-US" sz="3600" b="1" dirty="0" smtClean="0">
                <a:latin typeface="SutonnyMJ" pitchFamily="2" charset="0"/>
                <a:cs typeface="SutonnyMJ" pitchFamily="2" charset="0"/>
              </a:rPr>
              <a:t>-¯^</a:t>
            </a:r>
            <a:r>
              <a:rPr lang="en-US" sz="3600" b="1" dirty="0" err="1" smtClean="0">
                <a:latin typeface="SutonnyMJ" pitchFamily="2" charset="0"/>
                <a:cs typeface="SutonnyMJ" pitchFamily="2" charset="0"/>
              </a:rPr>
              <a:t>Rb‡`i</a:t>
            </a:r>
            <a:r>
              <a:rPr lang="en-US" sz="3600" b="1" dirty="0" smtClean="0">
                <a:latin typeface="SutonnyMJ" pitchFamily="2" charset="0"/>
                <a:cs typeface="SutonnyMJ" pitchFamily="2" charset="0"/>
              </a:rPr>
              <a:t> I </a:t>
            </a:r>
            <a:r>
              <a:rPr lang="en-US" sz="3600" b="1" dirty="0" err="1" smtClean="0">
                <a:latin typeface="SutonnyMJ" pitchFamily="2" charset="0"/>
                <a:cs typeface="SutonnyMJ" pitchFamily="2" charset="0"/>
              </a:rPr>
              <a:t>we‡ivwaZvi</a:t>
            </a:r>
            <a:r>
              <a:rPr lang="en-US" sz="3600" b="1" dirty="0" smtClean="0">
                <a:latin typeface="SutonnyMJ" pitchFamily="2" charset="0"/>
                <a:cs typeface="SutonnyMJ" pitchFamily="2" charset="0"/>
              </a:rPr>
              <a:t> m¤§</a:t>
            </a:r>
            <a:r>
              <a:rPr lang="en-US" sz="3600" b="1" dirty="0" err="1" smtClean="0">
                <a:latin typeface="SutonnyMJ" pitchFamily="2" charset="0"/>
                <a:cs typeface="SutonnyMJ" pitchFamily="2" charset="0"/>
              </a:rPr>
              <a:t>yLxb</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nb</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Ab¨w`‡K</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kikvn</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wQ‡jb</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AvdMvb</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RvwZi</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Avkv-AvKv•ÿvi</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cÖZxK</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ûgvqy‡bi</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weiæ</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AvdMvbiv</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ki</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kvn‡K</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c~Y</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mvnvh</a:t>
            </a:r>
            <a:r>
              <a:rPr lang="en-US" sz="3600" b="1" dirty="0" smtClean="0">
                <a:latin typeface="SutonnyMJ" pitchFamily="2" charset="0"/>
                <a:cs typeface="SutonnyMJ" pitchFamily="2" charset="0"/>
              </a:rPr>
              <a:t>¨-</a:t>
            </a:r>
            <a:r>
              <a:rPr lang="en-US" sz="3600" b="1" dirty="0" err="1" smtClean="0">
                <a:latin typeface="SutonnyMJ" pitchFamily="2" charset="0"/>
                <a:cs typeface="SutonnyMJ" pitchFamily="2" charset="0"/>
              </a:rPr>
              <a:t>mn‡hvwMZv</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Ges</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GKwbô</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mg_©b</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cÖ`vb</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K‡ib</a:t>
            </a:r>
            <a:r>
              <a:rPr lang="en-US" sz="3600" b="1" dirty="0" smtClean="0">
                <a:latin typeface="SutonnyMJ" pitchFamily="2" charset="0"/>
                <a:cs typeface="SutonnyMJ" pitchFamily="2" charset="0"/>
              </a:rPr>
              <a:t>|</a:t>
            </a:r>
            <a:endParaRPr lang="bn-BD" sz="3600" b="1" dirty="0">
              <a:latin typeface="Kalpurush" panose="02000600000000000000" pitchFamily="2" charset="0"/>
              <a:cs typeface="Kalpurush" panose="02000600000000000000" pitchFamily="2" charset="0"/>
            </a:endParaRPr>
          </a:p>
        </p:txBody>
      </p:sp>
      <p:sp>
        <p:nvSpPr>
          <p:cNvPr id="3" name="Rectangle 2"/>
          <p:cNvSpPr/>
          <p:nvPr/>
        </p:nvSpPr>
        <p:spPr>
          <a:xfrm>
            <a:off x="228600" y="0"/>
            <a:ext cx="8534400" cy="707886"/>
          </a:xfrm>
          <a:prstGeom prst="rect">
            <a:avLst/>
          </a:prstGeom>
          <a:blipFill>
            <a:blip r:embed="rId3" cstate="print"/>
            <a:tile tx="0" ty="0" sx="100000" sy="100000" flip="none" algn="tl"/>
          </a:blipFill>
        </p:spPr>
        <p:txBody>
          <a:bodyPr wrap="square">
            <a:spAutoFit/>
          </a:bodyPr>
          <a:lstStyle/>
          <a:p>
            <a:pPr algn="ctr"/>
            <a:r>
              <a:rPr lang="bn-IN" sz="4000" b="1" dirty="0" smtClean="0">
                <a:latin typeface="Kalpurush" panose="02000600000000000000" pitchFamily="2" charset="0"/>
                <a:cs typeface="Kalpurush" panose="02000600000000000000" pitchFamily="2" charset="0"/>
              </a:rPr>
              <a:t>৪) </a:t>
            </a:r>
            <a:r>
              <a:rPr lang="pl-PL" sz="4000" b="1" dirty="0" smtClean="0">
                <a:latin typeface="SutonnyMJ" pitchFamily="2" charset="0"/>
                <a:cs typeface="SutonnyMJ" pitchFamily="2" charset="0"/>
              </a:rPr>
              <a:t>¯^xq fvB‡`i wek¦vmNvZKZv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F:\Ahasan Titu\Up Contain\p 4.jpg"/>
          <p:cNvPicPr>
            <a:picLocks noChangeAspect="1" noChangeArrowheads="1"/>
          </p:cNvPicPr>
          <p:nvPr/>
        </p:nvPicPr>
        <p:blipFill>
          <a:blip r:embed="rId2"/>
          <a:srcRect/>
          <a:stretch>
            <a:fillRect/>
          </a:stretch>
        </p:blipFill>
        <p:spPr bwMode="auto">
          <a:xfrm>
            <a:off x="238125" y="881063"/>
            <a:ext cx="8667750" cy="5095875"/>
          </a:xfrm>
          <a:prstGeom prst="rect">
            <a:avLst/>
          </a:prstGeom>
          <a:ln w="88900" cap="sq" cmpd="thickThin">
            <a:solidFill>
              <a:schemeClr val="accent1"/>
            </a:solidFill>
            <a:prstDash val="solid"/>
            <a:miter lim="800000"/>
          </a:ln>
          <a:effectLst>
            <a:innerShdw blurRad="76200">
              <a:srgbClr val="000000"/>
            </a:inn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190685"/>
            <a:ext cx="8686800"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3200" b="1" dirty="0" err="1" smtClean="0">
                <a:solidFill>
                  <a:srgbClr val="FF0000"/>
                </a:solidFill>
                <a:latin typeface="SutonnyMJ" pitchFamily="2" charset="0"/>
                <a:cs typeface="SutonnyMJ" pitchFamily="2" charset="0"/>
              </a:rPr>
              <a:t>mgªvU</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ûgvqy‡bi</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PvwiwÎK</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ye©jZv</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Zvui</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e¨_©Zvi</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Ab¨Zg</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KviY</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i`k©x</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ivR‰bwZK</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wPšÍv-fvebvi</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Afve</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gvbyl‡K</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A‡nZzK</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wek¦vm</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Kiv</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n‡i‡gi</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my‡L</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Mv</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fvwm‡q</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Iqv</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Ges</a:t>
            </a:r>
            <a:r>
              <a:rPr lang="en-US" sz="3200" b="1" dirty="0" smtClean="0">
                <a:solidFill>
                  <a:srgbClr val="FF0000"/>
                </a:solidFill>
                <a:latin typeface="SutonnyMJ" pitchFamily="2" charset="0"/>
                <a:cs typeface="SutonnyMJ" pitchFamily="2" charset="0"/>
              </a:rPr>
              <a:t> AwZwi³ </a:t>
            </a:r>
            <a:r>
              <a:rPr lang="en-US" sz="3200" b="1" dirty="0" err="1" smtClean="0">
                <a:solidFill>
                  <a:srgbClr val="FF0000"/>
                </a:solidFill>
                <a:latin typeface="SutonnyMJ" pitchFamily="2" charset="0"/>
                <a:cs typeface="SutonnyMJ" pitchFamily="2" charset="0"/>
              </a:rPr>
              <a:t>cwigvY</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Avwdg</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meb</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cÖf</a:t>
            </a:r>
            <a:r>
              <a:rPr lang="en-US" sz="3200" b="1" dirty="0" smtClean="0">
                <a:solidFill>
                  <a:srgbClr val="FF0000"/>
                </a:solidFill>
                <a:latin typeface="SutonnyMJ" pitchFamily="2" charset="0"/>
                <a:cs typeface="SutonnyMJ" pitchFamily="2" charset="0"/>
              </a:rPr>
              <a:t>…</a:t>
            </a:r>
            <a:r>
              <a:rPr lang="en-US" sz="3200" b="1" dirty="0" err="1" smtClean="0">
                <a:solidFill>
                  <a:srgbClr val="FF0000"/>
                </a:solidFill>
                <a:latin typeface="SutonnyMJ" pitchFamily="2" charset="0"/>
                <a:cs typeface="SutonnyMJ" pitchFamily="2" charset="0"/>
              </a:rPr>
              <a:t>wZ</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PvwiwÎK</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ye©jZv</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mgªvU</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ûgvqy‡bi</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g‡a</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cwijwÿZ</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nq</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Gme</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PvwiwÎK</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ye©jZvi</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d‡j</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wZwb</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mg‡qvc‡hvMx</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wm×všÍ</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Ges</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Kvh©Ki</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e¨e¯’v</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MÖnY</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Ki‡Z</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Amg</a:t>
            </a:r>
            <a:r>
              <a:rPr lang="en-US" sz="3200" b="1" dirty="0" smtClean="0">
                <a:solidFill>
                  <a:srgbClr val="FF0000"/>
                </a:solidFill>
                <a:latin typeface="SutonnyMJ" pitchFamily="2" charset="0"/>
                <a:cs typeface="SutonnyMJ" pitchFamily="2" charset="0"/>
              </a:rPr>
              <a:t>_© </a:t>
            </a:r>
            <a:r>
              <a:rPr lang="en-US" sz="3200" b="1" dirty="0" err="1" smtClean="0">
                <a:solidFill>
                  <a:srgbClr val="FF0000"/>
                </a:solidFill>
                <a:latin typeface="SutonnyMJ" pitchFamily="2" charset="0"/>
                <a:cs typeface="SutonnyMJ" pitchFamily="2" charset="0"/>
              </a:rPr>
              <a:t>wQ‡jb</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i`„wóm¤úbœ</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Ges</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K~U‡KŠk‡ji</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AwaKvix</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ki</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kv‡ni</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gŠwLK</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AvbyMZ</a:t>
            </a:r>
            <a:r>
              <a:rPr lang="en-US" sz="3200" b="1" dirty="0" smtClean="0">
                <a:solidFill>
                  <a:srgbClr val="FF0000"/>
                </a:solidFill>
                <a:latin typeface="SutonnyMJ" pitchFamily="2" charset="0"/>
                <a:cs typeface="SutonnyMJ" pitchFamily="2" charset="0"/>
              </a:rPr>
              <a:t>¨‡K </a:t>
            </a:r>
            <a:r>
              <a:rPr lang="en-US" sz="3200" b="1" dirty="0" err="1" smtClean="0">
                <a:solidFill>
                  <a:srgbClr val="FF0000"/>
                </a:solidFill>
                <a:latin typeface="SutonnyMJ" pitchFamily="2" charset="0"/>
                <a:cs typeface="SutonnyMJ" pitchFamily="2" charset="0"/>
              </a:rPr>
              <a:t>wek¦vm</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vc‡bi</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Kvi‡YB</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mgªvU</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ûgvqyb</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ci</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ci</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yÕwU</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hy</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h_v</a:t>
            </a:r>
            <a:r>
              <a:rPr lang="en-US" sz="3200" b="1" dirty="0" smtClean="0">
                <a:solidFill>
                  <a:srgbClr val="FF0000"/>
                </a:solidFill>
                <a:latin typeface="SutonnyMJ" pitchFamily="2" charset="0"/>
                <a:cs typeface="SutonnyMJ" pitchFamily="2" charset="0"/>
              </a:rPr>
              <a:t>µ</a:t>
            </a:r>
            <a:r>
              <a:rPr lang="el-GR" sz="3200" b="1" dirty="0" smtClean="0">
                <a:solidFill>
                  <a:srgbClr val="FF0000"/>
                </a:solidFill>
                <a:latin typeface="SutonnyMJ" pitchFamily="2" charset="0"/>
                <a:cs typeface="SutonnyMJ" pitchFamily="2" charset="0"/>
              </a:rPr>
              <a:t>‡</a:t>
            </a:r>
            <a:r>
              <a:rPr lang="en-US" sz="3200" b="1" dirty="0" smtClean="0">
                <a:solidFill>
                  <a:srgbClr val="FF0000"/>
                </a:solidFill>
                <a:latin typeface="SutonnyMJ" pitchFamily="2" charset="0"/>
                <a:cs typeface="SutonnyMJ" pitchFamily="2" charset="0"/>
              </a:rPr>
              <a:t>g 1539 </a:t>
            </a:r>
            <a:r>
              <a:rPr lang="en-US" sz="3200" b="1" dirty="0" err="1" smtClean="0">
                <a:solidFill>
                  <a:srgbClr val="FF0000"/>
                </a:solidFill>
                <a:latin typeface="SutonnyMJ" pitchFamily="2" charset="0"/>
                <a:cs typeface="SutonnyMJ" pitchFamily="2" charset="0"/>
              </a:rPr>
              <a:t>wL</a:t>
            </a:r>
            <a:r>
              <a:rPr lang="en-US" sz="3200" b="1" dirty="0" smtClean="0">
                <a:solidFill>
                  <a:srgbClr val="FF0000"/>
                </a:solidFill>
                <a:latin typeface="SutonnyMJ" pitchFamily="2" charset="0"/>
                <a:cs typeface="SutonnyMJ" pitchFamily="2" charset="0"/>
              </a:rPr>
              <a:t>ª÷</a:t>
            </a:r>
            <a:r>
              <a:rPr lang="en-US" sz="3200" b="1" dirty="0" err="1" smtClean="0">
                <a:solidFill>
                  <a:srgbClr val="FF0000"/>
                </a:solidFill>
                <a:latin typeface="SutonnyMJ" pitchFamily="2" charset="0"/>
                <a:cs typeface="SutonnyMJ" pitchFamily="2" charset="0"/>
              </a:rPr>
              <a:t>v‡ãi</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PŠmvi</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hy</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Ges</a:t>
            </a:r>
            <a:r>
              <a:rPr lang="en-US" sz="3200" b="1" dirty="0" smtClean="0">
                <a:solidFill>
                  <a:srgbClr val="FF0000"/>
                </a:solidFill>
                <a:latin typeface="SutonnyMJ" pitchFamily="2" charset="0"/>
                <a:cs typeface="SutonnyMJ" pitchFamily="2" charset="0"/>
              </a:rPr>
              <a:t> 1540 </a:t>
            </a:r>
            <a:r>
              <a:rPr lang="en-US" sz="3200" b="1" dirty="0" err="1" smtClean="0">
                <a:solidFill>
                  <a:srgbClr val="FF0000"/>
                </a:solidFill>
                <a:latin typeface="SutonnyMJ" pitchFamily="2" charset="0"/>
                <a:cs typeface="SutonnyMJ" pitchFamily="2" charset="0"/>
              </a:rPr>
              <a:t>wL</a:t>
            </a:r>
            <a:r>
              <a:rPr lang="en-US" sz="3200" b="1" dirty="0" smtClean="0">
                <a:solidFill>
                  <a:srgbClr val="FF0000"/>
                </a:solidFill>
                <a:latin typeface="SutonnyMJ" pitchFamily="2" charset="0"/>
                <a:cs typeface="SutonnyMJ" pitchFamily="2" charset="0"/>
              </a:rPr>
              <a:t>ª÷</a:t>
            </a:r>
            <a:r>
              <a:rPr lang="en-US" sz="3200" b="1" dirty="0" err="1" smtClean="0">
                <a:solidFill>
                  <a:srgbClr val="FF0000"/>
                </a:solidFill>
                <a:latin typeface="SutonnyMJ" pitchFamily="2" charset="0"/>
                <a:cs typeface="SutonnyMJ" pitchFamily="2" charset="0"/>
              </a:rPr>
              <a:t>v‡ãi</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K‡bŠ‡Ri</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hy</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civwRZ</a:t>
            </a:r>
            <a:r>
              <a:rPr lang="en-US" sz="3200" b="1" dirty="0" smtClean="0">
                <a:solidFill>
                  <a:srgbClr val="FF0000"/>
                </a:solidFill>
                <a:latin typeface="SutonnyMJ" pitchFamily="2" charset="0"/>
                <a:cs typeface="SutonnyMJ" pitchFamily="2" charset="0"/>
              </a:rPr>
              <a:t> </a:t>
            </a:r>
            <a:r>
              <a:rPr lang="en-US" sz="3200" b="1" dirty="0" err="1" smtClean="0">
                <a:solidFill>
                  <a:srgbClr val="FF0000"/>
                </a:solidFill>
                <a:latin typeface="SutonnyMJ" pitchFamily="2" charset="0"/>
                <a:cs typeface="SutonnyMJ" pitchFamily="2" charset="0"/>
              </a:rPr>
              <a:t>n‡qwQ‡jb</a:t>
            </a:r>
            <a:r>
              <a:rPr lang="en-US" sz="3200" b="1" dirty="0" smtClean="0">
                <a:solidFill>
                  <a:srgbClr val="FF0000"/>
                </a:solidFill>
                <a:latin typeface="SutonnyMJ" pitchFamily="2" charset="0"/>
                <a:cs typeface="SutonnyMJ" pitchFamily="2" charset="0"/>
              </a:rPr>
              <a:t>|</a:t>
            </a:r>
            <a:endParaRPr lang="bn-BD" sz="3200" dirty="0">
              <a:solidFill>
                <a:srgbClr val="FF0000"/>
              </a:solidFill>
              <a:latin typeface="Kalpurush" panose="02000600000000000000" pitchFamily="2" charset="0"/>
              <a:cs typeface="Kalpurush" panose="02000600000000000000" pitchFamily="2" charset="0"/>
            </a:endParaRPr>
          </a:p>
        </p:txBody>
      </p:sp>
      <p:sp>
        <p:nvSpPr>
          <p:cNvPr id="3" name="Rectangle 2"/>
          <p:cNvSpPr/>
          <p:nvPr/>
        </p:nvSpPr>
        <p:spPr>
          <a:xfrm>
            <a:off x="304800" y="137161"/>
            <a:ext cx="8610600" cy="646331"/>
          </a:xfrm>
          <a:prstGeom prst="rect">
            <a:avLst/>
          </a:prstGeom>
          <a:blipFill>
            <a:blip r:embed="rId2" cstate="print"/>
            <a:tile tx="0" ty="0" sx="100000" sy="100000" flip="none" algn="tl"/>
          </a:blipFill>
        </p:spPr>
        <p:txBody>
          <a:bodyPr wrap="square">
            <a:spAutoFit/>
          </a:bodyPr>
          <a:lstStyle/>
          <a:p>
            <a:pPr algn="ctr"/>
            <a:r>
              <a:rPr lang="bn-IN" sz="3600" b="1" dirty="0" smtClean="0">
                <a:latin typeface="Kalpurush" panose="02000600000000000000" pitchFamily="2" charset="0"/>
                <a:cs typeface="Kalpurush" panose="02000600000000000000" pitchFamily="2" charset="0"/>
              </a:rPr>
              <a:t>৫) </a:t>
            </a:r>
            <a:r>
              <a:rPr lang="en-US" sz="3600" b="1" dirty="0" err="1" smtClean="0">
                <a:latin typeface="SutonnyMJ" pitchFamily="2" charset="0"/>
                <a:cs typeface="SutonnyMJ" pitchFamily="2" charset="0"/>
              </a:rPr>
              <a:t>ûgvqy‡bi</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PvwiwÎK</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ye©jZv</a:t>
            </a:r>
            <a:endParaRPr lang="en-US" sz="3600" b="1" dirty="0" smtClean="0">
              <a:latin typeface="SutonnyMJ" pitchFamily="2" charset="0"/>
              <a:cs typeface="Sutonny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143001"/>
            <a:ext cx="8610600"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3600" b="1" dirty="0" smtClean="0">
                <a:solidFill>
                  <a:srgbClr val="0070C0"/>
                </a:solidFill>
                <a:latin typeface="SutonnyMJ" pitchFamily="2" charset="0"/>
                <a:cs typeface="SutonnyMJ" pitchFamily="2" charset="0"/>
              </a:rPr>
              <a:t>†</a:t>
            </a:r>
            <a:r>
              <a:rPr lang="en-US" sz="3600" b="1" dirty="0" err="1" smtClean="0">
                <a:solidFill>
                  <a:srgbClr val="0070C0"/>
                </a:solidFill>
                <a:latin typeface="SutonnyMJ" pitchFamily="2" charset="0"/>
                <a:cs typeface="SutonnyMJ" pitchFamily="2" charset="0"/>
              </a:rPr>
              <a:t>kikvn</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wQ‡jb</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mgmvgwqKKv‡ji</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Ab¨Zg</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hvM¨Zv</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m¤úbœ</a:t>
            </a:r>
            <a:r>
              <a:rPr lang="en-US" sz="3600" b="1" dirty="0" smtClean="0">
                <a:solidFill>
                  <a:srgbClr val="0070C0"/>
                </a:solidFill>
                <a:latin typeface="SutonnyMJ" pitchFamily="2" charset="0"/>
                <a:cs typeface="SutonnyMJ" pitchFamily="2" charset="0"/>
              </a:rPr>
              <a:t> e¨w³Z¡| </a:t>
            </a:r>
            <a:r>
              <a:rPr lang="en-US" sz="3600" b="1" dirty="0" err="1" smtClean="0">
                <a:solidFill>
                  <a:srgbClr val="0070C0"/>
                </a:solidFill>
                <a:latin typeface="SutonnyMJ" pitchFamily="2" charset="0"/>
                <a:cs typeface="SutonnyMJ" pitchFamily="2" charset="0"/>
              </a:rPr>
              <a:t>wbtm</a:t>
            </a:r>
            <a:r>
              <a:rPr lang="en-US" sz="3600" b="1" dirty="0" smtClean="0">
                <a:solidFill>
                  <a:srgbClr val="0070C0"/>
                </a:solidFill>
                <a:latin typeface="SutonnyMJ" pitchFamily="2" charset="0"/>
                <a:cs typeface="SutonnyMJ" pitchFamily="2" charset="0"/>
              </a:rPr>
              <a:t>‡›`‡n </a:t>
            </a:r>
            <a:r>
              <a:rPr lang="en-US" sz="3600" b="1" dirty="0" err="1" smtClean="0">
                <a:solidFill>
                  <a:srgbClr val="0070C0"/>
                </a:solidFill>
                <a:latin typeface="SutonnyMJ" pitchFamily="2" charset="0"/>
                <a:cs typeface="SutonnyMJ" pitchFamily="2" charset="0"/>
              </a:rPr>
              <a:t>wZwb</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ûgvqyb</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A‡cÿv</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AwaK</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hvM</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wQ‡jb</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ivR‰bwZK</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gav</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K~U‰bwZK</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cÖÁv</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Ges</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mvgwiK</a:t>
            </a:r>
            <a:r>
              <a:rPr lang="en-US" sz="3600" b="1" dirty="0" smtClean="0">
                <a:solidFill>
                  <a:srgbClr val="0070C0"/>
                </a:solidFill>
                <a:latin typeface="SutonnyMJ" pitchFamily="2" charset="0"/>
                <a:cs typeface="SutonnyMJ" pitchFamily="2" charset="0"/>
              </a:rPr>
              <a:t> ˆ</a:t>
            </a:r>
            <a:r>
              <a:rPr lang="en-US" sz="3600" b="1" dirty="0" err="1" smtClean="0">
                <a:solidFill>
                  <a:srgbClr val="0070C0"/>
                </a:solidFill>
                <a:latin typeface="SutonnyMJ" pitchFamily="2" charset="0"/>
                <a:cs typeface="SutonnyMJ" pitchFamily="2" charset="0"/>
              </a:rPr>
              <a:t>bcyY¨Zvi</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Kvi‡YB</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kikvn</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mdj</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n‡Z</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c‡iwQ‡jb</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Ab¨w`‡K</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kikvn</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A‡cÿv</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mgªvU</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ûgvqyb</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wQ‡jb</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Zzjbvg~jKfv‡e</a:t>
            </a:r>
            <a:r>
              <a:rPr lang="en-US" sz="3600" b="1" dirty="0" smtClean="0">
                <a:solidFill>
                  <a:srgbClr val="0070C0"/>
                </a:solidFill>
                <a:latin typeface="SutonnyMJ" pitchFamily="2" charset="0"/>
                <a:cs typeface="SutonnyMJ" pitchFamily="2" charset="0"/>
              </a:rPr>
              <a:t> Kg †</a:t>
            </a:r>
            <a:r>
              <a:rPr lang="en-US" sz="3600" b="1" dirty="0" err="1" smtClean="0">
                <a:solidFill>
                  <a:srgbClr val="0070C0"/>
                </a:solidFill>
                <a:latin typeface="SutonnyMJ" pitchFamily="2" charset="0"/>
                <a:cs typeface="SutonnyMJ" pitchFamily="2" charset="0"/>
              </a:rPr>
              <a:t>hvM¨Zv</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m¤úboe</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kvmK</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Kv‡RB</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kikv‡ni</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wbKU</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mgªvU</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ûgvqy‡bi</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civRq</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hy‡Mi</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gvcKvwV‡Z</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AZ¨šÍ</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vfvweK</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welq</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wnmv‡e</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cÖZxqgvb</a:t>
            </a:r>
            <a:r>
              <a:rPr lang="en-US" sz="3600" b="1" dirty="0" smtClean="0">
                <a:solidFill>
                  <a:srgbClr val="0070C0"/>
                </a:solidFill>
                <a:latin typeface="SutonnyMJ" pitchFamily="2" charset="0"/>
                <a:cs typeface="SutonnyMJ" pitchFamily="2" charset="0"/>
              </a:rPr>
              <a:t> </a:t>
            </a:r>
            <a:r>
              <a:rPr lang="en-US" sz="3600" b="1" dirty="0" err="1" smtClean="0">
                <a:solidFill>
                  <a:srgbClr val="0070C0"/>
                </a:solidFill>
                <a:latin typeface="SutonnyMJ" pitchFamily="2" charset="0"/>
                <a:cs typeface="SutonnyMJ" pitchFamily="2" charset="0"/>
              </a:rPr>
              <a:t>nq</a:t>
            </a:r>
            <a:r>
              <a:rPr lang="en-US" sz="3600" b="1" dirty="0" smtClean="0">
                <a:solidFill>
                  <a:srgbClr val="0070C0"/>
                </a:solidFill>
                <a:latin typeface="SutonnyMJ" pitchFamily="2" charset="0"/>
                <a:cs typeface="SutonnyMJ" pitchFamily="2" charset="0"/>
              </a:rPr>
              <a:t>|</a:t>
            </a:r>
            <a:endParaRPr lang="bn-BD" sz="3600" b="1" dirty="0">
              <a:solidFill>
                <a:srgbClr val="0070C0"/>
              </a:solidFill>
              <a:latin typeface="Kalpurush" panose="02000600000000000000" pitchFamily="2" charset="0"/>
              <a:cs typeface="Kalpurush" panose="02000600000000000000" pitchFamily="2" charset="0"/>
            </a:endParaRPr>
          </a:p>
        </p:txBody>
      </p:sp>
      <p:sp>
        <p:nvSpPr>
          <p:cNvPr id="4" name="Rectangle 3"/>
          <p:cNvSpPr/>
          <p:nvPr/>
        </p:nvSpPr>
        <p:spPr>
          <a:xfrm>
            <a:off x="76200" y="130314"/>
            <a:ext cx="8915400" cy="707886"/>
          </a:xfrm>
          <a:prstGeom prst="rect">
            <a:avLst/>
          </a:prstGeom>
          <a:blipFill>
            <a:blip r:embed="rId2" cstate="print"/>
            <a:tile tx="0" ty="0" sx="100000" sy="100000" flip="none" algn="tl"/>
          </a:blipFill>
        </p:spPr>
        <p:txBody>
          <a:bodyPr wrap="square">
            <a:spAutoFit/>
          </a:bodyPr>
          <a:lstStyle/>
          <a:p>
            <a:pPr algn="ctr"/>
            <a:r>
              <a:rPr lang="bn-IN" sz="4000" b="1" dirty="0" smtClean="0">
                <a:latin typeface="Kalpurush" panose="02000600000000000000" pitchFamily="2" charset="0"/>
                <a:cs typeface="Kalpurush" panose="02000600000000000000" pitchFamily="2" charset="0"/>
              </a:rPr>
              <a:t>৬) </a:t>
            </a:r>
            <a:r>
              <a:rPr lang="en-US" sz="4000" b="1" dirty="0" smtClean="0">
                <a:latin typeface="SutonnyMJ" pitchFamily="2" charset="0"/>
                <a:cs typeface="SutonnyMJ" pitchFamily="2" charset="0"/>
              </a:rPr>
              <a:t>†</a:t>
            </a:r>
            <a:r>
              <a:rPr lang="en-US" sz="4000" b="1" dirty="0" err="1" smtClean="0">
                <a:latin typeface="SutonnyMJ" pitchFamily="2" charset="0"/>
                <a:cs typeface="SutonnyMJ" pitchFamily="2" charset="0"/>
              </a:rPr>
              <a:t>kikv‡ni</a:t>
            </a: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hvM¨Zv</a:t>
            </a:r>
            <a:endParaRPr lang="en-US" sz="4000" b="1" dirty="0" smtClean="0">
              <a:latin typeface="SutonnyMJ" pitchFamily="2" charset="0"/>
              <a:cs typeface="Sutonny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200400" y="320040"/>
            <a:ext cx="2577158" cy="676810"/>
          </a:xfrm>
          <a:prstGeom prst="roundRect">
            <a:avLst>
              <a:gd name="adj" fmla="val 0"/>
            </a:avLst>
          </a:prstGeom>
          <a:noFill/>
          <a:ln w="38100">
            <a:solidFill>
              <a:srgbClr val="7030A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872234">
              <a:lnSpc>
                <a:spcPct val="90000"/>
              </a:lnSpc>
              <a:spcBef>
                <a:spcPct val="0"/>
              </a:spcBef>
              <a:spcAft>
                <a:spcPct val="35000"/>
              </a:spcAft>
            </a:pPr>
            <a:r>
              <a:rPr lang="bn-BD" sz="3700" dirty="0">
                <a:ln w="1905"/>
                <a:solidFill>
                  <a:schemeClr val="tx1"/>
                </a:solidFill>
                <a:effectLst>
                  <a:innerShdw blurRad="69850" dist="43180" dir="5400000">
                    <a:srgbClr val="000000">
                      <a:alpha val="65000"/>
                    </a:srgbClr>
                  </a:innerShdw>
                </a:effectLst>
                <a:latin typeface="NikoshBAN" pitchFamily="2" charset="0"/>
                <a:cs typeface="NikoshBAN" pitchFamily="2" charset="0"/>
              </a:rPr>
              <a:t>মূল্যায়ন</a:t>
            </a:r>
            <a:endParaRPr lang="en-US" sz="3700" dirty="0">
              <a:ln w="1905"/>
              <a:solidFill>
                <a:schemeClr val="tx1"/>
              </a:solidFill>
              <a:effectLst>
                <a:innerShdw blurRad="69850" dist="43180" dir="5400000">
                  <a:srgbClr val="000000">
                    <a:alpha val="65000"/>
                  </a:srgbClr>
                </a:innerShdw>
              </a:effectLst>
              <a:latin typeface="NikoshBAN" pitchFamily="2" charset="0"/>
              <a:cs typeface="NikoshBAN" pitchFamily="2" charset="0"/>
            </a:endParaRPr>
          </a:p>
        </p:txBody>
      </p:sp>
      <p:sp>
        <p:nvSpPr>
          <p:cNvPr id="11" name="Rectangle 10"/>
          <p:cNvSpPr/>
          <p:nvPr/>
        </p:nvSpPr>
        <p:spPr>
          <a:xfrm>
            <a:off x="381001" y="1417320"/>
            <a:ext cx="8124875" cy="485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r>
              <a:rPr lang="bn-IN" sz="2800" b="1" dirty="0" smtClean="0">
                <a:solidFill>
                  <a:schemeClr val="tx1"/>
                </a:solidFill>
                <a:latin typeface="Kalpurush" pitchFamily="2" charset="0"/>
                <a:cs typeface="Kalpurush" pitchFamily="2" charset="0"/>
              </a:rPr>
              <a:t>১। </a:t>
            </a:r>
            <a:r>
              <a:rPr lang="en-US" sz="2800" b="1" dirty="0" err="1" smtClean="0">
                <a:solidFill>
                  <a:schemeClr val="tx1"/>
                </a:solidFill>
                <a:latin typeface="Kalpurush" pitchFamily="2" charset="0"/>
                <a:cs typeface="Kalpurush" pitchFamily="2" charset="0"/>
              </a:rPr>
              <a:t>মুঘল</a:t>
            </a:r>
            <a:r>
              <a:rPr lang="en-US" sz="2800" b="1" dirty="0" smtClean="0">
                <a:solidFill>
                  <a:schemeClr val="tx1"/>
                </a:solidFill>
                <a:latin typeface="Kalpurush" pitchFamily="2" charset="0"/>
                <a:cs typeface="Kalpurush" pitchFamily="2" charset="0"/>
              </a:rPr>
              <a:t> </a:t>
            </a:r>
            <a:r>
              <a:rPr lang="en-US" sz="2800" b="1" dirty="0" err="1" smtClean="0">
                <a:solidFill>
                  <a:schemeClr val="tx1"/>
                </a:solidFill>
                <a:latin typeface="Kalpurush" pitchFamily="2" charset="0"/>
                <a:cs typeface="Kalpurush" pitchFamily="2" charset="0"/>
              </a:rPr>
              <a:t>সাম্রাজ্যের</a:t>
            </a:r>
            <a:r>
              <a:rPr lang="en-US" sz="2800" b="1" dirty="0" smtClean="0">
                <a:solidFill>
                  <a:schemeClr val="tx1"/>
                </a:solidFill>
                <a:latin typeface="Kalpurush" pitchFamily="2" charset="0"/>
                <a:cs typeface="Kalpurush" pitchFamily="2" charset="0"/>
              </a:rPr>
              <a:t> ২য় </a:t>
            </a:r>
            <a:r>
              <a:rPr lang="en-US" sz="2800" b="1" dirty="0" err="1" smtClean="0">
                <a:solidFill>
                  <a:schemeClr val="tx1"/>
                </a:solidFill>
                <a:latin typeface="Kalpurush" pitchFamily="2" charset="0"/>
                <a:cs typeface="Kalpurush" pitchFamily="2" charset="0"/>
              </a:rPr>
              <a:t>সম্রাট</a:t>
            </a:r>
            <a:r>
              <a:rPr lang="en-US" sz="2800" b="1" dirty="0" smtClean="0">
                <a:solidFill>
                  <a:schemeClr val="tx1"/>
                </a:solidFill>
                <a:latin typeface="Kalpurush" pitchFamily="2" charset="0"/>
                <a:cs typeface="Kalpurush" pitchFamily="2" charset="0"/>
              </a:rPr>
              <a:t> </a:t>
            </a:r>
            <a:r>
              <a:rPr lang="en-US" sz="2800" b="1" dirty="0" err="1" smtClean="0">
                <a:solidFill>
                  <a:schemeClr val="tx1"/>
                </a:solidFill>
                <a:latin typeface="Kalpurush" pitchFamily="2" charset="0"/>
                <a:cs typeface="Kalpurush" pitchFamily="2" charset="0"/>
              </a:rPr>
              <a:t>কে</a:t>
            </a:r>
            <a:r>
              <a:rPr lang="bn-BD" sz="2800" b="1" dirty="0" smtClean="0">
                <a:solidFill>
                  <a:schemeClr val="tx1"/>
                </a:solidFill>
                <a:latin typeface="Kalpurush" pitchFamily="2" charset="0"/>
                <a:cs typeface="Kalpurush" pitchFamily="2" charset="0"/>
              </a:rPr>
              <a:t>?</a:t>
            </a:r>
            <a:endParaRPr lang="en-US" sz="2800" b="1" dirty="0">
              <a:solidFill>
                <a:schemeClr val="tx1"/>
              </a:solidFill>
              <a:latin typeface="Kalpurush" pitchFamily="2" charset="0"/>
              <a:cs typeface="Kalpurush" pitchFamily="2" charset="0"/>
            </a:endParaRPr>
          </a:p>
        </p:txBody>
      </p:sp>
      <p:sp>
        <p:nvSpPr>
          <p:cNvPr id="12" name="Rectangle 11"/>
          <p:cNvSpPr/>
          <p:nvPr/>
        </p:nvSpPr>
        <p:spPr>
          <a:xfrm>
            <a:off x="381001" y="2514600"/>
            <a:ext cx="8124875" cy="485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r>
              <a:rPr lang="bn-IN" sz="2800" b="1" dirty="0">
                <a:solidFill>
                  <a:schemeClr val="tx1"/>
                </a:solidFill>
                <a:latin typeface="Kalpurush" pitchFamily="2" charset="0"/>
                <a:cs typeface="Kalpurush" pitchFamily="2" charset="0"/>
              </a:rPr>
              <a:t>২</a:t>
            </a:r>
            <a:r>
              <a:rPr lang="bn-IN" sz="2800" b="1" dirty="0" smtClean="0">
                <a:solidFill>
                  <a:schemeClr val="tx1"/>
                </a:solidFill>
                <a:latin typeface="Kalpurush" pitchFamily="2" charset="0"/>
                <a:cs typeface="Kalpurush" pitchFamily="2" charset="0"/>
              </a:rPr>
              <a:t>। সম্রাট হুমায়ুন কার কাছে সাম্রাজ্য হারান</a:t>
            </a:r>
            <a:r>
              <a:rPr lang="bn-BD" sz="2800" b="1" dirty="0" smtClean="0">
                <a:solidFill>
                  <a:schemeClr val="tx1"/>
                </a:solidFill>
                <a:latin typeface="Kalpurush" pitchFamily="2" charset="0"/>
                <a:cs typeface="Kalpurush" pitchFamily="2" charset="0"/>
              </a:rPr>
              <a:t>?</a:t>
            </a:r>
            <a:endParaRPr lang="en-US" sz="2800" b="1" dirty="0">
              <a:solidFill>
                <a:schemeClr val="tx1"/>
              </a:solidFill>
              <a:latin typeface="Kalpurush" pitchFamily="2" charset="0"/>
              <a:cs typeface="Kalpurush" pitchFamily="2" charset="0"/>
            </a:endParaRPr>
          </a:p>
        </p:txBody>
      </p:sp>
      <p:sp>
        <p:nvSpPr>
          <p:cNvPr id="13" name="Rectangle 12"/>
          <p:cNvSpPr/>
          <p:nvPr/>
        </p:nvSpPr>
        <p:spPr>
          <a:xfrm>
            <a:off x="914401" y="1965960"/>
            <a:ext cx="7579895" cy="485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r>
              <a:rPr lang="bn-IN" sz="2800" b="1" dirty="0" smtClean="0">
                <a:solidFill>
                  <a:srgbClr val="7030A0"/>
                </a:solidFill>
                <a:latin typeface="Kalpurush" pitchFamily="2" charset="0"/>
                <a:cs typeface="Kalpurush" pitchFamily="2" charset="0"/>
              </a:rPr>
              <a:t>উত্তরঃ </a:t>
            </a:r>
            <a:r>
              <a:rPr lang="en-US" sz="2800" b="1" dirty="0" err="1" smtClean="0">
                <a:solidFill>
                  <a:srgbClr val="7030A0"/>
                </a:solidFill>
                <a:latin typeface="Kalpurush" pitchFamily="2" charset="0"/>
                <a:cs typeface="Kalpurush" pitchFamily="2" charset="0"/>
              </a:rPr>
              <a:t>সম্রাট</a:t>
            </a:r>
            <a:r>
              <a:rPr lang="en-US" sz="2800" b="1" dirty="0" smtClean="0">
                <a:solidFill>
                  <a:srgbClr val="7030A0"/>
                </a:solidFill>
                <a:latin typeface="Kalpurush" pitchFamily="2" charset="0"/>
                <a:cs typeface="Kalpurush" pitchFamily="2" charset="0"/>
              </a:rPr>
              <a:t> </a:t>
            </a:r>
            <a:r>
              <a:rPr lang="en-US" sz="2800" b="1" dirty="0" err="1" smtClean="0">
                <a:solidFill>
                  <a:srgbClr val="7030A0"/>
                </a:solidFill>
                <a:latin typeface="Kalpurush" pitchFamily="2" charset="0"/>
                <a:cs typeface="Kalpurush" pitchFamily="2" charset="0"/>
              </a:rPr>
              <a:t>হুমায়ুন</a:t>
            </a:r>
            <a:r>
              <a:rPr lang="en-US" sz="2800" b="1" dirty="0" smtClean="0">
                <a:solidFill>
                  <a:srgbClr val="7030A0"/>
                </a:solidFill>
                <a:latin typeface="Kalpurush" pitchFamily="2" charset="0"/>
                <a:cs typeface="Kalpurush" pitchFamily="2" charset="0"/>
              </a:rPr>
              <a:t> </a:t>
            </a:r>
            <a:r>
              <a:rPr lang="bn-IN" sz="2800" b="1" dirty="0" smtClean="0">
                <a:solidFill>
                  <a:srgbClr val="7030A0"/>
                </a:solidFill>
                <a:latin typeface="Kalpurush" pitchFamily="2" charset="0"/>
                <a:cs typeface="Kalpurush" pitchFamily="2" charset="0"/>
              </a:rPr>
              <a:t>।</a:t>
            </a:r>
            <a:r>
              <a:rPr lang="en-US" sz="2800" b="1" dirty="0" smtClean="0">
                <a:solidFill>
                  <a:srgbClr val="7030A0"/>
                </a:solidFill>
                <a:latin typeface="Kalpurush" pitchFamily="2" charset="0"/>
                <a:cs typeface="Kalpurush" pitchFamily="2" charset="0"/>
              </a:rPr>
              <a:t> </a:t>
            </a:r>
            <a:endParaRPr lang="en-US" sz="2800" b="1" dirty="0">
              <a:solidFill>
                <a:srgbClr val="7030A0"/>
              </a:solidFill>
              <a:latin typeface="Kalpurush" pitchFamily="2" charset="0"/>
              <a:cs typeface="Kalpurush" pitchFamily="2" charset="0"/>
            </a:endParaRPr>
          </a:p>
        </p:txBody>
      </p:sp>
      <p:sp>
        <p:nvSpPr>
          <p:cNvPr id="14" name="Rectangle 13"/>
          <p:cNvSpPr/>
          <p:nvPr/>
        </p:nvSpPr>
        <p:spPr>
          <a:xfrm>
            <a:off x="762001" y="4343400"/>
            <a:ext cx="8048675" cy="485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r>
              <a:rPr lang="bn-IN" sz="2500" b="1" dirty="0" smtClean="0">
                <a:solidFill>
                  <a:srgbClr val="7030A0"/>
                </a:solidFill>
                <a:latin typeface="Kalpurush" pitchFamily="2" charset="0"/>
                <a:cs typeface="Kalpurush" pitchFamily="2" charset="0"/>
              </a:rPr>
              <a:t>উত্তরঃ শিয়া মতবাদের।  </a:t>
            </a:r>
            <a:endParaRPr lang="en-US" sz="2500" b="1" dirty="0">
              <a:solidFill>
                <a:srgbClr val="7030A0"/>
              </a:solidFill>
              <a:latin typeface="Kalpurush" pitchFamily="2" charset="0"/>
              <a:cs typeface="Kalpurush" pitchFamily="2" charset="0"/>
            </a:endParaRPr>
          </a:p>
        </p:txBody>
      </p:sp>
      <p:sp>
        <p:nvSpPr>
          <p:cNvPr id="15" name="Rectangle 14"/>
          <p:cNvSpPr/>
          <p:nvPr/>
        </p:nvSpPr>
        <p:spPr>
          <a:xfrm>
            <a:off x="838200" y="3154680"/>
            <a:ext cx="7709534" cy="485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r>
              <a:rPr lang="bn-IN" sz="2800" dirty="0" smtClean="0">
                <a:solidFill>
                  <a:srgbClr val="7030A0"/>
                </a:solidFill>
                <a:latin typeface="Kalpurush" pitchFamily="2" charset="0"/>
                <a:cs typeface="Kalpurush" pitchFamily="2" charset="0"/>
              </a:rPr>
              <a:t>উত্তরঃ </a:t>
            </a:r>
            <a:r>
              <a:rPr lang="bn-IN" sz="2800" b="1" dirty="0" smtClean="0">
                <a:solidFill>
                  <a:srgbClr val="7030A0"/>
                </a:solidFill>
                <a:latin typeface="Kalpurush" pitchFamily="2" charset="0"/>
                <a:cs typeface="Kalpurush" pitchFamily="2" charset="0"/>
              </a:rPr>
              <a:t>শেরশাহের কাছে</a:t>
            </a:r>
            <a:r>
              <a:rPr lang="bn-BD" sz="2800" b="1" dirty="0" smtClean="0">
                <a:solidFill>
                  <a:srgbClr val="7030A0"/>
                </a:solidFill>
                <a:latin typeface="Kalpurush" pitchFamily="2" charset="0"/>
                <a:cs typeface="Kalpurush" pitchFamily="2" charset="0"/>
              </a:rPr>
              <a:t>।</a:t>
            </a:r>
            <a:endParaRPr lang="en-US" sz="2800" dirty="0">
              <a:solidFill>
                <a:srgbClr val="7030A0"/>
              </a:solidFill>
              <a:latin typeface="Kalpurush" pitchFamily="2" charset="0"/>
              <a:cs typeface="Kalpurush" pitchFamily="2" charset="0"/>
            </a:endParaRPr>
          </a:p>
        </p:txBody>
      </p:sp>
      <p:sp>
        <p:nvSpPr>
          <p:cNvPr id="16" name="Rectangle 15"/>
          <p:cNvSpPr/>
          <p:nvPr/>
        </p:nvSpPr>
        <p:spPr>
          <a:xfrm>
            <a:off x="457201" y="3703320"/>
            <a:ext cx="8124875" cy="485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r>
              <a:rPr lang="bn-IN" sz="2800" b="1" dirty="0">
                <a:solidFill>
                  <a:schemeClr val="tx1"/>
                </a:solidFill>
                <a:latin typeface="Kalpurush" pitchFamily="2" charset="0"/>
                <a:cs typeface="Kalpurush" pitchFamily="2" charset="0"/>
              </a:rPr>
              <a:t>৩</a:t>
            </a:r>
            <a:r>
              <a:rPr lang="bn-IN" sz="2800" b="1" dirty="0" smtClean="0">
                <a:solidFill>
                  <a:schemeClr val="tx1"/>
                </a:solidFill>
                <a:latin typeface="Kalpurush" pitchFamily="2" charset="0"/>
                <a:cs typeface="Kalpurush" pitchFamily="2" charset="0"/>
              </a:rPr>
              <a:t>। </a:t>
            </a:r>
            <a:r>
              <a:rPr lang="bn-IN" sz="2400" b="1" dirty="0" smtClean="0">
                <a:solidFill>
                  <a:schemeClr val="tx1"/>
                </a:solidFill>
                <a:latin typeface="Kalpurush" pitchFamily="2" charset="0"/>
                <a:cs typeface="Kalpurush" pitchFamily="2" charset="0"/>
              </a:rPr>
              <a:t>সম্রাট হুমায়ুন-শাহ তাহমাস্প কোন মতবাদ প্রচারে সমঝোতা হয়? </a:t>
            </a:r>
            <a:endParaRPr lang="en-US" sz="2800" b="1" dirty="0">
              <a:solidFill>
                <a:schemeClr val="tx1"/>
              </a:solidFill>
              <a:latin typeface="Kalpurush" pitchFamily="2" charset="0"/>
              <a:cs typeface="Kalpurush" pitchFamily="2" charset="0"/>
            </a:endParaRPr>
          </a:p>
        </p:txBody>
      </p:sp>
      <p:sp>
        <p:nvSpPr>
          <p:cNvPr id="38" name="Rectangle 37"/>
          <p:cNvSpPr/>
          <p:nvPr/>
        </p:nvSpPr>
        <p:spPr>
          <a:xfrm>
            <a:off x="457200" y="4892040"/>
            <a:ext cx="6097172" cy="928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r>
              <a:rPr lang="bn-IN" sz="2800" b="1" dirty="0" smtClean="0">
                <a:solidFill>
                  <a:schemeClr val="tx1"/>
                </a:solidFill>
                <a:latin typeface="Kalpurush" pitchFamily="2" charset="0"/>
                <a:cs typeface="Kalpurush" pitchFamily="2" charset="0"/>
              </a:rPr>
              <a:t>৪। সম্রাট হুমায়ুন কত সালে সাম্রাজ্য ফিরে পায়?</a:t>
            </a:r>
            <a:endParaRPr lang="en-US" sz="2800" b="1" dirty="0">
              <a:solidFill>
                <a:schemeClr val="tx1"/>
              </a:solidFill>
              <a:latin typeface="Kalpurush" pitchFamily="2" charset="0"/>
              <a:cs typeface="Kalpurush" pitchFamily="2" charset="0"/>
            </a:endParaRPr>
          </a:p>
        </p:txBody>
      </p:sp>
      <p:sp>
        <p:nvSpPr>
          <p:cNvPr id="40" name="Rectangle 39"/>
          <p:cNvSpPr/>
          <p:nvPr/>
        </p:nvSpPr>
        <p:spPr>
          <a:xfrm>
            <a:off x="685800" y="5806440"/>
            <a:ext cx="7543800" cy="485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r>
              <a:rPr lang="bn-IN" sz="2800" b="1" dirty="0" smtClean="0">
                <a:solidFill>
                  <a:srgbClr val="7030A0"/>
                </a:solidFill>
                <a:latin typeface="Kalpurush" pitchFamily="2" charset="0"/>
                <a:cs typeface="Kalpurush" pitchFamily="2" charset="0"/>
              </a:rPr>
              <a:t>উত্তরঃ ১৫৫৫ সালে। </a:t>
            </a:r>
            <a:endParaRPr lang="en-US" sz="2800" b="1" dirty="0">
              <a:solidFill>
                <a:srgbClr val="7030A0"/>
              </a:solidFill>
              <a:latin typeface="Kalpurush" pitchFamily="2" charset="0"/>
              <a:cs typeface="Kalpurush" pitchFamily="2" charset="0"/>
            </a:endParaRPr>
          </a:p>
        </p:txBody>
      </p:sp>
    </p:spTree>
    <p:extLst>
      <p:ext uri="{BB962C8B-B14F-4D97-AF65-F5344CB8AC3E}">
        <p14:creationId xmlns="" xmlns:p14="http://schemas.microsoft.com/office/powerpoint/2010/main" val="2723890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0-#ppt_w/2"/>
                                          </p:val>
                                        </p:tav>
                                        <p:tav tm="100000">
                                          <p:val>
                                            <p:strVal val="#ppt_x"/>
                                          </p:val>
                                        </p:tav>
                                      </p:tavLst>
                                    </p:anim>
                                    <p:anim calcmode="lin" valueType="num">
                                      <p:cBhvr additive="base">
                                        <p:cTn id="26"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1+#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1+#ppt_w/2"/>
                                          </p:val>
                                        </p:tav>
                                        <p:tav tm="100000">
                                          <p:val>
                                            <p:strVal val="#ppt_x"/>
                                          </p:val>
                                        </p:tav>
                                      </p:tavLst>
                                    </p:anim>
                                    <p:anim calcmode="lin" valueType="num">
                                      <p:cBhvr additive="base">
                                        <p:cTn id="5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38"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8934743" y="238939"/>
            <a:ext cx="0" cy="6318958"/>
          </a:xfrm>
          <a:prstGeom prst="line">
            <a:avLst/>
          </a:prstGeom>
          <a:ln w="57150" cmpd="tri"/>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5426" y="255862"/>
            <a:ext cx="0" cy="6360506"/>
          </a:xfrm>
          <a:prstGeom prst="line">
            <a:avLst/>
          </a:prstGeom>
          <a:ln w="57150" cmpd="dbl"/>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2337" y="70341"/>
            <a:ext cx="4138" cy="6737231"/>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040658" y="98477"/>
            <a:ext cx="0" cy="6631444"/>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144711" y="229026"/>
            <a:ext cx="8812275" cy="9912"/>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2337" y="98474"/>
            <a:ext cx="8958322" cy="3732"/>
          </a:xfrm>
          <a:prstGeom prst="line">
            <a:avLst/>
          </a:prstGeom>
          <a:ln w="38100" cmpd="tri">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86369" y="6567414"/>
            <a:ext cx="8770617" cy="397"/>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2337" y="6694021"/>
            <a:ext cx="8958322" cy="2641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 y="192566"/>
            <a:ext cx="8686800" cy="830997"/>
          </a:xfrm>
          <a:prstGeom prst="rect">
            <a:avLst/>
          </a:prstGeom>
          <a:blipFill>
            <a:blip r:embed="rId3" cstate="print"/>
            <a:tile tx="0" ty="0" sx="100000" sy="100000" flip="none" algn="tl"/>
          </a:blipFill>
          <a:ln>
            <a:solidFill>
              <a:schemeClr val="tx1"/>
            </a:solidFill>
          </a:ln>
        </p:spPr>
        <p:style>
          <a:lnRef idx="3">
            <a:schemeClr val="lt1"/>
          </a:lnRef>
          <a:fillRef idx="1">
            <a:schemeClr val="accent5"/>
          </a:fillRef>
          <a:effectRef idx="1">
            <a:schemeClr val="accent5"/>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dirty="0">
                <a:ln w="1905"/>
                <a:solidFill>
                  <a:srgbClr val="7030A0"/>
                </a:solidFill>
                <a:effectLst>
                  <a:innerShdw blurRad="69850" dist="43180" dir="5400000">
                    <a:srgbClr val="000000">
                      <a:alpha val="65000"/>
                    </a:srgbClr>
                  </a:innerShdw>
                </a:effectLst>
                <a:latin typeface="NikoshBAN" pitchFamily="2" charset="0"/>
                <a:cs typeface="NikoshBAN" pitchFamily="2" charset="0"/>
              </a:rPr>
              <a:t>বাড়ির কাজ</a:t>
            </a:r>
            <a:endParaRPr lang="en-US" sz="4800" b="1" dirty="0">
              <a:ln w="1905"/>
              <a:solidFill>
                <a:srgbClr val="7030A0"/>
              </a:solidFill>
              <a:effectLst>
                <a:innerShdw blurRad="69850" dist="43180" dir="5400000">
                  <a:srgbClr val="000000">
                    <a:alpha val="65000"/>
                  </a:srgbClr>
                </a:innerShdw>
              </a:effectLst>
              <a:latin typeface="NikoshBAN" pitchFamily="2" charset="0"/>
              <a:cs typeface="NikoshBAN" pitchFamily="2" charset="0"/>
            </a:endParaRPr>
          </a:p>
        </p:txBody>
      </p:sp>
      <p:sp>
        <p:nvSpPr>
          <p:cNvPr id="17" name="Rectangle 16"/>
          <p:cNvSpPr/>
          <p:nvPr/>
        </p:nvSpPr>
        <p:spPr>
          <a:xfrm>
            <a:off x="228601" y="5444487"/>
            <a:ext cx="8763003" cy="1077218"/>
          </a:xfrm>
          <a:prstGeom prst="rect">
            <a:avLst/>
          </a:prstGeom>
          <a:blipFill>
            <a:blip r:embed="rId4" cstate="print"/>
            <a:tile tx="0" ty="0" sx="100000" sy="100000" flip="none" algn="tl"/>
          </a:blipFill>
          <a:ln w="381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200" b="1" dirty="0" err="1" smtClean="0">
                <a:solidFill>
                  <a:schemeClr val="tx1"/>
                </a:solidFill>
                <a:latin typeface="Kalpurush" pitchFamily="2" charset="0"/>
                <a:cs typeface="Kalpurush" pitchFamily="2" charset="0"/>
              </a:rPr>
              <a:t>সম্রাট</a:t>
            </a:r>
            <a:r>
              <a:rPr lang="en-US" sz="3200" b="1" dirty="0" smtClean="0">
                <a:solidFill>
                  <a:schemeClr val="tx1"/>
                </a:solidFill>
                <a:latin typeface="Kalpurush" pitchFamily="2" charset="0"/>
                <a:cs typeface="Kalpurush" pitchFamily="2" charset="0"/>
              </a:rPr>
              <a:t> </a:t>
            </a:r>
            <a:r>
              <a:rPr lang="en-US" sz="3200" b="1" dirty="0" err="1" smtClean="0">
                <a:solidFill>
                  <a:schemeClr val="tx1"/>
                </a:solidFill>
                <a:latin typeface="Kalpurush" pitchFamily="2" charset="0"/>
                <a:cs typeface="Kalpurush" pitchFamily="2" charset="0"/>
              </a:rPr>
              <a:t>হুমায়ুনের</a:t>
            </a:r>
            <a:r>
              <a:rPr lang="en-US" sz="3200" b="1" dirty="0" smtClean="0">
                <a:solidFill>
                  <a:schemeClr val="tx1"/>
                </a:solidFill>
                <a:latin typeface="Kalpurush" pitchFamily="2" charset="0"/>
                <a:cs typeface="Kalpurush" pitchFamily="2" charset="0"/>
              </a:rPr>
              <a:t> </a:t>
            </a:r>
            <a:r>
              <a:rPr lang="en-US" sz="3200" b="1" dirty="0" err="1" smtClean="0">
                <a:solidFill>
                  <a:schemeClr val="tx1"/>
                </a:solidFill>
                <a:latin typeface="Kalpurush" pitchFamily="2" charset="0"/>
                <a:cs typeface="Kalpurush" pitchFamily="2" charset="0"/>
              </a:rPr>
              <a:t>অদূরদর্শীতাই</a:t>
            </a:r>
            <a:r>
              <a:rPr lang="en-US" sz="3200" b="1" dirty="0" smtClean="0">
                <a:solidFill>
                  <a:schemeClr val="tx1"/>
                </a:solidFill>
                <a:latin typeface="Kalpurush" pitchFamily="2" charset="0"/>
                <a:cs typeface="Kalpurush" pitchFamily="2" charset="0"/>
              </a:rPr>
              <a:t> </a:t>
            </a:r>
            <a:r>
              <a:rPr lang="en-US" sz="3200" b="1" dirty="0" err="1" smtClean="0">
                <a:solidFill>
                  <a:schemeClr val="tx1"/>
                </a:solidFill>
                <a:latin typeface="Kalpurush" pitchFamily="2" charset="0"/>
                <a:cs typeface="Kalpurush" pitchFamily="2" charset="0"/>
              </a:rPr>
              <a:t>মুঘলদের</a:t>
            </a:r>
            <a:r>
              <a:rPr lang="en-US" sz="3200" b="1" dirty="0" smtClean="0">
                <a:solidFill>
                  <a:schemeClr val="tx1"/>
                </a:solidFill>
                <a:latin typeface="Kalpurush" pitchFamily="2" charset="0"/>
                <a:cs typeface="Kalpurush" pitchFamily="2" charset="0"/>
              </a:rPr>
              <a:t> </a:t>
            </a:r>
            <a:r>
              <a:rPr lang="en-US" sz="3200" b="1" dirty="0" err="1" smtClean="0">
                <a:solidFill>
                  <a:schemeClr val="tx1"/>
                </a:solidFill>
                <a:latin typeface="Kalpurush" pitchFamily="2" charset="0"/>
                <a:cs typeface="Kalpurush" pitchFamily="2" charset="0"/>
              </a:rPr>
              <a:t>সাময়িক</a:t>
            </a:r>
            <a:r>
              <a:rPr lang="en-US" sz="3200" b="1" dirty="0" smtClean="0">
                <a:solidFill>
                  <a:schemeClr val="tx1"/>
                </a:solidFill>
                <a:latin typeface="Kalpurush" pitchFamily="2" charset="0"/>
                <a:cs typeface="Kalpurush" pitchFamily="2" charset="0"/>
              </a:rPr>
              <a:t> </a:t>
            </a:r>
            <a:r>
              <a:rPr lang="en-US" sz="3200" b="1" dirty="0" err="1" smtClean="0">
                <a:solidFill>
                  <a:schemeClr val="tx1"/>
                </a:solidFill>
                <a:latin typeface="Kalpurush" pitchFamily="2" charset="0"/>
                <a:cs typeface="Kalpurush" pitchFamily="2" charset="0"/>
              </a:rPr>
              <a:t>ক্ষমতা</a:t>
            </a:r>
            <a:r>
              <a:rPr lang="en-US" sz="3200" b="1" dirty="0" smtClean="0">
                <a:solidFill>
                  <a:schemeClr val="tx1"/>
                </a:solidFill>
                <a:latin typeface="Kalpurush" pitchFamily="2" charset="0"/>
                <a:cs typeface="Kalpurush" pitchFamily="2" charset="0"/>
              </a:rPr>
              <a:t> </a:t>
            </a:r>
            <a:r>
              <a:rPr lang="en-US" sz="3200" b="1" dirty="0" err="1" smtClean="0">
                <a:solidFill>
                  <a:schemeClr val="tx1"/>
                </a:solidFill>
                <a:latin typeface="Kalpurush" pitchFamily="2" charset="0"/>
                <a:cs typeface="Kalpurush" pitchFamily="2" charset="0"/>
              </a:rPr>
              <a:t>হারানোর</a:t>
            </a:r>
            <a:r>
              <a:rPr lang="en-US" sz="3200" b="1" dirty="0" smtClean="0">
                <a:solidFill>
                  <a:schemeClr val="tx1"/>
                </a:solidFill>
                <a:latin typeface="Kalpurush" pitchFamily="2" charset="0"/>
                <a:cs typeface="Kalpurush" pitchFamily="2" charset="0"/>
              </a:rPr>
              <a:t> </a:t>
            </a:r>
            <a:r>
              <a:rPr lang="en-US" sz="3200" b="1" dirty="0" err="1" smtClean="0">
                <a:solidFill>
                  <a:schemeClr val="tx1"/>
                </a:solidFill>
                <a:latin typeface="Kalpurush" pitchFamily="2" charset="0"/>
                <a:cs typeface="Kalpurush" pitchFamily="2" charset="0"/>
              </a:rPr>
              <a:t>অন্যতম</a:t>
            </a:r>
            <a:r>
              <a:rPr lang="en-US" sz="3200" b="1" dirty="0" smtClean="0">
                <a:solidFill>
                  <a:schemeClr val="tx1"/>
                </a:solidFill>
                <a:latin typeface="Kalpurush" pitchFamily="2" charset="0"/>
                <a:cs typeface="Kalpurush" pitchFamily="2" charset="0"/>
              </a:rPr>
              <a:t> </a:t>
            </a:r>
            <a:r>
              <a:rPr lang="en-US" sz="3200" b="1" dirty="0" err="1" smtClean="0">
                <a:solidFill>
                  <a:schemeClr val="tx1"/>
                </a:solidFill>
                <a:latin typeface="Kalpurush" pitchFamily="2" charset="0"/>
                <a:cs typeface="Kalpurush" pitchFamily="2" charset="0"/>
              </a:rPr>
              <a:t>প্রধান</a:t>
            </a:r>
            <a:r>
              <a:rPr lang="en-US" sz="3200" b="1" dirty="0" smtClean="0">
                <a:solidFill>
                  <a:schemeClr val="tx1"/>
                </a:solidFill>
                <a:latin typeface="Kalpurush" pitchFamily="2" charset="0"/>
                <a:cs typeface="Kalpurush" pitchFamily="2" charset="0"/>
              </a:rPr>
              <a:t> </a:t>
            </a:r>
            <a:r>
              <a:rPr lang="en-US" sz="3200" b="1" dirty="0" err="1" smtClean="0">
                <a:solidFill>
                  <a:schemeClr val="tx1"/>
                </a:solidFill>
                <a:latin typeface="Kalpurush" pitchFamily="2" charset="0"/>
                <a:cs typeface="Kalpurush" pitchFamily="2" charset="0"/>
              </a:rPr>
              <a:t>কারণ</a:t>
            </a:r>
            <a:r>
              <a:rPr lang="en-US" sz="3200" b="1" dirty="0" smtClean="0">
                <a:solidFill>
                  <a:schemeClr val="tx1"/>
                </a:solidFill>
                <a:latin typeface="Kalpurush" pitchFamily="2" charset="0"/>
                <a:cs typeface="Kalpurush" pitchFamily="2" charset="0"/>
              </a:rPr>
              <a:t>- </a:t>
            </a:r>
            <a:r>
              <a:rPr lang="en-US" sz="3200" b="1" dirty="0" err="1" smtClean="0">
                <a:solidFill>
                  <a:schemeClr val="tx1"/>
                </a:solidFill>
                <a:latin typeface="Kalpurush" pitchFamily="2" charset="0"/>
                <a:cs typeface="Kalpurush" pitchFamily="2" charset="0"/>
              </a:rPr>
              <a:t>উক্তিটি</a:t>
            </a:r>
            <a:r>
              <a:rPr lang="en-US" sz="3200" b="1" dirty="0" smtClean="0">
                <a:solidFill>
                  <a:schemeClr val="tx1"/>
                </a:solidFill>
                <a:latin typeface="Kalpurush" pitchFamily="2" charset="0"/>
                <a:cs typeface="Kalpurush" pitchFamily="2" charset="0"/>
              </a:rPr>
              <a:t> </a:t>
            </a:r>
            <a:r>
              <a:rPr lang="en-US" sz="3200" b="1" dirty="0" err="1" smtClean="0">
                <a:solidFill>
                  <a:schemeClr val="tx1"/>
                </a:solidFill>
                <a:latin typeface="Kalpurush" pitchFamily="2" charset="0"/>
                <a:cs typeface="Kalpurush" pitchFamily="2" charset="0"/>
              </a:rPr>
              <a:t>বিশ্লেষণ</a:t>
            </a:r>
            <a:r>
              <a:rPr lang="en-US" sz="3200" b="1" dirty="0" smtClean="0">
                <a:solidFill>
                  <a:schemeClr val="tx1"/>
                </a:solidFill>
                <a:latin typeface="Kalpurush" pitchFamily="2" charset="0"/>
                <a:cs typeface="Kalpurush" pitchFamily="2" charset="0"/>
              </a:rPr>
              <a:t> </a:t>
            </a:r>
            <a:r>
              <a:rPr lang="en-US" sz="3200" b="1" dirty="0" err="1" smtClean="0">
                <a:solidFill>
                  <a:schemeClr val="tx1"/>
                </a:solidFill>
                <a:latin typeface="Kalpurush" pitchFamily="2" charset="0"/>
                <a:cs typeface="Kalpurush" pitchFamily="2" charset="0"/>
              </a:rPr>
              <a:t>কর</a:t>
            </a:r>
            <a:r>
              <a:rPr lang="en-US" sz="3200" b="1" dirty="0" smtClean="0">
                <a:solidFill>
                  <a:schemeClr val="tx1"/>
                </a:solidFill>
                <a:latin typeface="Kalpurush" pitchFamily="2" charset="0"/>
                <a:cs typeface="Kalpurush" pitchFamily="2" charset="0"/>
              </a:rPr>
              <a:t>।    </a:t>
            </a:r>
            <a:endParaRPr lang="en-US" sz="3200" b="1" dirty="0">
              <a:solidFill>
                <a:schemeClr val="tx1"/>
              </a:solidFill>
              <a:latin typeface="Kalpurush" pitchFamily="2" charset="0"/>
              <a:cs typeface="Kalpurush" pitchFamily="2" charset="0"/>
            </a:endParaRPr>
          </a:p>
        </p:txBody>
      </p:sp>
      <p:pic>
        <p:nvPicPr>
          <p:cNvPr id="18434" name="Picture 2" descr="F:\Ahasan Titu\Picture\muslim-girl-doing-homework-home-illustration-vector-141701545.jpg"/>
          <p:cNvPicPr>
            <a:picLocks noChangeAspect="1" noChangeArrowheads="1"/>
          </p:cNvPicPr>
          <p:nvPr/>
        </p:nvPicPr>
        <p:blipFill>
          <a:blip r:embed="rId5">
            <a:lum bright="10000" contrast="10000"/>
          </a:blip>
          <a:srcRect/>
          <a:stretch>
            <a:fillRect/>
          </a:stretch>
        </p:blipFill>
        <p:spPr bwMode="auto">
          <a:xfrm>
            <a:off x="1600200" y="1219200"/>
            <a:ext cx="5943600" cy="3958531"/>
          </a:xfrm>
          <a:prstGeom prst="rect">
            <a:avLst/>
          </a:prstGeom>
          <a:noFill/>
        </p:spPr>
      </p:pic>
    </p:spTree>
    <p:extLst>
      <p:ext uri="{BB962C8B-B14F-4D97-AF65-F5344CB8AC3E}">
        <p14:creationId xmlns:p14="http://schemas.microsoft.com/office/powerpoint/2010/main" xmlns="" val="501130687"/>
      </p:ext>
    </p:extLst>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heel(1)">
                                      <p:cBhvr>
                                        <p:cTn id="1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Ahasan Titu\Up Contain\Thank-you.jpg"/>
          <p:cNvPicPr>
            <a:picLocks noChangeAspect="1" noChangeArrowheads="1"/>
          </p:cNvPicPr>
          <p:nvPr/>
        </p:nvPicPr>
        <p:blipFill>
          <a:blip r:embed="rId2"/>
          <a:srcRect/>
          <a:stretch>
            <a:fillRect/>
          </a:stretch>
        </p:blipFill>
        <p:spPr bwMode="auto">
          <a:xfrm>
            <a:off x="523875" y="590550"/>
            <a:ext cx="8096250" cy="56769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EmU\Downloads\detail-of-painting-of-shah-tahmasp-and-the-mughal-emperor-humayun-F05EW5.jpg"/>
          <p:cNvPicPr>
            <a:picLocks noChangeAspect="1" noChangeArrowheads="1"/>
          </p:cNvPicPr>
          <p:nvPr/>
        </p:nvPicPr>
        <p:blipFill>
          <a:blip r:embed="rId2">
            <a:lum bright="10000" contrast="10000"/>
          </a:blip>
          <a:srcRect b="9881"/>
          <a:stretch>
            <a:fillRect/>
          </a:stretch>
        </p:blipFill>
        <p:spPr bwMode="auto">
          <a:xfrm>
            <a:off x="381000" y="304800"/>
            <a:ext cx="8508546" cy="6096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2"/>
            <a:ext cx="8001000" cy="838201"/>
          </a:xfrm>
        </p:spPr>
        <p:style>
          <a:lnRef idx="2">
            <a:schemeClr val="accent2"/>
          </a:lnRef>
          <a:fillRef idx="1">
            <a:schemeClr val="lt1"/>
          </a:fillRef>
          <a:effectRef idx="0">
            <a:schemeClr val="accent2"/>
          </a:effectRef>
          <a:fontRef idx="minor">
            <a:schemeClr val="dk1"/>
          </a:fontRef>
        </p:style>
        <p:txBody>
          <a:bodyPr>
            <a:normAutofit/>
          </a:bodyPr>
          <a:lstStyle/>
          <a:p>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আজকের</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পাঠ</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TextBox 6"/>
          <p:cNvSpPr txBox="1"/>
          <p:nvPr/>
        </p:nvSpPr>
        <p:spPr>
          <a:xfrm>
            <a:off x="4648200" y="2438400"/>
            <a:ext cx="4038600"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6600" b="1" dirty="0" smtClean="0">
                <a:solidFill>
                  <a:srgbClr val="FF0000"/>
                </a:solidFill>
                <a:latin typeface="Kalpurush" panose="02000600000000000000" pitchFamily="2" charset="0"/>
                <a:cs typeface="Kalpurush" panose="02000600000000000000" pitchFamily="2" charset="0"/>
              </a:rPr>
              <a:t>সম্রাট </a:t>
            </a:r>
            <a:r>
              <a:rPr lang="en-US" sz="6600" b="1" dirty="0" err="1" smtClean="0">
                <a:solidFill>
                  <a:srgbClr val="FF0000"/>
                </a:solidFill>
                <a:latin typeface="Kalpurush" panose="02000600000000000000" pitchFamily="2" charset="0"/>
                <a:cs typeface="Kalpurush" panose="02000600000000000000" pitchFamily="2" charset="0"/>
              </a:rPr>
              <a:t>হুমায়ুন</a:t>
            </a:r>
            <a:endParaRPr lang="bn-IN" sz="6600" b="1" dirty="0" smtClean="0">
              <a:solidFill>
                <a:srgbClr val="FF0000"/>
              </a:solidFill>
              <a:latin typeface="Kalpurush" panose="02000600000000000000" pitchFamily="2" charset="0"/>
              <a:cs typeface="Kalpurush" panose="02000600000000000000" pitchFamily="2" charset="0"/>
            </a:endParaRPr>
          </a:p>
          <a:p>
            <a:pPr algn="ctr"/>
            <a:r>
              <a:rPr lang="bn-IN" sz="4400" b="1" dirty="0" smtClean="0">
                <a:solidFill>
                  <a:srgbClr val="FF0000"/>
                </a:solidFill>
                <a:latin typeface="Kalpurush" panose="02000600000000000000" pitchFamily="2" charset="0"/>
                <a:cs typeface="Kalpurush" panose="02000600000000000000" pitchFamily="2" charset="0"/>
              </a:rPr>
              <a:t>(১৫৩০-১৫৪০</a:t>
            </a:r>
            <a:r>
              <a:rPr lang="bn-IN" sz="4400" b="1" dirty="0" smtClean="0">
                <a:solidFill>
                  <a:srgbClr val="FF0000"/>
                </a:solidFill>
                <a:latin typeface="Kalpurush" panose="02000600000000000000" pitchFamily="2" charset="0"/>
                <a:cs typeface="Kalpurush" panose="02000600000000000000" pitchFamily="2" charset="0"/>
              </a:rPr>
              <a:t>)</a:t>
            </a:r>
            <a:endParaRPr lang="en-US" sz="4400" b="1" dirty="0" smtClean="0">
              <a:solidFill>
                <a:srgbClr val="FF0000"/>
              </a:solidFill>
              <a:latin typeface="Kalpurush" panose="02000600000000000000" pitchFamily="2" charset="0"/>
              <a:cs typeface="Kalpurush" panose="02000600000000000000" pitchFamily="2" charset="0"/>
            </a:endParaRPr>
          </a:p>
          <a:p>
            <a:pPr algn="ctr"/>
            <a:endParaRPr lang="bn-IN" sz="4400" b="1" dirty="0" smtClean="0">
              <a:solidFill>
                <a:srgbClr val="FF0000"/>
              </a:solidFill>
              <a:latin typeface="Kalpurush" panose="02000600000000000000" pitchFamily="2" charset="0"/>
              <a:cs typeface="Kalpurush" panose="02000600000000000000" pitchFamily="2" charset="0"/>
            </a:endParaRPr>
          </a:p>
          <a:p>
            <a:pPr algn="ctr"/>
            <a:r>
              <a:rPr lang="bn-IN" sz="4400" b="1" dirty="0" smtClean="0">
                <a:solidFill>
                  <a:srgbClr val="0070C0"/>
                </a:solidFill>
                <a:latin typeface="Kalpurush" panose="02000600000000000000" pitchFamily="2" charset="0"/>
                <a:cs typeface="Kalpurush" panose="02000600000000000000" pitchFamily="2" charset="0"/>
              </a:rPr>
              <a:t>(১৫৫৫-১৫৫৬</a:t>
            </a:r>
            <a:r>
              <a:rPr lang="bn-IN" sz="4400" b="1" dirty="0" smtClean="0">
                <a:solidFill>
                  <a:srgbClr val="0070C0"/>
                </a:solidFill>
                <a:latin typeface="Kalpurush" panose="02000600000000000000" pitchFamily="2" charset="0"/>
                <a:cs typeface="Kalpurush" panose="02000600000000000000" pitchFamily="2" charset="0"/>
              </a:rPr>
              <a:t>)</a:t>
            </a:r>
            <a:endParaRPr lang="en-US" sz="6600" b="1" dirty="0">
              <a:solidFill>
                <a:srgbClr val="0070C0"/>
              </a:solidFill>
              <a:latin typeface="Kalpurush" panose="02000600000000000000" pitchFamily="2" charset="0"/>
              <a:cs typeface="Kalpurush" panose="02000600000000000000" pitchFamily="2" charset="0"/>
            </a:endParaRPr>
          </a:p>
        </p:txBody>
      </p:sp>
      <p:pic>
        <p:nvPicPr>
          <p:cNvPr id="17410" name="Picture 2" descr="C:\Users\EmU\Downloads\miniature-painting-of-mughal-emperor-humayun-ERYXAR.jpg"/>
          <p:cNvPicPr>
            <a:picLocks noChangeAspect="1" noChangeArrowheads="1"/>
          </p:cNvPicPr>
          <p:nvPr/>
        </p:nvPicPr>
        <p:blipFill>
          <a:blip r:embed="rId3">
            <a:lum contrast="10000"/>
          </a:blip>
          <a:srcRect t="4940" b="17260"/>
          <a:stretch>
            <a:fillRect/>
          </a:stretch>
        </p:blipFill>
        <p:spPr bwMode="auto">
          <a:xfrm flipH="1">
            <a:off x="457200" y="1371600"/>
            <a:ext cx="3857625" cy="4800600"/>
          </a:xfrm>
          <a:prstGeom prst="rect">
            <a:avLst/>
          </a:prstGeom>
          <a:noFill/>
        </p:spPr>
      </p:pic>
    </p:spTree>
    <p:extLst>
      <p:ext uri="{BB962C8B-B14F-4D97-AF65-F5344CB8AC3E}">
        <p14:creationId xmlns:p14="http://schemas.microsoft.com/office/powerpoint/2010/main" xmlns="" val="697954471"/>
      </p:ext>
    </p:extLst>
  </p:cSld>
  <p:clrMapOvr>
    <a:masterClrMapping/>
  </p:clrMapOvr>
  <p:transition spd="med">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89040"/>
          </a:xfrm>
          <a:ln>
            <a:noFill/>
          </a:ln>
        </p:spPr>
        <p:style>
          <a:lnRef idx="2">
            <a:schemeClr val="accent2"/>
          </a:lnRef>
          <a:fillRef idx="1">
            <a:schemeClr val="lt1"/>
          </a:fillRef>
          <a:effectRef idx="0">
            <a:schemeClr val="accent2"/>
          </a:effectRef>
          <a:fontRef idx="minor">
            <a:schemeClr val="dk1"/>
          </a:fontRef>
        </p:style>
        <p:txBody>
          <a:bodyPr/>
          <a:lstStyle/>
          <a:p>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Kalpurush" panose="02000600000000000000" pitchFamily="2" charset="0"/>
                <a:cs typeface="Kalpurush" panose="02000600000000000000" pitchFamily="2" charset="0"/>
              </a:rPr>
              <a:t>শিখনফল</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Kalpurush" panose="02000600000000000000" pitchFamily="2" charset="0"/>
              <a:cs typeface="Kalpurush" panose="02000600000000000000" pitchFamily="2" charset="0"/>
            </a:endParaRPr>
          </a:p>
        </p:txBody>
      </p:sp>
      <p:sp>
        <p:nvSpPr>
          <p:cNvPr id="3" name="Content Placeholder 2"/>
          <p:cNvSpPr>
            <a:spLocks noGrp="1"/>
          </p:cNvSpPr>
          <p:nvPr>
            <p:ph idx="1"/>
          </p:nvPr>
        </p:nvSpPr>
        <p:spPr>
          <a:xfrm>
            <a:off x="228600" y="1981200"/>
            <a:ext cx="8610600" cy="4343400"/>
          </a:xfrm>
        </p:spPr>
        <p:style>
          <a:lnRef idx="2">
            <a:schemeClr val="accent1"/>
          </a:lnRef>
          <a:fillRef idx="1">
            <a:schemeClr val="lt1"/>
          </a:fillRef>
          <a:effectRef idx="0">
            <a:schemeClr val="accent1"/>
          </a:effectRef>
          <a:fontRef idx="minor">
            <a:schemeClr val="dk1"/>
          </a:fontRef>
        </p:style>
        <p:txBody>
          <a:bodyPr>
            <a:normAutofit/>
          </a:bodyPr>
          <a:lstStyle/>
          <a:p>
            <a:r>
              <a:rPr lang="bn-IN" b="1" dirty="0" smtClean="0">
                <a:latin typeface="Kalpurush" panose="02000600000000000000" pitchFamily="2" charset="0"/>
                <a:cs typeface="Kalpurush" panose="02000600000000000000" pitchFamily="2" charset="0"/>
              </a:rPr>
              <a:t>সম্রাট হুমায়ুন সম্পর্কে বলতে </a:t>
            </a:r>
            <a:r>
              <a:rPr lang="bn-IN" b="1" dirty="0" smtClean="0">
                <a:latin typeface="Kalpurush" panose="02000600000000000000" pitchFamily="2" charset="0"/>
                <a:cs typeface="Kalpurush" panose="02000600000000000000" pitchFamily="2" charset="0"/>
              </a:rPr>
              <a:t>পারবে</a:t>
            </a:r>
            <a:r>
              <a:rPr lang="en-US" b="1" dirty="0" smtClean="0">
                <a:latin typeface="Kalpurush" panose="02000600000000000000" pitchFamily="2" charset="0"/>
                <a:cs typeface="Kalpurush" panose="02000600000000000000" pitchFamily="2" charset="0"/>
              </a:rPr>
              <a:t>;</a:t>
            </a:r>
            <a:r>
              <a:rPr lang="bn-IN" b="1" dirty="0" smtClean="0">
                <a:latin typeface="Kalpurush" panose="02000600000000000000" pitchFamily="2" charset="0"/>
                <a:cs typeface="Kalpurush" panose="02000600000000000000" pitchFamily="2" charset="0"/>
              </a:rPr>
              <a:t>  </a:t>
            </a:r>
            <a:endParaRPr lang="bn-IN" b="1" dirty="0" smtClean="0">
              <a:latin typeface="Kalpurush" panose="02000600000000000000" pitchFamily="2" charset="0"/>
              <a:cs typeface="Kalpurush" panose="02000600000000000000" pitchFamily="2" charset="0"/>
            </a:endParaRPr>
          </a:p>
          <a:p>
            <a:r>
              <a:rPr lang="en-US" b="1" dirty="0" err="1" smtClean="0">
                <a:latin typeface="Kalpurush" panose="02000600000000000000" pitchFamily="2" charset="0"/>
                <a:cs typeface="Kalpurush" panose="02000600000000000000" pitchFamily="2" charset="0"/>
              </a:rPr>
              <a:t>শেরশাহ-হুমায়ুণের</a:t>
            </a:r>
            <a:r>
              <a:rPr lang="en-US" b="1" dirty="0" smtClean="0">
                <a:latin typeface="Kalpurush" panose="02000600000000000000" pitchFamily="2" charset="0"/>
                <a:cs typeface="Kalpurush" panose="02000600000000000000" pitchFamily="2" charset="0"/>
              </a:rPr>
              <a:t> </a:t>
            </a:r>
            <a:r>
              <a:rPr lang="bn-IN" b="1" dirty="0" smtClean="0">
                <a:latin typeface="Kalpurush" panose="02000600000000000000" pitchFamily="2" charset="0"/>
                <a:cs typeface="Kalpurush" panose="02000600000000000000" pitchFamily="2" charset="0"/>
              </a:rPr>
              <a:t>দ্বন্দ্বের </a:t>
            </a:r>
            <a:r>
              <a:rPr lang="en-US" b="1" dirty="0" err="1" smtClean="0">
                <a:latin typeface="Kalpurush" panose="02000600000000000000" pitchFamily="2" charset="0"/>
                <a:cs typeface="Kalpurush" panose="02000600000000000000" pitchFamily="2" charset="0"/>
              </a:rPr>
              <a:t>প্রেক্ষাপট</a:t>
            </a:r>
            <a:r>
              <a:rPr lang="en-US" b="1" dirty="0" smtClean="0">
                <a:latin typeface="Kalpurush" panose="02000600000000000000" pitchFamily="2" charset="0"/>
                <a:cs typeface="Kalpurush" panose="02000600000000000000" pitchFamily="2" charset="0"/>
              </a:rPr>
              <a:t> </a:t>
            </a:r>
            <a:r>
              <a:rPr lang="en-US" b="1" dirty="0" err="1" smtClean="0">
                <a:latin typeface="Kalpurush" panose="02000600000000000000" pitchFamily="2" charset="0"/>
                <a:cs typeface="Kalpurush" panose="02000600000000000000" pitchFamily="2" charset="0"/>
              </a:rPr>
              <a:t>বর্ণনা</a:t>
            </a:r>
            <a:r>
              <a:rPr lang="en-US" b="1" dirty="0" smtClean="0">
                <a:latin typeface="Kalpurush" panose="02000600000000000000" pitchFamily="2" charset="0"/>
                <a:cs typeface="Kalpurush" panose="02000600000000000000" pitchFamily="2" charset="0"/>
              </a:rPr>
              <a:t> </a:t>
            </a:r>
            <a:r>
              <a:rPr lang="en-US" b="1" dirty="0" err="1" smtClean="0">
                <a:latin typeface="Kalpurush" panose="02000600000000000000" pitchFamily="2" charset="0"/>
                <a:cs typeface="Kalpurush" panose="02000600000000000000" pitchFamily="2" charset="0"/>
              </a:rPr>
              <a:t>করতে</a:t>
            </a:r>
            <a:r>
              <a:rPr lang="en-US" b="1" dirty="0" smtClean="0">
                <a:latin typeface="Kalpurush" panose="02000600000000000000" pitchFamily="2" charset="0"/>
                <a:cs typeface="Kalpurush" panose="02000600000000000000" pitchFamily="2" charset="0"/>
              </a:rPr>
              <a:t> </a:t>
            </a:r>
            <a:r>
              <a:rPr lang="en-US" b="1" dirty="0" err="1" smtClean="0">
                <a:latin typeface="Kalpurush" panose="02000600000000000000" pitchFamily="2" charset="0"/>
                <a:cs typeface="Kalpurush" panose="02000600000000000000" pitchFamily="2" charset="0"/>
              </a:rPr>
              <a:t>পারবে</a:t>
            </a:r>
            <a:r>
              <a:rPr lang="en-US" b="1" dirty="0" smtClean="0">
                <a:latin typeface="Kalpurush" panose="02000600000000000000" pitchFamily="2" charset="0"/>
                <a:cs typeface="Kalpurush" panose="02000600000000000000" pitchFamily="2" charset="0"/>
              </a:rPr>
              <a:t>;  </a:t>
            </a:r>
            <a:endParaRPr lang="en-US" b="1" dirty="0" smtClean="0">
              <a:latin typeface="Kalpurush" panose="02000600000000000000" pitchFamily="2" charset="0"/>
              <a:cs typeface="Kalpurush" panose="02000600000000000000" pitchFamily="2" charset="0"/>
            </a:endParaRPr>
          </a:p>
          <a:p>
            <a:r>
              <a:rPr lang="en-US" b="1" dirty="0" smtClean="0">
                <a:latin typeface="Kalpurush" panose="02000600000000000000" pitchFamily="2" charset="0"/>
                <a:cs typeface="Kalpurush" panose="02000600000000000000" pitchFamily="2" charset="0"/>
              </a:rPr>
              <a:t>এ </a:t>
            </a:r>
            <a:r>
              <a:rPr lang="bn-IN" b="1" dirty="0">
                <a:latin typeface="Kalpurush" panose="02000600000000000000" pitchFamily="2" charset="0"/>
                <a:cs typeface="Kalpurush" panose="02000600000000000000" pitchFamily="2" charset="0"/>
              </a:rPr>
              <a:t>দ্বন্দ্বের</a:t>
            </a:r>
            <a:r>
              <a:rPr lang="en-US" b="1" dirty="0" smtClean="0">
                <a:latin typeface="Kalpurush" panose="02000600000000000000" pitchFamily="2" charset="0"/>
                <a:cs typeface="Kalpurush" panose="02000600000000000000" pitchFamily="2" charset="0"/>
              </a:rPr>
              <a:t> </a:t>
            </a:r>
            <a:r>
              <a:rPr lang="bn-IN" b="1" dirty="0" smtClean="0">
                <a:latin typeface="Kalpurush" panose="02000600000000000000" pitchFamily="2" charset="0"/>
                <a:cs typeface="Kalpurush" panose="02000600000000000000" pitchFamily="2" charset="0"/>
              </a:rPr>
              <a:t>গতি প্রকৃতি </a:t>
            </a:r>
            <a:r>
              <a:rPr lang="en-US" b="1" dirty="0" err="1" smtClean="0">
                <a:latin typeface="Kalpurush" panose="02000600000000000000" pitchFamily="2" charset="0"/>
                <a:cs typeface="Kalpurush" panose="02000600000000000000" pitchFamily="2" charset="0"/>
              </a:rPr>
              <a:t>বলতে</a:t>
            </a:r>
            <a:r>
              <a:rPr lang="en-US" b="1" dirty="0" smtClean="0">
                <a:latin typeface="Kalpurush" panose="02000600000000000000" pitchFamily="2" charset="0"/>
                <a:cs typeface="Kalpurush" panose="02000600000000000000" pitchFamily="2" charset="0"/>
              </a:rPr>
              <a:t> </a:t>
            </a:r>
            <a:r>
              <a:rPr lang="en-US" b="1" dirty="0" err="1" smtClean="0">
                <a:latin typeface="Kalpurush" panose="02000600000000000000" pitchFamily="2" charset="0"/>
                <a:cs typeface="Kalpurush" panose="02000600000000000000" pitchFamily="2" charset="0"/>
              </a:rPr>
              <a:t>পারবে</a:t>
            </a:r>
            <a:r>
              <a:rPr lang="en-US" b="1" dirty="0" smtClean="0">
                <a:latin typeface="Kalpurush" panose="02000600000000000000" pitchFamily="2" charset="0"/>
                <a:cs typeface="Kalpurush" panose="02000600000000000000" pitchFamily="2" charset="0"/>
              </a:rPr>
              <a:t>;</a:t>
            </a:r>
            <a:endParaRPr lang="bn-BD" b="1" dirty="0" smtClean="0">
              <a:latin typeface="Kalpurush" panose="02000600000000000000" pitchFamily="2" charset="0"/>
              <a:cs typeface="Kalpurush" panose="02000600000000000000" pitchFamily="2" charset="0"/>
            </a:endParaRPr>
          </a:p>
          <a:p>
            <a:r>
              <a:rPr lang="en-US" b="1" dirty="0">
                <a:latin typeface="Kalpurush" panose="02000600000000000000" pitchFamily="2" charset="0"/>
                <a:cs typeface="Kalpurush" panose="02000600000000000000" pitchFamily="2" charset="0"/>
              </a:rPr>
              <a:t>এ </a:t>
            </a:r>
            <a:r>
              <a:rPr lang="bn-IN" b="1" dirty="0">
                <a:latin typeface="Kalpurush" panose="02000600000000000000" pitchFamily="2" charset="0"/>
                <a:cs typeface="Kalpurush" panose="02000600000000000000" pitchFamily="2" charset="0"/>
              </a:rPr>
              <a:t>দ্বন্দ্বের</a:t>
            </a:r>
            <a:r>
              <a:rPr lang="en-US" b="1" dirty="0" smtClean="0">
                <a:latin typeface="Kalpurush" panose="02000600000000000000" pitchFamily="2" charset="0"/>
                <a:cs typeface="Kalpurush" panose="02000600000000000000" pitchFamily="2" charset="0"/>
              </a:rPr>
              <a:t> </a:t>
            </a:r>
            <a:r>
              <a:rPr lang="bn-BD" b="1" dirty="0" smtClean="0">
                <a:latin typeface="Kalpurush" panose="02000600000000000000" pitchFamily="2" charset="0"/>
                <a:cs typeface="Kalpurush" panose="02000600000000000000" pitchFamily="2" charset="0"/>
              </a:rPr>
              <a:t>গুরুত্ব বিশ্লেষণ করতে </a:t>
            </a:r>
            <a:r>
              <a:rPr lang="en-US" b="1" dirty="0" err="1" smtClean="0">
                <a:latin typeface="Kalpurush" panose="02000600000000000000" pitchFamily="2" charset="0"/>
                <a:cs typeface="Kalpurush" panose="02000600000000000000" pitchFamily="2" charset="0"/>
              </a:rPr>
              <a:t>পারবে</a:t>
            </a:r>
            <a:r>
              <a:rPr lang="en-US" b="1" dirty="0" smtClean="0">
                <a:latin typeface="Kalpurush" panose="02000600000000000000" pitchFamily="2" charset="0"/>
                <a:cs typeface="Kalpurush" panose="02000600000000000000" pitchFamily="2" charset="0"/>
              </a:rPr>
              <a:t>;</a:t>
            </a:r>
            <a:endParaRPr lang="bn-BD" b="1" dirty="0" smtClean="0">
              <a:latin typeface="Kalpurush" panose="02000600000000000000" pitchFamily="2" charset="0"/>
              <a:cs typeface="Kalpurush" panose="02000600000000000000" pitchFamily="2" charset="0"/>
            </a:endParaRPr>
          </a:p>
          <a:p>
            <a:r>
              <a:rPr lang="en-US" b="1" dirty="0" err="1" smtClean="0">
                <a:latin typeface="Kalpurush" panose="02000600000000000000" pitchFamily="2" charset="0"/>
                <a:cs typeface="Kalpurush" panose="02000600000000000000" pitchFamily="2" charset="0"/>
              </a:rPr>
              <a:t>শেরশাহের</a:t>
            </a:r>
            <a:r>
              <a:rPr lang="bn-IN" b="1" dirty="0" smtClean="0">
                <a:latin typeface="Kalpurush" panose="02000600000000000000" pitchFamily="2" charset="0"/>
                <a:cs typeface="Kalpurush" panose="02000600000000000000" pitchFamily="2" charset="0"/>
              </a:rPr>
              <a:t> জয়লাভের কারণ </a:t>
            </a:r>
            <a:r>
              <a:rPr lang="bn-BD" b="1" dirty="0" smtClean="0">
                <a:latin typeface="Kalpurush" panose="02000600000000000000" pitchFamily="2" charset="0"/>
                <a:cs typeface="Kalpurush" panose="02000600000000000000" pitchFamily="2" charset="0"/>
              </a:rPr>
              <a:t>ব্যাখ্যা করতে </a:t>
            </a:r>
            <a:r>
              <a:rPr lang="bn-BD" b="1" dirty="0" smtClean="0">
                <a:latin typeface="Kalpurush" panose="02000600000000000000" pitchFamily="2" charset="0"/>
                <a:cs typeface="Kalpurush" panose="02000600000000000000" pitchFamily="2" charset="0"/>
              </a:rPr>
              <a:t>পারবে</a:t>
            </a:r>
            <a:r>
              <a:rPr lang="en-US" b="1" dirty="0" smtClean="0">
                <a:latin typeface="Kalpurush" panose="02000600000000000000" pitchFamily="2" charset="0"/>
                <a:cs typeface="Kalpurush" panose="02000600000000000000" pitchFamily="2" charset="0"/>
              </a:rPr>
              <a:t>;</a:t>
            </a:r>
            <a:r>
              <a:rPr lang="bn-BD" b="1" dirty="0" smtClean="0">
                <a:latin typeface="Kalpurush" panose="02000600000000000000" pitchFamily="2" charset="0"/>
                <a:cs typeface="Kalpurush" panose="02000600000000000000" pitchFamily="2" charset="0"/>
              </a:rPr>
              <a:t> </a:t>
            </a:r>
            <a:endParaRPr lang="bn-BD" b="1" dirty="0">
              <a:latin typeface="Kalpurush" panose="02000600000000000000" pitchFamily="2" charset="0"/>
              <a:cs typeface="Kalpurush" panose="02000600000000000000" pitchFamily="2" charset="0"/>
            </a:endParaRPr>
          </a:p>
          <a:p>
            <a:r>
              <a:rPr lang="bn-BD" b="1" dirty="0" smtClean="0">
                <a:latin typeface="Kalpurush" panose="02000600000000000000" pitchFamily="2" charset="0"/>
                <a:cs typeface="Kalpurush" panose="02000600000000000000" pitchFamily="2" charset="0"/>
              </a:rPr>
              <a:t>এ অধ্যায় থেকে সৃজনশীল প্রশ্নের সমাধান করতে পারবে।  </a:t>
            </a:r>
            <a:r>
              <a:rPr lang="en-US" b="1" dirty="0" smtClean="0">
                <a:latin typeface="Kalpurush" panose="02000600000000000000" pitchFamily="2" charset="0"/>
                <a:cs typeface="Kalpurush" panose="02000600000000000000" pitchFamily="2" charset="0"/>
              </a:rPr>
              <a:t> </a:t>
            </a:r>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xmlns="" val="169685929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11880"/>
            <a:ext cx="2286000" cy="2926080"/>
          </a:xfrm>
          <a:ln>
            <a:noFill/>
          </a:ln>
        </p:spPr>
        <p:style>
          <a:lnRef idx="2">
            <a:schemeClr val="accent2"/>
          </a:lnRef>
          <a:fillRef idx="1">
            <a:schemeClr val="lt1"/>
          </a:fillRef>
          <a:effectRef idx="0">
            <a:schemeClr val="accent2"/>
          </a:effectRef>
          <a:fontRef idx="minor">
            <a:schemeClr val="dk1"/>
          </a:fontRef>
        </p:style>
        <p:txBody>
          <a:bodyPr>
            <a:normAutofit/>
          </a:bodyPr>
          <a:lstStyle/>
          <a:p>
            <a:r>
              <a:rPr lang="en-US" b="1" dirty="0" smtClean="0">
                <a:solidFill>
                  <a:srgbClr val="FF0000"/>
                </a:solidFill>
                <a:latin typeface="SutonnyMJ" pitchFamily="2" charset="0"/>
                <a:cs typeface="SutonnyMJ" pitchFamily="2" charset="0"/>
              </a:rPr>
              <a:t>m¤ª</a:t>
            </a:r>
            <a:r>
              <a:rPr lang="en-US" b="1" dirty="0" err="1" smtClean="0">
                <a:solidFill>
                  <a:srgbClr val="FF0000"/>
                </a:solidFill>
                <a:latin typeface="SutonnyMJ" pitchFamily="2" charset="0"/>
                <a:cs typeface="SutonnyMJ" pitchFamily="2" charset="0"/>
              </a:rPr>
              <a:t>vU</a:t>
            </a:r>
            <a:r>
              <a:rPr lang="en-US" b="1" dirty="0" smtClean="0">
                <a:solidFill>
                  <a:srgbClr val="FF0000"/>
                </a:solidFill>
                <a:latin typeface="SutonnyMJ" pitchFamily="2" charset="0"/>
                <a:cs typeface="SutonnyMJ" pitchFamily="2" charset="0"/>
              </a:rPr>
              <a:t> </a:t>
            </a:r>
            <a:r>
              <a:rPr lang="en-US" b="1" dirty="0" err="1" smtClean="0">
                <a:solidFill>
                  <a:srgbClr val="FF0000"/>
                </a:solidFill>
                <a:latin typeface="SutonnyMJ" pitchFamily="2" charset="0"/>
                <a:cs typeface="SutonnyMJ" pitchFamily="2" charset="0"/>
              </a:rPr>
              <a:t>ûgvqyb</a:t>
            </a:r>
            <a:r>
              <a:rPr lang="en-US" b="1" dirty="0" smtClean="0">
                <a:solidFill>
                  <a:srgbClr val="FF0000"/>
                </a:solidFill>
                <a:latin typeface="SutonnyMJ" pitchFamily="2" charset="0"/>
                <a:cs typeface="SutonnyMJ" pitchFamily="2" charset="0"/>
              </a:rPr>
              <a:t> </a:t>
            </a:r>
            <a:r>
              <a:rPr lang="en-US" sz="3600" b="1" dirty="0" smtClean="0">
                <a:latin typeface="SutonnyMJ" pitchFamily="2" charset="0"/>
                <a:cs typeface="SutonnyMJ" pitchFamily="2" charset="0"/>
              </a:rPr>
              <a:t/>
            </a:r>
            <a:br>
              <a:rPr lang="en-US" sz="3600" b="1" dirty="0" smtClean="0">
                <a:latin typeface="SutonnyMJ" pitchFamily="2" charset="0"/>
                <a:cs typeface="SutonnyMJ" pitchFamily="2" charset="0"/>
              </a:rPr>
            </a:br>
            <a:r>
              <a:rPr lang="en-US" sz="3100" b="1" dirty="0" smtClean="0">
                <a:latin typeface="SutonnyMJ" pitchFamily="2" charset="0"/>
                <a:cs typeface="SutonnyMJ" pitchFamily="2" charset="0"/>
              </a:rPr>
              <a:t>(1530-1540) (1555-</a:t>
            </a:r>
            <a:r>
              <a:rPr lang="en-US" sz="3600" b="1" dirty="0" smtClean="0">
                <a:latin typeface="SutonnyMJ" pitchFamily="2" charset="0"/>
                <a:cs typeface="SutonnyMJ" pitchFamily="2" charset="0"/>
              </a:rPr>
              <a:t>1556)   </a:t>
            </a:r>
            <a:endParaRPr lang="en-US" b="1" dirty="0"/>
          </a:p>
        </p:txBody>
      </p:sp>
      <p:sp>
        <p:nvSpPr>
          <p:cNvPr id="3" name="Content Placeholder 2"/>
          <p:cNvSpPr>
            <a:spLocks noGrp="1"/>
          </p:cNvSpPr>
          <p:nvPr>
            <p:ph idx="1"/>
          </p:nvPr>
        </p:nvSpPr>
        <p:spPr>
          <a:xfrm>
            <a:off x="2438400" y="304800"/>
            <a:ext cx="6248400" cy="5867400"/>
          </a:xfrm>
        </p:spPr>
        <p:style>
          <a:lnRef idx="2">
            <a:schemeClr val="accent1"/>
          </a:lnRef>
          <a:fillRef idx="1">
            <a:schemeClr val="lt1"/>
          </a:fillRef>
          <a:effectRef idx="0">
            <a:schemeClr val="accent1"/>
          </a:effectRef>
          <a:fontRef idx="minor">
            <a:schemeClr val="dk1"/>
          </a:fontRef>
        </p:style>
        <p:txBody>
          <a:bodyPr>
            <a:noAutofit/>
          </a:bodyPr>
          <a:lstStyle/>
          <a:p>
            <a:pPr algn="just"/>
            <a:r>
              <a:rPr lang="en-US" sz="2600" b="1" dirty="0" err="1" smtClean="0">
                <a:latin typeface="SutonnyMJ" pitchFamily="2" charset="0"/>
                <a:cs typeface="SutonnyMJ" pitchFamily="2" charset="0"/>
              </a:rPr>
              <a:t>gyNj</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es‡ki</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cÖwZôvZv</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Rwni</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DwÏb</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gyn</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eve‡ii</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R¨ôcyÎ</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ûgvqyb</a:t>
            </a:r>
            <a:r>
              <a:rPr lang="en-US" sz="2600" b="1" dirty="0" smtClean="0">
                <a:latin typeface="SutonnyMJ" pitchFamily="2" charset="0"/>
                <a:cs typeface="SutonnyMJ" pitchFamily="2" charset="0"/>
              </a:rPr>
              <a:t> 1508 </a:t>
            </a:r>
            <a:r>
              <a:rPr lang="en-US" sz="2600" b="1" dirty="0" err="1" smtClean="0">
                <a:latin typeface="SutonnyMJ" pitchFamily="2" charset="0"/>
                <a:cs typeface="SutonnyMJ" pitchFamily="2" charset="0"/>
              </a:rPr>
              <a:t>wL</a:t>
            </a:r>
            <a:r>
              <a:rPr lang="en-US" sz="2600" b="1" dirty="0" smtClean="0">
                <a:latin typeface="SutonnyMJ" pitchFamily="2" charset="0"/>
                <a:cs typeface="SutonnyMJ" pitchFamily="2" charset="0"/>
              </a:rPr>
              <a:t>ª÷</a:t>
            </a:r>
            <a:r>
              <a:rPr lang="en-US" sz="2600" b="1" dirty="0" err="1" smtClean="0">
                <a:latin typeface="SutonnyMJ" pitchFamily="2" charset="0"/>
                <a:cs typeface="SutonnyMJ" pitchFamily="2" charset="0"/>
              </a:rPr>
              <a:t>v‡ã</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wkqv</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gvZv</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gvwng</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eM‡gi</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M‡f</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Kvey‡j</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Rb</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MÖnY</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K‡ib</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Zvui</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Aci</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wZb</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åvZv</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wQ‡jb</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Kvgivb</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AvmKvix</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Ges</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wn›`vj</a:t>
            </a:r>
            <a:r>
              <a:rPr lang="en-US" sz="2600" b="1" dirty="0" smtClean="0">
                <a:latin typeface="SutonnyMJ" pitchFamily="2" charset="0"/>
                <a:cs typeface="SutonnyMJ" pitchFamily="2" charset="0"/>
              </a:rPr>
              <a:t>|</a:t>
            </a:r>
          </a:p>
          <a:p>
            <a:pPr algn="just"/>
            <a:r>
              <a:rPr lang="en-US" sz="2600" b="1" dirty="0" err="1" smtClean="0">
                <a:latin typeface="SutonnyMJ" pitchFamily="2" charset="0"/>
                <a:cs typeface="SutonnyMJ" pitchFamily="2" charset="0"/>
              </a:rPr>
              <a:t>evj¨Kv‡jB</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ûgvqyb</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Aviwe</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dvm©x</a:t>
            </a:r>
            <a:r>
              <a:rPr lang="en-US" sz="2600" b="1" dirty="0" smtClean="0">
                <a:latin typeface="SutonnyMJ" pitchFamily="2" charset="0"/>
                <a:cs typeface="SutonnyMJ" pitchFamily="2" charset="0"/>
              </a:rPr>
              <a:t> I </a:t>
            </a:r>
            <a:r>
              <a:rPr lang="en-US" sz="2600" b="1" dirty="0" err="1" smtClean="0">
                <a:latin typeface="SutonnyMJ" pitchFamily="2" charset="0"/>
                <a:cs typeface="SutonnyMJ" pitchFamily="2" charset="0"/>
              </a:rPr>
              <a:t>ZzKx</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fvlvmn</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Kve</a:t>
            </a:r>
            <a:r>
              <a:rPr lang="en-US" sz="2600" b="1" dirty="0" smtClean="0">
                <a:latin typeface="SutonnyMJ" pitchFamily="2" charset="0"/>
                <a:cs typeface="SutonnyMJ" pitchFamily="2" charset="0"/>
              </a:rPr>
              <a:t>¨ I </a:t>
            </a:r>
            <a:r>
              <a:rPr lang="en-US" sz="2600" b="1" dirty="0" err="1" smtClean="0">
                <a:latin typeface="SutonnyMJ" pitchFamily="2" charset="0"/>
                <a:cs typeface="SutonnyMJ" pitchFamily="2" charset="0"/>
              </a:rPr>
              <a:t>mvwn‡Z¨i</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cvkvcvwk</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MwYZ</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R¨vwZwe©`¨v</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k©b</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cÖf</a:t>
            </a:r>
            <a:r>
              <a:rPr lang="en-US" sz="2600" b="1" dirty="0" smtClean="0">
                <a:latin typeface="SutonnyMJ" pitchFamily="2" charset="0"/>
                <a:cs typeface="SutonnyMJ" pitchFamily="2" charset="0"/>
              </a:rPr>
              <a:t>…</a:t>
            </a:r>
            <a:r>
              <a:rPr lang="en-US" sz="2600" b="1" dirty="0" err="1" smtClean="0">
                <a:latin typeface="SutonnyMJ" pitchFamily="2" charset="0"/>
                <a:cs typeface="SutonnyMJ" pitchFamily="2" charset="0"/>
              </a:rPr>
              <a:t>wZ</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wel‡q</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cvwÐZ</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AR©b</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K‡ib</a:t>
            </a:r>
            <a:r>
              <a:rPr lang="en-US" sz="2600" b="1" dirty="0" smtClean="0">
                <a:latin typeface="SutonnyMJ" pitchFamily="2" charset="0"/>
                <a:cs typeface="SutonnyMJ" pitchFamily="2" charset="0"/>
              </a:rPr>
              <a:t>| </a:t>
            </a:r>
          </a:p>
          <a:p>
            <a:pPr algn="just"/>
            <a:r>
              <a:rPr lang="en-US" sz="2600" b="1" dirty="0" err="1" smtClean="0">
                <a:latin typeface="SutonnyMJ" pitchFamily="2" charset="0"/>
                <a:cs typeface="SutonnyMJ" pitchFamily="2" charset="0"/>
              </a:rPr>
              <a:t>eve‡ii</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kvmbvg‡j</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ûgvqyb</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ev`vLkvb</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wnmvi</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wd‡ivRv</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Ges</a:t>
            </a:r>
            <a:r>
              <a:rPr lang="en-US" sz="2600" b="1" dirty="0" smtClean="0">
                <a:latin typeface="SutonnyMJ" pitchFamily="2" charset="0"/>
                <a:cs typeface="SutonnyMJ" pitchFamily="2" charset="0"/>
              </a:rPr>
              <a:t> m¤^‡</a:t>
            </a:r>
            <a:r>
              <a:rPr lang="en-US" sz="2600" b="1" dirty="0" err="1" smtClean="0">
                <a:latin typeface="SutonnyMJ" pitchFamily="2" charset="0"/>
                <a:cs typeface="SutonnyMJ" pitchFamily="2" charset="0"/>
              </a:rPr>
              <a:t>ji</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kvmK</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wn‡m‡e</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vwqZ</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cvjb</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K‡ib</a:t>
            </a:r>
            <a:r>
              <a:rPr lang="en-US" sz="2600" b="1" dirty="0" smtClean="0">
                <a:latin typeface="SutonnyMJ" pitchFamily="2" charset="0"/>
                <a:cs typeface="SutonnyMJ" pitchFamily="2" charset="0"/>
              </a:rPr>
              <a:t>| </a:t>
            </a:r>
          </a:p>
          <a:p>
            <a:pPr algn="just"/>
            <a:r>
              <a:rPr lang="en-US" sz="2600" b="1" dirty="0" err="1" smtClean="0">
                <a:latin typeface="SutonnyMJ" pitchFamily="2" charset="0"/>
                <a:cs typeface="SutonnyMJ" pitchFamily="2" charset="0"/>
              </a:rPr>
              <a:t>wcZv</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eve‡ii</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g„Zz¨i</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ci</a:t>
            </a:r>
            <a:r>
              <a:rPr lang="en-US" sz="2600" b="1" dirty="0" smtClean="0">
                <a:latin typeface="SutonnyMJ" pitchFamily="2" charset="0"/>
                <a:cs typeface="SutonnyMJ" pitchFamily="2" charset="0"/>
              </a:rPr>
              <a:t> 1530 </a:t>
            </a:r>
            <a:r>
              <a:rPr lang="en-US" sz="2600" b="1" dirty="0" err="1" smtClean="0">
                <a:latin typeface="SutonnyMJ" pitchFamily="2" charset="0"/>
                <a:cs typeface="SutonnyMJ" pitchFamily="2" charset="0"/>
              </a:rPr>
              <a:t>wL</a:t>
            </a:r>
            <a:r>
              <a:rPr lang="en-US" sz="2600" b="1" dirty="0" smtClean="0">
                <a:latin typeface="SutonnyMJ" pitchFamily="2" charset="0"/>
                <a:cs typeface="SutonnyMJ" pitchFamily="2" charset="0"/>
              </a:rPr>
              <a:t>ª÷</a:t>
            </a:r>
            <a:r>
              <a:rPr lang="en-US" sz="2600" b="1" dirty="0" err="1" smtClean="0">
                <a:latin typeface="SutonnyMJ" pitchFamily="2" charset="0"/>
                <a:cs typeface="SutonnyMJ" pitchFamily="2" charset="0"/>
              </a:rPr>
              <a:t>v‡ãi</a:t>
            </a:r>
            <a:r>
              <a:rPr lang="en-US" sz="2600" b="1" dirty="0" smtClean="0">
                <a:latin typeface="SutonnyMJ" pitchFamily="2" charset="0"/>
                <a:cs typeface="SutonnyMJ" pitchFamily="2" charset="0"/>
              </a:rPr>
              <a:t> 30 †k </a:t>
            </a:r>
            <a:r>
              <a:rPr lang="en-US" sz="2600" b="1" dirty="0" err="1" smtClean="0">
                <a:latin typeface="SutonnyMJ" pitchFamily="2" charset="0"/>
                <a:cs typeface="SutonnyMJ" pitchFamily="2" charset="0"/>
              </a:rPr>
              <a:t>wW‡m</a:t>
            </a:r>
            <a:r>
              <a:rPr lang="en-US" sz="2600" b="1" dirty="0" smtClean="0">
                <a:latin typeface="SutonnyMJ" pitchFamily="2" charset="0"/>
                <a:cs typeface="SutonnyMJ" pitchFamily="2" charset="0"/>
              </a:rPr>
              <a:t>¤^</a:t>
            </a:r>
            <a:r>
              <a:rPr lang="en-US" sz="2600" b="1" dirty="0" err="1" smtClean="0">
                <a:latin typeface="SutonnyMJ" pitchFamily="2" charset="0"/>
                <a:cs typeface="SutonnyMJ" pitchFamily="2" charset="0"/>
              </a:rPr>
              <a:t>i</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gvÎ</a:t>
            </a:r>
            <a:r>
              <a:rPr lang="en-US" sz="2600" b="1" dirty="0" smtClean="0">
                <a:latin typeface="SutonnyMJ" pitchFamily="2" charset="0"/>
                <a:cs typeface="SutonnyMJ" pitchFamily="2" charset="0"/>
              </a:rPr>
              <a:t> 23 </a:t>
            </a:r>
            <a:r>
              <a:rPr lang="en-US" sz="2600" b="1" dirty="0" err="1" smtClean="0">
                <a:latin typeface="SutonnyMJ" pitchFamily="2" charset="0"/>
                <a:cs typeface="SutonnyMJ" pitchFamily="2" charset="0"/>
              </a:rPr>
              <a:t>eQi</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eq‡m</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wcZ</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g‡bvbqb</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Abymv‡i</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ûgvqyb</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Ôbvwmi</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DwÏb</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gyn</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ûgvqybÕ</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bvg</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aviY</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K‡i</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w`wjøi</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wmsnvm‡b</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Av‡ivnY</a:t>
            </a:r>
            <a:r>
              <a:rPr lang="en-US" sz="2600" b="1" dirty="0" smtClean="0">
                <a:latin typeface="SutonnyMJ" pitchFamily="2" charset="0"/>
                <a:cs typeface="SutonnyMJ" pitchFamily="2" charset="0"/>
              </a:rPr>
              <a:t> </a:t>
            </a:r>
            <a:r>
              <a:rPr lang="en-US" sz="2600" b="1" dirty="0" err="1" smtClean="0">
                <a:latin typeface="SutonnyMJ" pitchFamily="2" charset="0"/>
                <a:cs typeface="SutonnyMJ" pitchFamily="2" charset="0"/>
              </a:rPr>
              <a:t>K‡ib</a:t>
            </a:r>
            <a:r>
              <a:rPr lang="en-US" sz="2600" b="1" dirty="0" smtClean="0">
                <a:latin typeface="SutonnyMJ" pitchFamily="2" charset="0"/>
                <a:cs typeface="SutonnyMJ" pitchFamily="2" charset="0"/>
              </a:rPr>
              <a:t>|</a:t>
            </a:r>
            <a:r>
              <a:rPr lang="bn-IN" sz="2600" b="1" dirty="0" smtClean="0">
                <a:latin typeface="SutonnyMJ" pitchFamily="2" charset="0"/>
                <a:cs typeface="SutonnyMJ" pitchFamily="2" charset="0"/>
              </a:rPr>
              <a:t> nygvqyb k‡ãi A_© fvM¨evb| wKš‘ fvM¨ Zvui mv‡_ wQj bv| </a:t>
            </a:r>
            <a:endParaRPr lang="en-US" sz="2600" b="1" dirty="0" smtClean="0">
              <a:latin typeface="SutonnyMJ" pitchFamily="2" charset="0"/>
              <a:cs typeface="SutonnyMJ" pitchFamily="2" charset="0"/>
            </a:endParaRPr>
          </a:p>
        </p:txBody>
      </p:sp>
      <p:pic>
        <p:nvPicPr>
          <p:cNvPr id="4" name="Picture 3" descr="https://upload.wikimedia.org/wikipedia/commons/thumb/9/9a/From_a_series_depicting_Mughal_emperors-_Humayun.jpg/220px-From_a_series_depicting_Mughal_emperors-_Humayun.jpg">
            <a:hlinkClick r:id="rId3"/>
          </p:cNvPr>
          <p:cNvPicPr/>
          <p:nvPr/>
        </p:nvPicPr>
        <p:blipFill>
          <a:blip r:embed="rId4" cstate="print"/>
          <a:srcRect/>
          <a:stretch>
            <a:fillRect/>
          </a:stretch>
        </p:blipFill>
        <p:spPr bwMode="auto">
          <a:xfrm flipH="1">
            <a:off x="152400" y="228601"/>
            <a:ext cx="2092960" cy="33185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4191000"/>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gn="just"/>
            <a:r>
              <a:rPr lang="en-US" b="1" dirty="0" err="1" smtClean="0">
                <a:latin typeface="SutonnyMJ" pitchFamily="2" charset="0"/>
                <a:cs typeface="SutonnyMJ" pitchFamily="2" charset="0"/>
              </a:rPr>
              <a:t>wmsnvm‡b</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Av‡ivn‡Yi</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Ae¨ewnZ</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ci</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mgªvU</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ûgvqyb</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wcZ</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wb‡`©k</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Abymv‡i</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Zvui</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åvZv</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Kvgivb‡K</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Kveyj</a:t>
            </a:r>
            <a:r>
              <a:rPr lang="en-US" b="1" dirty="0" smtClean="0">
                <a:latin typeface="SutonnyMJ" pitchFamily="2" charset="0"/>
                <a:cs typeface="SutonnyMJ" pitchFamily="2" charset="0"/>
              </a:rPr>
              <a:t> I </a:t>
            </a:r>
            <a:r>
              <a:rPr lang="en-US" b="1" dirty="0" err="1" smtClean="0">
                <a:latin typeface="SutonnyMJ" pitchFamily="2" charset="0"/>
                <a:cs typeface="SutonnyMJ" pitchFamily="2" charset="0"/>
              </a:rPr>
              <a:t>Kv›`vnv‡ii</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wn›`vj‡K</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AvjIqvi</a:t>
            </a:r>
            <a:r>
              <a:rPr lang="en-US" b="1" dirty="0" smtClean="0">
                <a:latin typeface="SutonnyMJ" pitchFamily="2" charset="0"/>
                <a:cs typeface="SutonnyMJ" pitchFamily="2" charset="0"/>
              </a:rPr>
              <a:t> I †</a:t>
            </a:r>
            <a:r>
              <a:rPr lang="en-US" b="1" dirty="0" err="1" smtClean="0">
                <a:latin typeface="SutonnyMJ" pitchFamily="2" charset="0"/>
                <a:cs typeface="SutonnyMJ" pitchFamily="2" charset="0"/>
              </a:rPr>
              <a:t>gIqv‡U</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Ges</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AvmKvix‡K</a:t>
            </a:r>
            <a:r>
              <a:rPr lang="en-US" b="1" dirty="0" smtClean="0">
                <a:latin typeface="SutonnyMJ" pitchFamily="2" charset="0"/>
                <a:cs typeface="SutonnyMJ" pitchFamily="2" charset="0"/>
              </a:rPr>
              <a:t> m¤^‡</a:t>
            </a:r>
            <a:r>
              <a:rPr lang="en-US" b="1" dirty="0" err="1" smtClean="0">
                <a:latin typeface="SutonnyMJ" pitchFamily="2" charset="0"/>
                <a:cs typeface="SutonnyMJ" pitchFamily="2" charset="0"/>
              </a:rPr>
              <a:t>ji</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kvmK</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wn‡m‡e</a:t>
            </a:r>
            <a:r>
              <a:rPr lang="en-US" b="1" dirty="0" smtClean="0">
                <a:latin typeface="SutonnyMJ" pitchFamily="2" charset="0"/>
                <a:cs typeface="SutonnyMJ" pitchFamily="2" charset="0"/>
              </a:rPr>
              <a:t> wbhy³ </a:t>
            </a:r>
            <a:r>
              <a:rPr lang="en-US" b="1" dirty="0" err="1" smtClean="0">
                <a:latin typeface="SutonnyMJ" pitchFamily="2" charset="0"/>
                <a:cs typeface="SutonnyMJ" pitchFamily="2" charset="0"/>
              </a:rPr>
              <a:t>K‡ib</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GQvovI</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wcZ</a:t>
            </a:r>
            <a:r>
              <a:rPr lang="en-US" b="1" dirty="0" smtClean="0">
                <a:latin typeface="SutonnyMJ" pitchFamily="2" charset="0"/>
                <a:cs typeface="SutonnyMJ" pitchFamily="2" charset="0"/>
              </a:rPr>
              <a:t>…e¨ </a:t>
            </a:r>
            <a:r>
              <a:rPr lang="en-US" b="1" dirty="0" err="1" smtClean="0">
                <a:latin typeface="SutonnyMJ" pitchFamily="2" charset="0"/>
                <a:cs typeface="SutonnyMJ" pitchFamily="2" charset="0"/>
              </a:rPr>
              <a:t>cyÎ</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wgR©v</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myjvqgvb‡K</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wZwb</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ev`vLkv‡bi</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kvmbfvi</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Ac©Y</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K‡ib</a:t>
            </a:r>
            <a:r>
              <a:rPr lang="en-US" b="1" dirty="0" smtClean="0">
                <a:latin typeface="SutonnyMJ" pitchFamily="2" charset="0"/>
                <a:cs typeface="SutonnyMJ" pitchFamily="2" charset="0"/>
              </a:rPr>
              <a:t>|</a:t>
            </a:r>
          </a:p>
          <a:p>
            <a:pPr algn="just"/>
            <a:r>
              <a:rPr lang="en-US" b="1" dirty="0" smtClean="0">
                <a:solidFill>
                  <a:srgbClr val="FF0000"/>
                </a:solidFill>
                <a:latin typeface="SutonnyMJ" pitchFamily="2" charset="0"/>
                <a:cs typeface="SutonnyMJ" pitchFamily="2" charset="0"/>
              </a:rPr>
              <a:t> </a:t>
            </a:r>
            <a:r>
              <a:rPr lang="en-US" b="1" dirty="0" err="1" smtClean="0">
                <a:solidFill>
                  <a:srgbClr val="FF0000"/>
                </a:solidFill>
                <a:latin typeface="SutonnyMJ" pitchFamily="2" charset="0"/>
                <a:cs typeface="SutonnyMJ" pitchFamily="2" charset="0"/>
              </a:rPr>
              <a:t>mgªvU</a:t>
            </a:r>
            <a:r>
              <a:rPr lang="en-US" b="1" dirty="0" smtClean="0">
                <a:solidFill>
                  <a:srgbClr val="FF0000"/>
                </a:solidFill>
                <a:latin typeface="SutonnyMJ" pitchFamily="2" charset="0"/>
                <a:cs typeface="SutonnyMJ" pitchFamily="2" charset="0"/>
              </a:rPr>
              <a:t> </a:t>
            </a:r>
            <a:r>
              <a:rPr lang="en-US" b="1" dirty="0" err="1" smtClean="0">
                <a:solidFill>
                  <a:srgbClr val="FF0000"/>
                </a:solidFill>
                <a:latin typeface="SutonnyMJ" pitchFamily="2" charset="0"/>
                <a:cs typeface="SutonnyMJ" pitchFamily="2" charset="0"/>
              </a:rPr>
              <a:t>ûgvqy‡bi</a:t>
            </a:r>
            <a:r>
              <a:rPr lang="en-US" b="1" dirty="0" smtClean="0">
                <a:solidFill>
                  <a:srgbClr val="FF0000"/>
                </a:solidFill>
                <a:latin typeface="SutonnyMJ" pitchFamily="2" charset="0"/>
                <a:cs typeface="SutonnyMJ" pitchFamily="2" charset="0"/>
              </a:rPr>
              <a:t> </a:t>
            </a:r>
            <a:r>
              <a:rPr lang="en-US" b="1" dirty="0" err="1" smtClean="0">
                <a:solidFill>
                  <a:srgbClr val="FF0000"/>
                </a:solidFill>
                <a:latin typeface="SutonnyMJ" pitchFamily="2" charset="0"/>
                <a:cs typeface="SutonnyMJ" pitchFamily="2" charset="0"/>
              </a:rPr>
              <a:t>ivRZ¡Kvj‡K</a:t>
            </a:r>
            <a:r>
              <a:rPr lang="en-US" b="1" dirty="0" smtClean="0">
                <a:solidFill>
                  <a:srgbClr val="FF0000"/>
                </a:solidFill>
                <a:latin typeface="SutonnyMJ" pitchFamily="2" charset="0"/>
                <a:cs typeface="SutonnyMJ" pitchFamily="2" charset="0"/>
              </a:rPr>
              <a:t> `</a:t>
            </a:r>
            <a:r>
              <a:rPr lang="en-US" b="1" dirty="0" err="1" smtClean="0">
                <a:solidFill>
                  <a:srgbClr val="FF0000"/>
                </a:solidFill>
                <a:latin typeface="SutonnyMJ" pitchFamily="2" charset="0"/>
                <a:cs typeface="SutonnyMJ" pitchFamily="2" charset="0"/>
              </a:rPr>
              <a:t>yÕwU</a:t>
            </a:r>
            <a:r>
              <a:rPr lang="en-US" b="1" dirty="0" smtClean="0">
                <a:solidFill>
                  <a:srgbClr val="FF0000"/>
                </a:solidFill>
                <a:latin typeface="SutonnyMJ" pitchFamily="2" charset="0"/>
                <a:cs typeface="SutonnyMJ" pitchFamily="2" charset="0"/>
              </a:rPr>
              <a:t> </a:t>
            </a:r>
            <a:r>
              <a:rPr lang="en-US" b="1" dirty="0" err="1" smtClean="0">
                <a:solidFill>
                  <a:srgbClr val="FF0000"/>
                </a:solidFill>
                <a:latin typeface="SutonnyMJ" pitchFamily="2" charset="0"/>
                <a:cs typeface="SutonnyMJ" pitchFamily="2" charset="0"/>
              </a:rPr>
              <a:t>c‡e</a:t>
            </a:r>
            <a:r>
              <a:rPr lang="en-US" b="1" dirty="0" smtClean="0">
                <a:solidFill>
                  <a:srgbClr val="FF0000"/>
                </a:solidFill>
                <a:latin typeface="SutonnyMJ" pitchFamily="2" charset="0"/>
                <a:cs typeface="SutonnyMJ" pitchFamily="2" charset="0"/>
              </a:rPr>
              <a:t>© wef³ </a:t>
            </a:r>
            <a:r>
              <a:rPr lang="en-US" b="1" dirty="0" err="1" smtClean="0">
                <a:solidFill>
                  <a:srgbClr val="FF0000"/>
                </a:solidFill>
                <a:latin typeface="SutonnyMJ" pitchFamily="2" charset="0"/>
                <a:cs typeface="SutonnyMJ" pitchFamily="2" charset="0"/>
              </a:rPr>
              <a:t>Kiv</a:t>
            </a:r>
            <a:r>
              <a:rPr lang="en-US" b="1" dirty="0" smtClean="0">
                <a:solidFill>
                  <a:srgbClr val="FF0000"/>
                </a:solidFill>
                <a:latin typeface="SutonnyMJ" pitchFamily="2" charset="0"/>
                <a:cs typeface="SutonnyMJ" pitchFamily="2" charset="0"/>
              </a:rPr>
              <a:t> </a:t>
            </a:r>
            <a:r>
              <a:rPr lang="en-US" b="1" dirty="0" err="1" smtClean="0">
                <a:solidFill>
                  <a:srgbClr val="FF0000"/>
                </a:solidFill>
                <a:latin typeface="SutonnyMJ" pitchFamily="2" charset="0"/>
                <a:cs typeface="SutonnyMJ" pitchFamily="2" charset="0"/>
              </a:rPr>
              <a:t>hvq</a:t>
            </a:r>
            <a:r>
              <a:rPr lang="en-US" b="1" dirty="0" smtClean="0">
                <a:solidFill>
                  <a:srgbClr val="FF0000"/>
                </a:solidFill>
                <a:latin typeface="SutonnyMJ" pitchFamily="2" charset="0"/>
                <a:cs typeface="SutonnyMJ" pitchFamily="2" charset="0"/>
              </a:rPr>
              <a:t>| </a:t>
            </a:r>
          </a:p>
          <a:p>
            <a:pPr algn="just"/>
            <a:r>
              <a:rPr lang="en-US" b="1" dirty="0" err="1" smtClean="0">
                <a:solidFill>
                  <a:srgbClr val="0070C0"/>
                </a:solidFill>
                <a:latin typeface="SutonnyMJ" pitchFamily="2" charset="0"/>
                <a:cs typeface="SutonnyMJ" pitchFamily="2" charset="0"/>
              </a:rPr>
              <a:t>cÖ</a:t>
            </a:r>
            <a:r>
              <a:rPr lang="bn-IN" b="1" dirty="0" smtClean="0">
                <a:solidFill>
                  <a:srgbClr val="0070C0"/>
                </a:solidFill>
                <a:latin typeface="SutonnyMJ" pitchFamily="2" charset="0"/>
                <a:cs typeface="SutonnyMJ" pitchFamily="2" charset="0"/>
              </a:rPr>
              <a:t>_</a:t>
            </a:r>
            <a:r>
              <a:rPr lang="en-US" b="1" dirty="0" smtClean="0">
                <a:solidFill>
                  <a:srgbClr val="0070C0"/>
                </a:solidFill>
                <a:latin typeface="SutonnyMJ" pitchFamily="2" charset="0"/>
                <a:cs typeface="SutonnyMJ" pitchFamily="2" charset="0"/>
              </a:rPr>
              <a:t>g </a:t>
            </a:r>
            <a:r>
              <a:rPr lang="en-US" b="1" dirty="0" err="1" smtClean="0">
                <a:solidFill>
                  <a:srgbClr val="0070C0"/>
                </a:solidFill>
                <a:latin typeface="SutonnyMJ" pitchFamily="2" charset="0"/>
                <a:cs typeface="SutonnyMJ" pitchFamily="2" charset="0"/>
              </a:rPr>
              <a:t>c‡e</a:t>
            </a:r>
            <a:r>
              <a:rPr lang="en-US" b="1" dirty="0" smtClean="0">
                <a:solidFill>
                  <a:srgbClr val="0070C0"/>
                </a:solidFill>
                <a:latin typeface="SutonnyMJ" pitchFamily="2" charset="0"/>
                <a:cs typeface="SutonnyMJ" pitchFamily="2" charset="0"/>
              </a:rPr>
              <a:t>© 1530-1540 </a:t>
            </a:r>
            <a:r>
              <a:rPr lang="en-US" b="1" dirty="0" err="1" smtClean="0">
                <a:solidFill>
                  <a:srgbClr val="0070C0"/>
                </a:solidFill>
                <a:latin typeface="SutonnyMJ" pitchFamily="2" charset="0"/>
                <a:cs typeface="SutonnyMJ" pitchFamily="2" charset="0"/>
              </a:rPr>
              <a:t>wL</a:t>
            </a:r>
            <a:r>
              <a:rPr lang="en-US" b="1" dirty="0" smtClean="0">
                <a:solidFill>
                  <a:srgbClr val="0070C0"/>
                </a:solidFill>
                <a:latin typeface="SutonnyMJ" pitchFamily="2" charset="0"/>
                <a:cs typeface="SutonnyMJ" pitchFamily="2" charset="0"/>
              </a:rPr>
              <a:t>ª÷</a:t>
            </a:r>
            <a:r>
              <a:rPr lang="en-US" b="1" dirty="0" err="1" smtClean="0">
                <a:solidFill>
                  <a:srgbClr val="0070C0"/>
                </a:solidFill>
                <a:latin typeface="SutonnyMJ" pitchFamily="2" charset="0"/>
                <a:cs typeface="SutonnyMJ" pitchFamily="2" charset="0"/>
              </a:rPr>
              <a:t>vã</a:t>
            </a:r>
            <a:r>
              <a:rPr lang="en-US" b="1" dirty="0" smtClean="0">
                <a:solidFill>
                  <a:srgbClr val="0070C0"/>
                </a:solidFill>
                <a:latin typeface="SutonnyMJ" pitchFamily="2" charset="0"/>
                <a:cs typeface="SutonnyMJ" pitchFamily="2" charset="0"/>
              </a:rPr>
              <a:t> </a:t>
            </a:r>
            <a:r>
              <a:rPr lang="en-US" b="1" dirty="0" err="1" smtClean="0">
                <a:solidFill>
                  <a:srgbClr val="0070C0"/>
                </a:solidFill>
                <a:latin typeface="SutonnyMJ" pitchFamily="2" charset="0"/>
                <a:cs typeface="SutonnyMJ" pitchFamily="2" charset="0"/>
              </a:rPr>
              <a:t>ch©šÍ</a:t>
            </a:r>
            <a:r>
              <a:rPr lang="en-US" b="1" dirty="0" smtClean="0">
                <a:solidFill>
                  <a:srgbClr val="0070C0"/>
                </a:solidFill>
                <a:latin typeface="SutonnyMJ" pitchFamily="2" charset="0"/>
                <a:cs typeface="SutonnyMJ" pitchFamily="2" charset="0"/>
              </a:rPr>
              <a:t> </a:t>
            </a:r>
            <a:r>
              <a:rPr lang="en-US" b="1" dirty="0" err="1" smtClean="0">
                <a:solidFill>
                  <a:srgbClr val="0070C0"/>
                </a:solidFill>
                <a:latin typeface="SutonnyMJ" pitchFamily="2" charset="0"/>
                <a:cs typeface="SutonnyMJ" pitchFamily="2" charset="0"/>
              </a:rPr>
              <a:t>Ges</a:t>
            </a:r>
            <a:r>
              <a:rPr lang="en-US" b="1" dirty="0" smtClean="0">
                <a:solidFill>
                  <a:srgbClr val="0070C0"/>
                </a:solidFill>
                <a:latin typeface="SutonnyMJ" pitchFamily="2" charset="0"/>
                <a:cs typeface="SutonnyMJ" pitchFamily="2" charset="0"/>
              </a:rPr>
              <a:t> </a:t>
            </a:r>
            <a:r>
              <a:rPr lang="en-US" b="1" dirty="0" err="1" smtClean="0">
                <a:solidFill>
                  <a:srgbClr val="0070C0"/>
                </a:solidFill>
                <a:latin typeface="SutonnyMJ" pitchFamily="2" charset="0"/>
                <a:cs typeface="SutonnyMJ" pitchFamily="2" charset="0"/>
              </a:rPr>
              <a:t>wØZxq</a:t>
            </a:r>
            <a:r>
              <a:rPr lang="en-US" b="1" dirty="0" smtClean="0">
                <a:solidFill>
                  <a:srgbClr val="0070C0"/>
                </a:solidFill>
                <a:latin typeface="SutonnyMJ" pitchFamily="2" charset="0"/>
                <a:cs typeface="SutonnyMJ" pitchFamily="2" charset="0"/>
              </a:rPr>
              <a:t> </a:t>
            </a:r>
            <a:r>
              <a:rPr lang="en-US" b="1" dirty="0" err="1" smtClean="0">
                <a:solidFill>
                  <a:srgbClr val="0070C0"/>
                </a:solidFill>
                <a:latin typeface="SutonnyMJ" pitchFamily="2" charset="0"/>
                <a:cs typeface="SutonnyMJ" pitchFamily="2" charset="0"/>
              </a:rPr>
              <a:t>c‡e</a:t>
            </a:r>
            <a:r>
              <a:rPr lang="en-US" b="1" dirty="0" smtClean="0">
                <a:solidFill>
                  <a:srgbClr val="0070C0"/>
                </a:solidFill>
                <a:latin typeface="SutonnyMJ" pitchFamily="2" charset="0"/>
                <a:cs typeface="SutonnyMJ" pitchFamily="2" charset="0"/>
              </a:rPr>
              <a:t>© 1555-1556 </a:t>
            </a:r>
            <a:r>
              <a:rPr lang="en-US" b="1" dirty="0" err="1" smtClean="0">
                <a:solidFill>
                  <a:srgbClr val="0070C0"/>
                </a:solidFill>
                <a:latin typeface="SutonnyMJ" pitchFamily="2" charset="0"/>
                <a:cs typeface="SutonnyMJ" pitchFamily="2" charset="0"/>
              </a:rPr>
              <a:t>wL</a:t>
            </a:r>
            <a:r>
              <a:rPr lang="en-US" b="1" dirty="0" smtClean="0">
                <a:solidFill>
                  <a:srgbClr val="0070C0"/>
                </a:solidFill>
                <a:latin typeface="SutonnyMJ" pitchFamily="2" charset="0"/>
                <a:cs typeface="SutonnyMJ" pitchFamily="2" charset="0"/>
              </a:rPr>
              <a:t>ª÷</a:t>
            </a:r>
            <a:r>
              <a:rPr lang="en-US" b="1" dirty="0" err="1" smtClean="0">
                <a:solidFill>
                  <a:srgbClr val="0070C0"/>
                </a:solidFill>
                <a:latin typeface="SutonnyMJ" pitchFamily="2" charset="0"/>
                <a:cs typeface="SutonnyMJ" pitchFamily="2" charset="0"/>
              </a:rPr>
              <a:t>vã</a:t>
            </a:r>
            <a:r>
              <a:rPr lang="en-US" b="1" dirty="0" smtClean="0">
                <a:solidFill>
                  <a:srgbClr val="0070C0"/>
                </a:solidFill>
                <a:latin typeface="SutonnyMJ" pitchFamily="2" charset="0"/>
                <a:cs typeface="SutonnyMJ" pitchFamily="2" charset="0"/>
              </a:rPr>
              <a:t> </a:t>
            </a:r>
            <a:r>
              <a:rPr lang="en-US" b="1" dirty="0" err="1" smtClean="0">
                <a:solidFill>
                  <a:srgbClr val="0070C0"/>
                </a:solidFill>
                <a:latin typeface="SutonnyMJ" pitchFamily="2" charset="0"/>
                <a:cs typeface="SutonnyMJ" pitchFamily="2" charset="0"/>
              </a:rPr>
              <a:t>ch©šÍ</a:t>
            </a:r>
            <a:r>
              <a:rPr lang="en-US" b="1" dirty="0" smtClean="0">
                <a:solidFill>
                  <a:srgbClr val="0070C0"/>
                </a:solidFill>
                <a:latin typeface="SutonnyMJ" pitchFamily="2" charset="0"/>
                <a:cs typeface="SutonnyMJ" pitchFamily="2" charset="0"/>
              </a:rPr>
              <a:t> </a:t>
            </a:r>
            <a:r>
              <a:rPr lang="en-US" b="1" dirty="0" err="1" smtClean="0">
                <a:solidFill>
                  <a:srgbClr val="0070C0"/>
                </a:solidFill>
                <a:latin typeface="SutonnyMJ" pitchFamily="2" charset="0"/>
                <a:cs typeface="SutonnyMJ" pitchFamily="2" charset="0"/>
              </a:rPr>
              <a:t>wZwb</a:t>
            </a:r>
            <a:r>
              <a:rPr lang="en-US" b="1" dirty="0" smtClean="0">
                <a:solidFill>
                  <a:srgbClr val="0070C0"/>
                </a:solidFill>
                <a:latin typeface="SutonnyMJ" pitchFamily="2" charset="0"/>
                <a:cs typeface="SutonnyMJ" pitchFamily="2" charset="0"/>
              </a:rPr>
              <a:t> </a:t>
            </a:r>
            <a:r>
              <a:rPr lang="en-US" b="1" dirty="0" err="1" smtClean="0">
                <a:solidFill>
                  <a:srgbClr val="0070C0"/>
                </a:solidFill>
                <a:latin typeface="SutonnyMJ" pitchFamily="2" charset="0"/>
                <a:cs typeface="SutonnyMJ" pitchFamily="2" charset="0"/>
              </a:rPr>
              <a:t>fviZxq</a:t>
            </a:r>
            <a:r>
              <a:rPr lang="en-US" b="1" dirty="0" smtClean="0">
                <a:solidFill>
                  <a:srgbClr val="0070C0"/>
                </a:solidFill>
                <a:latin typeface="SutonnyMJ" pitchFamily="2" charset="0"/>
                <a:cs typeface="SutonnyMJ" pitchFamily="2" charset="0"/>
              </a:rPr>
              <a:t> </a:t>
            </a:r>
            <a:r>
              <a:rPr lang="en-US" b="1" dirty="0" err="1" smtClean="0">
                <a:solidFill>
                  <a:srgbClr val="0070C0"/>
                </a:solidFill>
                <a:latin typeface="SutonnyMJ" pitchFamily="2" charset="0"/>
                <a:cs typeface="SutonnyMJ" pitchFamily="2" charset="0"/>
              </a:rPr>
              <a:t>Dcgnv‡`‡k</a:t>
            </a:r>
            <a:r>
              <a:rPr lang="en-US" b="1" dirty="0" smtClean="0">
                <a:solidFill>
                  <a:srgbClr val="0070C0"/>
                </a:solidFill>
                <a:latin typeface="SutonnyMJ" pitchFamily="2" charset="0"/>
                <a:cs typeface="SutonnyMJ" pitchFamily="2" charset="0"/>
              </a:rPr>
              <a:t> </a:t>
            </a:r>
            <a:r>
              <a:rPr lang="en-US" b="1" dirty="0" err="1" smtClean="0">
                <a:solidFill>
                  <a:srgbClr val="0070C0"/>
                </a:solidFill>
                <a:latin typeface="SutonnyMJ" pitchFamily="2" charset="0"/>
                <a:cs typeface="SutonnyMJ" pitchFamily="2" charset="0"/>
              </a:rPr>
              <a:t>gyNj</a:t>
            </a:r>
            <a:r>
              <a:rPr lang="en-US" b="1" dirty="0" smtClean="0">
                <a:solidFill>
                  <a:srgbClr val="0070C0"/>
                </a:solidFill>
                <a:latin typeface="SutonnyMJ" pitchFamily="2" charset="0"/>
                <a:cs typeface="SutonnyMJ" pitchFamily="2" charset="0"/>
              </a:rPr>
              <a:t> </a:t>
            </a:r>
            <a:r>
              <a:rPr lang="en-US" b="1" dirty="0" err="1" smtClean="0">
                <a:solidFill>
                  <a:srgbClr val="0070C0"/>
                </a:solidFill>
                <a:latin typeface="SutonnyMJ" pitchFamily="2" charset="0"/>
                <a:cs typeface="SutonnyMJ" pitchFamily="2" charset="0"/>
              </a:rPr>
              <a:t>es‡ki</a:t>
            </a:r>
            <a:r>
              <a:rPr lang="en-US" b="1" dirty="0" smtClean="0">
                <a:solidFill>
                  <a:srgbClr val="0070C0"/>
                </a:solidFill>
                <a:latin typeface="SutonnyMJ" pitchFamily="2" charset="0"/>
                <a:cs typeface="SutonnyMJ" pitchFamily="2" charset="0"/>
              </a:rPr>
              <a:t> </a:t>
            </a:r>
            <a:r>
              <a:rPr lang="en-US" b="1" dirty="0" err="1" smtClean="0">
                <a:solidFill>
                  <a:srgbClr val="0070C0"/>
                </a:solidFill>
                <a:latin typeface="SutonnyMJ" pitchFamily="2" charset="0"/>
                <a:cs typeface="SutonnyMJ" pitchFamily="2" charset="0"/>
              </a:rPr>
              <a:t>wØZxq</a:t>
            </a:r>
            <a:r>
              <a:rPr lang="en-US" b="1" dirty="0" smtClean="0">
                <a:solidFill>
                  <a:srgbClr val="0070C0"/>
                </a:solidFill>
                <a:latin typeface="SutonnyMJ" pitchFamily="2" charset="0"/>
                <a:cs typeface="SutonnyMJ" pitchFamily="2" charset="0"/>
              </a:rPr>
              <a:t> </a:t>
            </a:r>
            <a:r>
              <a:rPr lang="en-US" b="1" dirty="0" err="1" smtClean="0">
                <a:solidFill>
                  <a:srgbClr val="0070C0"/>
                </a:solidFill>
                <a:latin typeface="SutonnyMJ" pitchFamily="2" charset="0"/>
                <a:cs typeface="SutonnyMJ" pitchFamily="2" charset="0"/>
              </a:rPr>
              <a:t>kvmK</a:t>
            </a:r>
            <a:r>
              <a:rPr lang="en-US" b="1" dirty="0" smtClean="0">
                <a:solidFill>
                  <a:srgbClr val="0070C0"/>
                </a:solidFill>
                <a:latin typeface="SutonnyMJ" pitchFamily="2" charset="0"/>
                <a:cs typeface="SutonnyMJ" pitchFamily="2" charset="0"/>
              </a:rPr>
              <a:t> </a:t>
            </a:r>
            <a:r>
              <a:rPr lang="en-US" b="1" dirty="0" err="1" smtClean="0">
                <a:solidFill>
                  <a:srgbClr val="0070C0"/>
                </a:solidFill>
                <a:latin typeface="SutonnyMJ" pitchFamily="2" charset="0"/>
                <a:cs typeface="SutonnyMJ" pitchFamily="2" charset="0"/>
              </a:rPr>
              <a:t>wn‡m‡e</a:t>
            </a:r>
            <a:r>
              <a:rPr lang="en-US" b="1" dirty="0" smtClean="0">
                <a:solidFill>
                  <a:srgbClr val="0070C0"/>
                </a:solidFill>
                <a:latin typeface="SutonnyMJ" pitchFamily="2" charset="0"/>
                <a:cs typeface="SutonnyMJ" pitchFamily="2" charset="0"/>
              </a:rPr>
              <a:t> </a:t>
            </a:r>
            <a:r>
              <a:rPr lang="en-US" b="1" dirty="0" err="1" smtClean="0">
                <a:solidFill>
                  <a:srgbClr val="0070C0"/>
                </a:solidFill>
                <a:latin typeface="SutonnyMJ" pitchFamily="2" charset="0"/>
                <a:cs typeface="SutonnyMJ" pitchFamily="2" charset="0"/>
              </a:rPr>
              <a:t>ÿgZvq</a:t>
            </a:r>
            <a:r>
              <a:rPr lang="en-US" b="1" dirty="0" smtClean="0">
                <a:solidFill>
                  <a:srgbClr val="0070C0"/>
                </a:solidFill>
                <a:latin typeface="SutonnyMJ" pitchFamily="2" charset="0"/>
                <a:cs typeface="SutonnyMJ" pitchFamily="2" charset="0"/>
              </a:rPr>
              <a:t> </a:t>
            </a:r>
            <a:r>
              <a:rPr lang="en-US" b="1" dirty="0" err="1" smtClean="0">
                <a:solidFill>
                  <a:srgbClr val="0070C0"/>
                </a:solidFill>
                <a:latin typeface="SutonnyMJ" pitchFamily="2" charset="0"/>
                <a:cs typeface="SutonnyMJ" pitchFamily="2" charset="0"/>
              </a:rPr>
              <a:t>AwawôZ</a:t>
            </a:r>
            <a:r>
              <a:rPr lang="en-US" b="1" dirty="0" smtClean="0">
                <a:solidFill>
                  <a:srgbClr val="0070C0"/>
                </a:solidFill>
                <a:latin typeface="SutonnyMJ" pitchFamily="2" charset="0"/>
                <a:cs typeface="SutonnyMJ" pitchFamily="2" charset="0"/>
              </a:rPr>
              <a:t> </a:t>
            </a:r>
            <a:r>
              <a:rPr lang="en-US" b="1" dirty="0" err="1" smtClean="0">
                <a:solidFill>
                  <a:srgbClr val="0070C0"/>
                </a:solidFill>
                <a:latin typeface="SutonnyMJ" pitchFamily="2" charset="0"/>
                <a:cs typeface="SutonnyMJ" pitchFamily="2" charset="0"/>
              </a:rPr>
              <a:t>wQ‡jb</a:t>
            </a:r>
            <a:r>
              <a:rPr lang="en-US" b="1" dirty="0" smtClean="0">
                <a:solidFill>
                  <a:srgbClr val="0070C0"/>
                </a:solidFill>
                <a:latin typeface="SutonnyMJ" pitchFamily="2" charset="0"/>
                <a:cs typeface="SutonnyMJ" pitchFamily="2" charset="0"/>
              </a:rPr>
              <a:t>| </a:t>
            </a:r>
          </a:p>
          <a:p>
            <a:pPr algn="just"/>
            <a:r>
              <a:rPr lang="en-US" b="1" dirty="0" err="1" smtClean="0">
                <a:latin typeface="SutonnyMJ" pitchFamily="2" charset="0"/>
                <a:cs typeface="SutonnyMJ" pitchFamily="2" charset="0"/>
              </a:rPr>
              <a:t>ga¨Lv‡b</a:t>
            </a:r>
            <a:r>
              <a:rPr lang="en-US" b="1" dirty="0" smtClean="0">
                <a:latin typeface="SutonnyMJ" pitchFamily="2" charset="0"/>
                <a:cs typeface="SutonnyMJ" pitchFamily="2" charset="0"/>
              </a:rPr>
              <a:t> 1540-1555 </a:t>
            </a:r>
            <a:r>
              <a:rPr lang="en-US" b="1" dirty="0" err="1" smtClean="0">
                <a:latin typeface="SutonnyMJ" pitchFamily="2" charset="0"/>
                <a:cs typeface="SutonnyMJ" pitchFamily="2" charset="0"/>
              </a:rPr>
              <a:t>wL</a:t>
            </a:r>
            <a:r>
              <a:rPr lang="en-US" b="1" dirty="0" smtClean="0">
                <a:latin typeface="SutonnyMJ" pitchFamily="2" charset="0"/>
                <a:cs typeface="SutonnyMJ" pitchFamily="2" charset="0"/>
              </a:rPr>
              <a:t>ª÷</a:t>
            </a:r>
            <a:r>
              <a:rPr lang="en-US" b="1" dirty="0" err="1" smtClean="0">
                <a:latin typeface="SutonnyMJ" pitchFamily="2" charset="0"/>
                <a:cs typeface="SutonnyMJ" pitchFamily="2" charset="0"/>
              </a:rPr>
              <a:t>vã</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ch©šÍ</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wZwb</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ki</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Lvb</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kikvn</a:t>
            </a:r>
            <a:r>
              <a:rPr lang="en-US" b="1" dirty="0" smtClean="0">
                <a:latin typeface="SutonnyMJ" pitchFamily="2" charset="0"/>
                <a:cs typeface="SutonnyMJ" pitchFamily="2" charset="0"/>
              </a:rPr>
              <a:t>) KZ©„K </a:t>
            </a:r>
            <a:r>
              <a:rPr lang="en-US" b="1" dirty="0" err="1" smtClean="0">
                <a:latin typeface="SutonnyMJ" pitchFamily="2" charset="0"/>
                <a:cs typeface="SutonnyMJ" pitchFamily="2" charset="0"/>
              </a:rPr>
              <a:t>weZvwoZ</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n‡q</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cvi‡m¨i</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kvmK</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kvn</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Zvngvm‡ci</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ivR`iev‡i</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AvwkÖZ</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wQ‡jb</a:t>
            </a:r>
            <a:r>
              <a:rPr lang="en-US" b="1" dirty="0" smtClean="0">
                <a:latin typeface="SutonnyMJ" pitchFamily="2" charset="0"/>
                <a:cs typeface="SutonnyMJ" pitchFamily="2" charset="0"/>
              </a:rPr>
              <a:t>|</a:t>
            </a:r>
            <a:endParaRPr lang="en-US" dirty="0"/>
          </a:p>
        </p:txBody>
      </p:sp>
      <p:pic>
        <p:nvPicPr>
          <p:cNvPr id="4" name="Picture 3" descr="https://assets.roar.media/assets/qEJmKzEnAAGmoRD0_Upper_Bala_Hissar_from_west_Kabul_in_1879.jpg?w=360">
            <a:hlinkClick r:id="rId2"/>
          </p:cNvPr>
          <p:cNvPicPr/>
          <p:nvPr/>
        </p:nvPicPr>
        <p:blipFill>
          <a:blip r:embed="rId3" cstate="print"/>
          <a:srcRect/>
          <a:stretch>
            <a:fillRect/>
          </a:stretch>
        </p:blipFill>
        <p:spPr bwMode="auto">
          <a:xfrm>
            <a:off x="685800" y="0"/>
            <a:ext cx="4114800" cy="1965960"/>
          </a:xfrm>
          <a:prstGeom prst="rect">
            <a:avLst/>
          </a:prstGeom>
          <a:noFill/>
          <a:ln w="9525">
            <a:noFill/>
            <a:miter lim="800000"/>
            <a:headEnd/>
            <a:tailEnd/>
          </a:ln>
        </p:spPr>
      </p:pic>
      <p:pic>
        <p:nvPicPr>
          <p:cNvPr id="6" name="Content Placeholder 3" descr="https://assets.roar.media/assets/C93sF1WTnDLh9SgP_rsz_b0af296fde633f7b3b2a15b18c25126f.jpg?w=360">
            <a:hlinkClick r:id="rId4"/>
          </p:cNvPr>
          <p:cNvPicPr>
            <a:picLocks/>
          </p:cNvPicPr>
          <p:nvPr/>
        </p:nvPicPr>
        <p:blipFill>
          <a:blip r:embed="rId5" cstate="print"/>
          <a:srcRect/>
          <a:stretch>
            <a:fillRect/>
          </a:stretch>
        </p:blipFill>
        <p:spPr bwMode="auto">
          <a:xfrm>
            <a:off x="4876800" y="0"/>
            <a:ext cx="4038600" cy="1965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upload.wikimedia.org/wikipedia/commons/thumb/0/05/Tumba_Humayun_2.JPG/220px-Tumba_Humayun_2.JPG">
            <a:hlinkClick r:id="rId3"/>
          </p:cNvPr>
          <p:cNvPicPr>
            <a:picLocks noGrp="1"/>
          </p:cNvPicPr>
          <p:nvPr>
            <p:ph idx="1"/>
          </p:nvPr>
        </p:nvPicPr>
        <p:blipFill>
          <a:blip r:embed="rId4" cstate="print"/>
          <a:srcRect/>
          <a:stretch>
            <a:fillRect/>
          </a:stretch>
        </p:blipFill>
        <p:spPr bwMode="auto">
          <a:xfrm>
            <a:off x="4800600" y="228600"/>
            <a:ext cx="4114800" cy="2468880"/>
          </a:xfrm>
          <a:prstGeom prst="rect">
            <a:avLst/>
          </a:prstGeom>
          <a:noFill/>
          <a:ln w="9525">
            <a:noFill/>
            <a:miter lim="800000"/>
            <a:headEnd/>
            <a:tailEnd/>
          </a:ln>
        </p:spPr>
      </p:pic>
      <p:sp>
        <p:nvSpPr>
          <p:cNvPr id="39937" name="Rectangle 1"/>
          <p:cNvSpPr>
            <a:spLocks noChangeArrowheads="1"/>
          </p:cNvSpPr>
          <p:nvPr/>
        </p:nvSpPr>
        <p:spPr bwMode="auto">
          <a:xfrm>
            <a:off x="5486400" y="2678668"/>
            <a:ext cx="3124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000" i="0" u="none" strike="noStrike" cap="none" normalizeH="0" baseline="0" dirty="0" smtClean="0">
                <a:ln>
                  <a:noFill/>
                </a:ln>
                <a:effectLst/>
                <a:latin typeface="Kalpurush" pitchFamily="2" charset="0"/>
                <a:ea typeface="Times New Roman" pitchFamily="18" charset="0"/>
                <a:cs typeface="Kalpurush" pitchFamily="2" charset="0"/>
              </a:rPr>
              <a:t>দিল্লিতে</a:t>
            </a:r>
            <a:r>
              <a:rPr kumimoji="0" lang="en-US" sz="2000" i="0" u="none" strike="noStrike" cap="none" normalizeH="0" baseline="0" dirty="0" smtClean="0">
                <a:ln>
                  <a:noFill/>
                </a:ln>
                <a:effectLst/>
                <a:latin typeface="Calibri"/>
                <a:ea typeface="Times New Roman" pitchFamily="18" charset="0"/>
                <a:cs typeface="Kalpurush" pitchFamily="2" charset="0"/>
              </a:rPr>
              <a:t> </a:t>
            </a:r>
            <a:r>
              <a:rPr kumimoji="0" lang="bn-IN" sz="2000" i="0" u="none" strike="noStrike" cap="none" normalizeH="0" baseline="0" dirty="0" smtClean="0">
                <a:ln>
                  <a:noFill/>
                </a:ln>
                <a:effectLst/>
                <a:latin typeface="Kalpurush" pitchFamily="2" charset="0"/>
                <a:ea typeface="Times New Roman" pitchFamily="18" charset="0"/>
                <a:cs typeface="Kalpurush" pitchFamily="2" charset="0"/>
              </a:rPr>
              <a:t>হুমায়ুনের সমাধি</a:t>
            </a:r>
            <a:endParaRPr kumimoji="0" lang="bn-IN" sz="2000" i="0" u="none" strike="noStrike" cap="none" normalizeH="0" baseline="0" dirty="0" smtClean="0">
              <a:ln>
                <a:noFill/>
              </a:ln>
              <a:effectLst/>
              <a:latin typeface="Arial" pitchFamily="34" charset="0"/>
              <a:cs typeface="Arial" pitchFamily="34" charset="0"/>
            </a:endParaRPr>
          </a:p>
        </p:txBody>
      </p:sp>
      <p:sp>
        <p:nvSpPr>
          <p:cNvPr id="5" name="Rectangle 4"/>
          <p:cNvSpPr/>
          <p:nvPr/>
        </p:nvSpPr>
        <p:spPr>
          <a:xfrm>
            <a:off x="1066800" y="3063240"/>
            <a:ext cx="7848600"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bn-IN" sz="2400" b="1" dirty="0" smtClean="0">
                <a:solidFill>
                  <a:srgbClr val="002060"/>
                </a:solidFill>
                <a:latin typeface="SutonnyMJ" pitchFamily="2" charset="0"/>
                <a:cs typeface="SutonnyMJ" pitchFamily="2" charset="0"/>
              </a:rPr>
              <a:t>1540 mv‡j </a:t>
            </a:r>
            <a:r>
              <a:rPr lang="en-US" sz="2400" b="1" dirty="0" err="1" smtClean="0">
                <a:solidFill>
                  <a:srgbClr val="002060"/>
                </a:solidFill>
                <a:latin typeface="SutonnyMJ" pitchFamily="2" charset="0"/>
                <a:cs typeface="SutonnyMJ" pitchFamily="2" charset="0"/>
              </a:rPr>
              <a:t>K‡bŠ‡Ri</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hy</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civwRZ</a:t>
            </a:r>
            <a:r>
              <a:rPr lang="en-US" sz="2400" b="1" dirty="0" smtClean="0">
                <a:solidFill>
                  <a:srgbClr val="002060"/>
                </a:solidFill>
                <a:latin typeface="SutonnyMJ" pitchFamily="2" charset="0"/>
                <a:cs typeface="SutonnyMJ" pitchFamily="2" charset="0"/>
              </a:rPr>
              <a:t> n</a:t>
            </a:r>
            <a:r>
              <a:rPr lang="bn-IN" sz="2400" b="1" dirty="0" smtClean="0">
                <a:solidFill>
                  <a:srgbClr val="002060"/>
                </a:solidFill>
                <a:latin typeface="SutonnyMJ" pitchFamily="2" charset="0"/>
                <a:cs typeface="SutonnyMJ" pitchFamily="2" charset="0"/>
              </a:rPr>
              <a:t>‡q</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ûgvqyb</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cvi‡m¨i</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kvmK</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kvn</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Zvngv</a:t>
            </a:r>
            <a:r>
              <a:rPr lang="en-US" sz="2400" b="1" dirty="0" smtClean="0">
                <a:solidFill>
                  <a:srgbClr val="002060"/>
                </a:solidFill>
                <a:latin typeface="SutonnyMJ" pitchFamily="2" charset="0"/>
                <a:cs typeface="SutonnyMJ" pitchFamily="2" charset="0"/>
              </a:rPr>
              <a:t>‡¯</a:t>
            </a:r>
            <a:r>
              <a:rPr lang="en-US" sz="2400" b="1" dirty="0" err="1" smtClean="0">
                <a:solidFill>
                  <a:srgbClr val="002060"/>
                </a:solidFill>
                <a:latin typeface="SutonnyMJ" pitchFamily="2" charset="0"/>
                <a:cs typeface="SutonnyMJ" pitchFamily="2" charset="0"/>
              </a:rPr>
              <a:t>úi</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ivR`iev‡i</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Avkªq</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MÖnY</a:t>
            </a:r>
            <a:r>
              <a:rPr lang="bn-IN"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K‡ib</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xN</a:t>
            </a:r>
            <a:r>
              <a:rPr lang="en-US" sz="2400" b="1" dirty="0" smtClean="0">
                <a:solidFill>
                  <a:srgbClr val="002060"/>
                </a:solidFill>
                <a:latin typeface="SutonnyMJ" pitchFamily="2" charset="0"/>
                <a:cs typeface="SutonnyMJ" pitchFamily="2" charset="0"/>
              </a:rPr>
              <a:t>© 15 </a:t>
            </a:r>
            <a:r>
              <a:rPr lang="en-US" sz="2400" b="1" dirty="0" err="1" smtClean="0">
                <a:solidFill>
                  <a:srgbClr val="002060"/>
                </a:solidFill>
                <a:latin typeface="SutonnyMJ" pitchFamily="2" charset="0"/>
                <a:cs typeface="SutonnyMJ" pitchFamily="2" charset="0"/>
              </a:rPr>
              <a:t>eQi</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ci</a:t>
            </a:r>
            <a:r>
              <a:rPr lang="en-US" sz="2400" b="1" dirty="0" smtClean="0">
                <a:solidFill>
                  <a:srgbClr val="002060"/>
                </a:solidFill>
                <a:latin typeface="SutonnyMJ" pitchFamily="2" charset="0"/>
                <a:cs typeface="SutonnyMJ" pitchFamily="2" charset="0"/>
              </a:rPr>
              <a:t> 1555 </a:t>
            </a:r>
            <a:r>
              <a:rPr lang="en-US" sz="2400" b="1" dirty="0" err="1" smtClean="0">
                <a:solidFill>
                  <a:srgbClr val="002060"/>
                </a:solidFill>
                <a:latin typeface="SutonnyMJ" pitchFamily="2" charset="0"/>
                <a:cs typeface="SutonnyMJ" pitchFamily="2" charset="0"/>
              </a:rPr>
              <a:t>wL</a:t>
            </a:r>
            <a:r>
              <a:rPr lang="en-US" sz="2400" b="1" dirty="0" smtClean="0">
                <a:solidFill>
                  <a:srgbClr val="002060"/>
                </a:solidFill>
                <a:latin typeface="SutonnyMJ" pitchFamily="2" charset="0"/>
                <a:cs typeface="SutonnyMJ" pitchFamily="2" charset="0"/>
              </a:rPr>
              <a:t>ª÷</a:t>
            </a:r>
            <a:r>
              <a:rPr lang="en-US" sz="2400" b="1" dirty="0" err="1" smtClean="0">
                <a:solidFill>
                  <a:srgbClr val="002060"/>
                </a:solidFill>
                <a:latin typeface="SutonnyMJ" pitchFamily="2" charset="0"/>
                <a:cs typeface="SutonnyMJ" pitchFamily="2" charset="0"/>
              </a:rPr>
              <a:t>v‡ã</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ûgvqyb</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cvi‡m¨i</a:t>
            </a:r>
            <a:r>
              <a:rPr lang="en-US" sz="2400" b="1" dirty="0" smtClean="0">
                <a:solidFill>
                  <a:srgbClr val="002060"/>
                </a:solidFill>
                <a:latin typeface="SutonnyMJ" pitchFamily="2" charset="0"/>
                <a:cs typeface="SutonnyMJ" pitchFamily="2" charset="0"/>
              </a:rPr>
              <a:t> </a:t>
            </a:r>
            <a:r>
              <a:rPr lang="bn-IN" sz="2400" b="1" dirty="0" smtClean="0">
                <a:solidFill>
                  <a:srgbClr val="002060"/>
                </a:solidFill>
                <a:latin typeface="SutonnyMJ" pitchFamily="2" charset="0"/>
                <a:cs typeface="SutonnyMJ" pitchFamily="2" charset="0"/>
              </a:rPr>
              <a:t>kv‡ni mv‡_- </a:t>
            </a:r>
          </a:p>
          <a:p>
            <a:pPr marL="342900" indent="-342900" algn="just"/>
            <a:r>
              <a:rPr lang="bn-IN" sz="2400" b="1" dirty="0" smtClean="0">
                <a:solidFill>
                  <a:srgbClr val="002060"/>
                </a:solidFill>
                <a:latin typeface="SutonnyMJ" pitchFamily="2" charset="0"/>
                <a:cs typeface="SutonnyMJ" pitchFamily="2" charset="0"/>
              </a:rPr>
              <a:t>1) wkqv gZev` MÖnY     2)fviZe‡l© Zv A_©vr wkqv gZev` cÖPvi   3) Kv›`vnvi‡K cvi‡m¨i kvn‡K cÖ`vb Kivi k‡Z© 14000 ˆmb¨ wb‡q </a:t>
            </a:r>
            <a:r>
              <a:rPr lang="bn-IN" sz="1600" b="1" dirty="0" smtClean="0">
                <a:solidFill>
                  <a:srgbClr val="002060"/>
                </a:solidFill>
                <a:latin typeface="SutonnyMJ" pitchFamily="2" charset="0"/>
              </a:rPr>
              <a:t>সিরহিন্দ,</a:t>
            </a:r>
            <a:r>
              <a:rPr lang="bn-IN" sz="1600" b="1" dirty="0" smtClean="0">
                <a:solidFill>
                  <a:srgbClr val="002060"/>
                </a:solidFill>
                <a:latin typeface="SutonnyMJ" pitchFamily="2" charset="0"/>
                <a:ea typeface="Calibri" pitchFamily="34" charset="0"/>
                <a:cs typeface="Nirmala UI" pitchFamily="34" charset="0"/>
              </a:rPr>
              <a:t>কান্দাহার</a:t>
            </a:r>
            <a:r>
              <a:rPr lang="en-US" sz="1600" b="1" dirty="0" smtClean="0">
                <a:solidFill>
                  <a:srgbClr val="002060"/>
                </a:solidFill>
                <a:latin typeface="SutonnyMJ" pitchFamily="2" charset="0"/>
                <a:ea typeface="Calibri" pitchFamily="34" charset="0"/>
                <a:cs typeface="SutonnyMJ" pitchFamily="2" charset="0"/>
              </a:rPr>
              <a:t>, </a:t>
            </a:r>
            <a:r>
              <a:rPr lang="bn-IN" sz="1600" b="1" dirty="0" smtClean="0">
                <a:solidFill>
                  <a:srgbClr val="002060"/>
                </a:solidFill>
                <a:latin typeface="SutonnyMJ" pitchFamily="2" charset="0"/>
                <a:ea typeface="Calibri" pitchFamily="34" charset="0"/>
                <a:cs typeface="Nirmala UI" pitchFamily="34" charset="0"/>
              </a:rPr>
              <a:t>কাবুল</a:t>
            </a:r>
            <a:r>
              <a:rPr lang="bn-IN" sz="1600" b="1" dirty="0" smtClean="0">
                <a:solidFill>
                  <a:srgbClr val="002060"/>
                </a:solidFill>
                <a:latin typeface="SutonnyMJ" pitchFamily="2" charset="0"/>
                <a:ea typeface="Calibri" pitchFamily="34" charset="0"/>
              </a:rPr>
              <a:t> </a:t>
            </a:r>
            <a:r>
              <a:rPr lang="bn-IN" sz="1600" b="1" dirty="0" smtClean="0">
                <a:solidFill>
                  <a:srgbClr val="002060"/>
                </a:solidFill>
                <a:latin typeface="SutonnyMJ" pitchFamily="2" charset="0"/>
                <a:ea typeface="Calibri" pitchFamily="34" charset="0"/>
                <a:cs typeface="Nirmala UI" pitchFamily="34" charset="0"/>
              </a:rPr>
              <a:t>আর</a:t>
            </a:r>
            <a:r>
              <a:rPr lang="bn-IN" sz="1600" b="1" dirty="0" smtClean="0">
                <a:solidFill>
                  <a:srgbClr val="002060"/>
                </a:solidFill>
                <a:latin typeface="SutonnyMJ" pitchFamily="2" charset="0"/>
                <a:ea typeface="Calibri" pitchFamily="34" charset="0"/>
              </a:rPr>
              <a:t> </a:t>
            </a:r>
            <a:r>
              <a:rPr lang="bn-IN" sz="1600" b="1" dirty="0" smtClean="0">
                <a:solidFill>
                  <a:srgbClr val="002060"/>
                </a:solidFill>
                <a:latin typeface="SutonnyMJ" pitchFamily="2" charset="0"/>
                <a:ea typeface="Calibri" pitchFamily="34" charset="0"/>
                <a:cs typeface="Nirmala UI" pitchFamily="34" charset="0"/>
              </a:rPr>
              <a:t>বাদাখশানের</a:t>
            </a:r>
            <a:r>
              <a:rPr lang="bn-IN" sz="1600" b="1" dirty="0" smtClean="0">
                <a:solidFill>
                  <a:srgbClr val="002060"/>
                </a:solidFill>
                <a:latin typeface="SutonnyMJ" pitchFamily="2" charset="0"/>
                <a:ea typeface="Calibri" pitchFamily="34" charset="0"/>
              </a:rPr>
              <a:t> </a:t>
            </a:r>
            <a:r>
              <a:rPr lang="bn-IN" sz="2400" b="1" dirty="0" smtClean="0">
                <a:solidFill>
                  <a:srgbClr val="002060"/>
                </a:solidFill>
                <a:latin typeface="SutonnyMJ" pitchFamily="2" charset="0"/>
                <a:ea typeface="Calibri" pitchFamily="34" charset="0"/>
                <a:cs typeface="Nirmala UI" pitchFamily="34" charset="0"/>
              </a:rPr>
              <a:t>hy‡× Rqjvf K‡i</a:t>
            </a:r>
            <a:r>
              <a:rPr lang="bn-IN" sz="2000" b="1" dirty="0" smtClean="0">
                <a:solidFill>
                  <a:srgbClr val="002060"/>
                </a:solidFill>
                <a:latin typeface="SutonnyMJ" pitchFamily="2" charset="0"/>
                <a:ea typeface="Calibri" pitchFamily="34" charset="0"/>
                <a:cs typeface="Nirmala UI" pitchFamily="34" charset="0"/>
              </a:rPr>
              <a:t>  </a:t>
            </a:r>
            <a:r>
              <a:rPr lang="en-US" sz="2400" b="1" dirty="0" err="1" smtClean="0">
                <a:solidFill>
                  <a:srgbClr val="002060"/>
                </a:solidFill>
                <a:latin typeface="SutonnyMJ" pitchFamily="2" charset="0"/>
                <a:cs typeface="SutonnyMJ" pitchFamily="2" charset="0"/>
              </a:rPr>
              <a:t>wmsnvmb</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cybiæ×vi</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Ki‡Z</a:t>
            </a:r>
            <a:r>
              <a:rPr lang="bn-IN"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mÿg</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nb</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wKš</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yf©vM</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ekZ</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wZwb</a:t>
            </a:r>
            <a:r>
              <a:rPr lang="en-US" sz="2400" b="1" dirty="0" smtClean="0">
                <a:solidFill>
                  <a:srgbClr val="002060"/>
                </a:solidFill>
                <a:latin typeface="SutonnyMJ" pitchFamily="2" charset="0"/>
                <a:cs typeface="SutonnyMJ" pitchFamily="2" charset="0"/>
              </a:rPr>
              <a:t> 1556 </a:t>
            </a:r>
            <a:r>
              <a:rPr lang="en-US" sz="2400" b="1" dirty="0" err="1" smtClean="0">
                <a:solidFill>
                  <a:srgbClr val="002060"/>
                </a:solidFill>
                <a:latin typeface="SutonnyMJ" pitchFamily="2" charset="0"/>
                <a:cs typeface="SutonnyMJ" pitchFamily="2" charset="0"/>
              </a:rPr>
              <a:t>wL</a:t>
            </a:r>
            <a:r>
              <a:rPr lang="en-US" sz="2400" b="1" dirty="0" smtClean="0">
                <a:solidFill>
                  <a:srgbClr val="002060"/>
                </a:solidFill>
                <a:latin typeface="SutonnyMJ" pitchFamily="2" charset="0"/>
                <a:cs typeface="SutonnyMJ" pitchFamily="2" charset="0"/>
              </a:rPr>
              <a:t>ª÷</a:t>
            </a:r>
            <a:r>
              <a:rPr lang="en-US" sz="2400" b="1" dirty="0" err="1" smtClean="0">
                <a:solidFill>
                  <a:srgbClr val="002060"/>
                </a:solidFill>
                <a:latin typeface="SutonnyMJ" pitchFamily="2" charset="0"/>
                <a:cs typeface="SutonnyMJ" pitchFamily="2" charset="0"/>
              </a:rPr>
              <a:t>v‡ãi</a:t>
            </a:r>
            <a:r>
              <a:rPr lang="en-US" sz="2400" b="1" dirty="0" smtClean="0">
                <a:solidFill>
                  <a:srgbClr val="002060"/>
                </a:solidFill>
                <a:latin typeface="SutonnyMJ" pitchFamily="2" charset="0"/>
                <a:cs typeface="SutonnyMJ" pitchFamily="2" charset="0"/>
              </a:rPr>
              <a:t> 26 </a:t>
            </a:r>
            <a:r>
              <a:rPr lang="en-US" sz="2400" b="1" dirty="0" err="1" smtClean="0">
                <a:solidFill>
                  <a:srgbClr val="002060"/>
                </a:solidFill>
                <a:latin typeface="SutonnyMJ" pitchFamily="2" charset="0"/>
                <a:cs typeface="SutonnyMJ" pitchFamily="2" charset="0"/>
              </a:rPr>
              <a:t>Rvbyqvwi</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MÖš’vMv‡ii</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wmuwo</a:t>
            </a:r>
            <a:r>
              <a:rPr lang="en-US" sz="2400" b="1" dirty="0" smtClean="0">
                <a:solidFill>
                  <a:srgbClr val="002060"/>
                </a:solidFill>
                <a:latin typeface="SutonnyMJ" pitchFamily="2" charset="0"/>
                <a:cs typeface="SutonnyMJ" pitchFamily="2" charset="0"/>
              </a:rPr>
              <a:t> †_‡K </a:t>
            </a:r>
            <a:r>
              <a:rPr lang="en-US" sz="2400" b="1" dirty="0" err="1" smtClean="0">
                <a:solidFill>
                  <a:srgbClr val="002060"/>
                </a:solidFill>
                <a:latin typeface="SutonnyMJ" pitchFamily="2" charset="0"/>
                <a:cs typeface="SutonnyMJ" pitchFamily="2" charset="0"/>
              </a:rPr>
              <a:t>c‡i</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AvKw</a:t>
            </a:r>
            <a:r>
              <a:rPr lang="en-US" sz="2400" b="1" dirty="0" smtClean="0">
                <a:solidFill>
                  <a:srgbClr val="002060"/>
                </a:solidFill>
                <a:latin typeface="SutonnyMJ" pitchFamily="2" charset="0"/>
                <a:cs typeface="SutonnyMJ" pitchFamily="2" charset="0"/>
              </a:rPr>
              <a:t>¯§</a:t>
            </a:r>
            <a:r>
              <a:rPr lang="en-US" sz="2400" b="1" dirty="0" err="1" smtClean="0">
                <a:solidFill>
                  <a:srgbClr val="002060"/>
                </a:solidFill>
                <a:latin typeface="SutonnyMJ" pitchFamily="2" charset="0"/>
                <a:cs typeface="SutonnyMJ" pitchFamily="2" charset="0"/>
              </a:rPr>
              <a:t>Kfv‡e</a:t>
            </a:r>
            <a:r>
              <a:rPr lang="bn-IN"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g„Zz¨eiY</a:t>
            </a:r>
            <a:r>
              <a:rPr lang="en-US" sz="2400" b="1" dirty="0" smtClean="0">
                <a:solidFill>
                  <a:srgbClr val="002060"/>
                </a:solidFill>
                <a:latin typeface="SutonnyMJ" pitchFamily="2" charset="0"/>
                <a:cs typeface="SutonnyMJ" pitchFamily="2" charset="0"/>
              </a:rPr>
              <a:t> </a:t>
            </a:r>
            <a:r>
              <a:rPr lang="en-US" sz="2400" b="1" dirty="0" err="1" smtClean="0">
                <a:solidFill>
                  <a:srgbClr val="002060"/>
                </a:solidFill>
                <a:latin typeface="SutonnyMJ" pitchFamily="2" charset="0"/>
                <a:cs typeface="SutonnyMJ" pitchFamily="2" charset="0"/>
              </a:rPr>
              <a:t>K‡ib</a:t>
            </a:r>
            <a:r>
              <a:rPr lang="en-US" sz="2400" b="1" dirty="0" smtClean="0">
                <a:solidFill>
                  <a:srgbClr val="002060"/>
                </a:solidFill>
                <a:latin typeface="SutonnyMJ" pitchFamily="2" charset="0"/>
                <a:cs typeface="SutonnyMJ" pitchFamily="2" charset="0"/>
              </a:rPr>
              <a:t>|</a:t>
            </a:r>
            <a:endParaRPr lang="en-US" sz="2400" b="1" dirty="0">
              <a:solidFill>
                <a:srgbClr val="002060"/>
              </a:solidFill>
              <a:latin typeface="SutonnyMJ" pitchFamily="2" charset="0"/>
              <a:cs typeface="SutonnyMJ" pitchFamily="2" charset="0"/>
            </a:endParaRPr>
          </a:p>
        </p:txBody>
      </p:sp>
      <p:pic>
        <p:nvPicPr>
          <p:cNvPr id="6" name="Picture 5" descr="https://assets.roar.media/assets/PydnQHCWIiaCmxOi_rsz_5231614726_acf91e2cff_b.jpg?w=360">
            <a:hlinkClick r:id="rId5"/>
          </p:cNvPr>
          <p:cNvPicPr/>
          <p:nvPr/>
        </p:nvPicPr>
        <p:blipFill>
          <a:blip r:embed="rId6" cstate="print"/>
          <a:srcRect/>
          <a:stretch>
            <a:fillRect/>
          </a:stretch>
        </p:blipFill>
        <p:spPr bwMode="auto">
          <a:xfrm>
            <a:off x="1066800" y="228600"/>
            <a:ext cx="3733800" cy="2468880"/>
          </a:xfrm>
          <a:prstGeom prst="rect">
            <a:avLst/>
          </a:prstGeom>
          <a:noFill/>
          <a:ln w="9525">
            <a:noFill/>
            <a:miter lim="800000"/>
            <a:headEnd/>
            <a:tailEnd/>
          </a:ln>
        </p:spPr>
      </p:pic>
      <p:sp>
        <p:nvSpPr>
          <p:cNvPr id="7" name="Rectangle 2"/>
          <p:cNvSpPr>
            <a:spLocks noChangeArrowheads="1"/>
          </p:cNvSpPr>
          <p:nvPr/>
        </p:nvSpPr>
        <p:spPr bwMode="auto">
          <a:xfrm>
            <a:off x="1295400" y="2669781"/>
            <a:ext cx="31242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n-IN" sz="1400" b="1" i="0" u="none" strike="noStrike" cap="none" normalizeH="0" baseline="0" dirty="0" smtClean="0">
                <a:ln>
                  <a:noFill/>
                </a:ln>
                <a:solidFill>
                  <a:schemeClr val="tx1"/>
                </a:solidFill>
                <a:effectLst/>
                <a:latin typeface="Nirmala UI" pitchFamily="34" charset="0"/>
                <a:ea typeface="Calibri" pitchFamily="34" charset="0"/>
                <a:cs typeface="Nirmala UI" pitchFamily="34" charset="0"/>
              </a:rPr>
              <a:t>পারস্যের</a:t>
            </a:r>
            <a:r>
              <a:rPr kumimoji="0" lang="bn-IN" sz="1400" b="1" i="0" u="none" strike="noStrike" cap="none" normalizeH="0" baseline="0" dirty="0" smtClean="0">
                <a:ln>
                  <a:noFill/>
                </a:ln>
                <a:solidFill>
                  <a:schemeClr val="tx1"/>
                </a:solidFill>
                <a:effectLst/>
                <a:latin typeface="Courier New" pitchFamily="49" charset="0"/>
                <a:ea typeface="Calibri" pitchFamily="34" charset="0"/>
                <a:cs typeface="Vrinda"/>
              </a:rPr>
              <a:t> </a:t>
            </a:r>
            <a:r>
              <a:rPr kumimoji="0" lang="bn-IN" sz="1400" b="1" i="0" u="none" strike="noStrike" cap="none" normalizeH="0" baseline="0" dirty="0" smtClean="0">
                <a:ln>
                  <a:noFill/>
                </a:ln>
                <a:solidFill>
                  <a:schemeClr val="tx1"/>
                </a:solidFill>
                <a:effectLst/>
                <a:latin typeface="Nirmala UI" pitchFamily="34" charset="0"/>
                <a:ea typeface="Calibri" pitchFamily="34" charset="0"/>
                <a:cs typeface="Nirmala UI" pitchFamily="34" charset="0"/>
              </a:rPr>
              <a:t>দরবারে</a:t>
            </a:r>
            <a:r>
              <a:rPr kumimoji="0" lang="bn-IN" sz="1400" b="1" i="0" u="none" strike="noStrike" cap="none" normalizeH="0" baseline="0" dirty="0" smtClean="0">
                <a:ln>
                  <a:noFill/>
                </a:ln>
                <a:solidFill>
                  <a:schemeClr val="tx1"/>
                </a:solidFill>
                <a:effectLst/>
                <a:latin typeface="Courier New" pitchFamily="49" charset="0"/>
                <a:ea typeface="Calibri" pitchFamily="34" charset="0"/>
                <a:cs typeface="Vrinda"/>
              </a:rPr>
              <a:t> </a:t>
            </a:r>
            <a:r>
              <a:rPr kumimoji="0" lang="bn-IN" sz="1400" b="1" i="0" u="none" strike="noStrike" cap="none" normalizeH="0" baseline="0" dirty="0" smtClean="0">
                <a:ln>
                  <a:noFill/>
                </a:ln>
                <a:solidFill>
                  <a:schemeClr val="tx1"/>
                </a:solidFill>
                <a:effectLst/>
                <a:latin typeface="Nirmala UI" pitchFamily="34" charset="0"/>
                <a:ea typeface="Calibri" pitchFamily="34" charset="0"/>
                <a:cs typeface="Nirmala UI" pitchFamily="34" charset="0"/>
              </a:rPr>
              <a:t>সম্রাট</a:t>
            </a:r>
            <a:r>
              <a:rPr kumimoji="0" lang="bn-IN" sz="1400" b="1" i="0" u="none" strike="noStrike" cap="none" normalizeH="0" baseline="0" dirty="0" smtClean="0">
                <a:ln>
                  <a:noFill/>
                </a:ln>
                <a:solidFill>
                  <a:schemeClr val="tx1"/>
                </a:solidFill>
                <a:effectLst/>
                <a:latin typeface="Courier New" pitchFamily="49" charset="0"/>
                <a:ea typeface="Calibri" pitchFamily="34" charset="0"/>
                <a:cs typeface="Vrinda"/>
              </a:rPr>
              <a:t> </a:t>
            </a:r>
            <a:r>
              <a:rPr kumimoji="0" lang="bn-IN" sz="1400" b="1" i="0" u="none" strike="noStrike" cap="none" normalizeH="0" baseline="0" dirty="0" smtClean="0">
                <a:ln>
                  <a:noFill/>
                </a:ln>
                <a:solidFill>
                  <a:schemeClr val="tx1"/>
                </a:solidFill>
                <a:effectLst/>
                <a:latin typeface="Nirmala UI" pitchFamily="34" charset="0"/>
                <a:ea typeface="Calibri" pitchFamily="34" charset="0"/>
                <a:cs typeface="Nirmala UI" pitchFamily="34" charset="0"/>
              </a:rPr>
              <a:t>হুমায়ুন</a:t>
            </a:r>
            <a:endParaRPr kumimoji="0" lang="bn-IN"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228600" y="663000"/>
            <a:ext cx="685800" cy="5509200"/>
          </a:xfrm>
          <a:prstGeom prst="rect">
            <a:avLst/>
          </a:prstGeom>
          <a:noFill/>
        </p:spPr>
        <p:txBody>
          <a:bodyPr wrap="square">
            <a:spAutoFit/>
          </a:bodyPr>
          <a:lstStyle/>
          <a:p>
            <a:pPr algn="ctr"/>
            <a:r>
              <a:rPr lang="bn-IN" b="1" dirty="0" smtClean="0">
                <a:solidFill>
                  <a:srgbClr val="FF0000"/>
                </a:solidFill>
                <a:latin typeface="SutonnyMJ" pitchFamily="2" charset="0"/>
                <a:cs typeface="SutonnyMJ" pitchFamily="2" charset="0"/>
              </a:rPr>
              <a:t> </a:t>
            </a:r>
            <a:r>
              <a:rPr lang="en-US" sz="4400" b="1" dirty="0" smtClean="0">
                <a:solidFill>
                  <a:srgbClr val="FF0000"/>
                </a:solidFill>
                <a:latin typeface="SutonnyMJ" pitchFamily="2" charset="0"/>
                <a:cs typeface="SutonnyMJ" pitchFamily="2" charset="0"/>
              </a:rPr>
              <a:t>m</a:t>
            </a:r>
            <a:endParaRPr lang="bn-IN" sz="4400" b="1" dirty="0" smtClean="0">
              <a:solidFill>
                <a:srgbClr val="FF0000"/>
              </a:solidFill>
              <a:latin typeface="SutonnyMJ" pitchFamily="2" charset="0"/>
              <a:cs typeface="SutonnyMJ" pitchFamily="2" charset="0"/>
            </a:endParaRPr>
          </a:p>
          <a:p>
            <a:pPr algn="ctr"/>
            <a:r>
              <a:rPr lang="en-US" sz="4400" b="1" dirty="0" smtClean="0">
                <a:solidFill>
                  <a:srgbClr val="FF0000"/>
                </a:solidFill>
                <a:latin typeface="SutonnyMJ" pitchFamily="2" charset="0"/>
                <a:cs typeface="SutonnyMJ" pitchFamily="2" charset="0"/>
              </a:rPr>
              <a:t>¤ªv</a:t>
            </a:r>
            <a:endParaRPr lang="bn-IN" sz="4400" b="1" dirty="0" smtClean="0">
              <a:solidFill>
                <a:srgbClr val="FF0000"/>
              </a:solidFill>
              <a:latin typeface="SutonnyMJ" pitchFamily="2" charset="0"/>
              <a:cs typeface="SutonnyMJ" pitchFamily="2" charset="0"/>
            </a:endParaRPr>
          </a:p>
          <a:p>
            <a:pPr algn="ctr"/>
            <a:r>
              <a:rPr lang="en-US" sz="4400" b="1" dirty="0" smtClean="0">
                <a:solidFill>
                  <a:srgbClr val="FF0000"/>
                </a:solidFill>
                <a:latin typeface="SutonnyMJ" pitchFamily="2" charset="0"/>
                <a:cs typeface="SutonnyMJ" pitchFamily="2" charset="0"/>
              </a:rPr>
              <a:t>U</a:t>
            </a:r>
            <a:endParaRPr lang="bn-IN" sz="4400" b="1" dirty="0" smtClean="0">
              <a:solidFill>
                <a:srgbClr val="FF0000"/>
              </a:solidFill>
              <a:latin typeface="SutonnyMJ" pitchFamily="2" charset="0"/>
              <a:cs typeface="SutonnyMJ" pitchFamily="2" charset="0"/>
            </a:endParaRPr>
          </a:p>
          <a:p>
            <a:pPr algn="ctr"/>
            <a:endParaRPr lang="bn-IN" sz="4400" b="1" dirty="0" smtClean="0">
              <a:solidFill>
                <a:srgbClr val="FF0000"/>
              </a:solidFill>
              <a:latin typeface="SutonnyMJ" pitchFamily="2" charset="0"/>
              <a:cs typeface="SutonnyMJ" pitchFamily="2" charset="0"/>
            </a:endParaRPr>
          </a:p>
          <a:p>
            <a:pPr algn="ctr"/>
            <a:r>
              <a:rPr lang="en-US" sz="4400" b="1" dirty="0" smtClean="0">
                <a:solidFill>
                  <a:srgbClr val="FF0000"/>
                </a:solidFill>
                <a:latin typeface="SutonnyMJ" pitchFamily="2" charset="0"/>
                <a:cs typeface="SutonnyMJ" pitchFamily="2" charset="0"/>
              </a:rPr>
              <a:t>û</a:t>
            </a:r>
            <a:endParaRPr lang="bn-IN" sz="4400" b="1" dirty="0" smtClean="0">
              <a:solidFill>
                <a:srgbClr val="FF0000"/>
              </a:solidFill>
              <a:latin typeface="SutonnyMJ" pitchFamily="2" charset="0"/>
              <a:cs typeface="SutonnyMJ" pitchFamily="2" charset="0"/>
            </a:endParaRPr>
          </a:p>
          <a:p>
            <a:pPr algn="ctr"/>
            <a:r>
              <a:rPr lang="bn-IN" sz="4400" b="1" dirty="0" smtClean="0">
                <a:solidFill>
                  <a:srgbClr val="FF0000"/>
                </a:solidFill>
                <a:latin typeface="SutonnyMJ" pitchFamily="2" charset="0"/>
                <a:cs typeface="SutonnyMJ" pitchFamily="2" charset="0"/>
              </a:rPr>
              <a:t>g</a:t>
            </a:r>
            <a:r>
              <a:rPr lang="en-US" sz="4400" b="1" dirty="0" smtClean="0">
                <a:solidFill>
                  <a:srgbClr val="FF0000"/>
                </a:solidFill>
                <a:latin typeface="SutonnyMJ" pitchFamily="2" charset="0"/>
                <a:cs typeface="SutonnyMJ" pitchFamily="2" charset="0"/>
              </a:rPr>
              <a:t>v</a:t>
            </a:r>
            <a:endParaRPr lang="bn-IN" sz="4400" b="1" dirty="0" smtClean="0">
              <a:solidFill>
                <a:srgbClr val="FF0000"/>
              </a:solidFill>
              <a:latin typeface="SutonnyMJ" pitchFamily="2" charset="0"/>
              <a:cs typeface="SutonnyMJ" pitchFamily="2" charset="0"/>
            </a:endParaRPr>
          </a:p>
          <a:p>
            <a:pPr algn="ctr"/>
            <a:r>
              <a:rPr lang="bn-IN" sz="4400" b="1" dirty="0" smtClean="0">
                <a:solidFill>
                  <a:srgbClr val="FF0000"/>
                </a:solidFill>
                <a:latin typeface="SutonnyMJ" pitchFamily="2" charset="0"/>
                <a:cs typeface="SutonnyMJ" pitchFamily="2" charset="0"/>
              </a:rPr>
              <a:t>q</a:t>
            </a:r>
            <a:r>
              <a:rPr lang="en-US" sz="4400" b="1" dirty="0" smtClean="0">
                <a:solidFill>
                  <a:srgbClr val="FF0000"/>
                </a:solidFill>
                <a:latin typeface="SutonnyMJ" pitchFamily="2" charset="0"/>
                <a:cs typeface="SutonnyMJ" pitchFamily="2" charset="0"/>
              </a:rPr>
              <a:t>y</a:t>
            </a:r>
            <a:endParaRPr lang="bn-IN" sz="4400" b="1" dirty="0" smtClean="0">
              <a:solidFill>
                <a:srgbClr val="FF0000"/>
              </a:solidFill>
              <a:latin typeface="SutonnyMJ" pitchFamily="2" charset="0"/>
              <a:cs typeface="SutonnyMJ" pitchFamily="2" charset="0"/>
            </a:endParaRPr>
          </a:p>
          <a:p>
            <a:pPr algn="ctr"/>
            <a:r>
              <a:rPr lang="en-US" sz="4400" b="1" dirty="0" smtClean="0">
                <a:solidFill>
                  <a:srgbClr val="FF0000"/>
                </a:solidFill>
                <a:latin typeface="SutonnyMJ" pitchFamily="2" charset="0"/>
                <a:cs typeface="SutonnyMJ" pitchFamily="2" charset="0"/>
              </a:rPr>
              <a:t>b</a:t>
            </a:r>
            <a:r>
              <a:rPr lang="en-US" sz="2800" b="1" dirty="0" smtClean="0">
                <a:solidFill>
                  <a:srgbClr val="FF0000"/>
                </a:solidFill>
                <a:latin typeface="SutonnyMJ" pitchFamily="2" charset="0"/>
                <a:cs typeface="SutonnyMJ" pitchFamily="2" charset="0"/>
              </a:rPr>
              <a:t> </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381000" y="1295400"/>
            <a:ext cx="8305800" cy="3859518"/>
          </a:xfrm>
          <a:prstGeom prst="rect">
            <a:avLst/>
          </a:prstGeom>
          <a:solidFill>
            <a:schemeClr val="tx2">
              <a:lumMod val="50000"/>
            </a:schemeClr>
          </a:solidFill>
        </p:spPr>
        <p:txBody>
          <a:bodyPr wrap="square" rtlCol="0">
            <a:spAutoFit/>
          </a:bodyPr>
          <a:lstStyle/>
          <a:p>
            <a:pPr algn="ctr">
              <a:buNone/>
            </a:pPr>
            <a:r>
              <a:rPr lang="en-US" sz="72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rPr>
              <a:t>শেরশাহ</a:t>
            </a: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rPr>
              <a:t> </a:t>
            </a:r>
          </a:p>
          <a:p>
            <a:pPr algn="ctr">
              <a:buNone/>
            </a:pP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rPr>
              <a:t>ও </a:t>
            </a:r>
          </a:p>
          <a:p>
            <a:pPr algn="ctr">
              <a:buNone/>
            </a:pP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rPr>
              <a:t> </a:t>
            </a:r>
            <a:r>
              <a:rPr lang="en-US" sz="72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rPr>
              <a:t>হুমায়ুনের</a:t>
            </a:r>
            <a:r>
              <a:rPr lang="en-US" sz="72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rPr>
              <a:t> </a:t>
            </a:r>
            <a:r>
              <a:rPr lang="en-US" sz="72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rPr>
              <a:t>দ্বন্দ্ব</a:t>
            </a:r>
            <a:endParaRPr lang="en-US" sz="72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1511</Words>
  <Application>Microsoft Office PowerPoint</Application>
  <PresentationFormat>On-screen Show (4:3)</PresentationFormat>
  <Paragraphs>169</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আজকের পাঠ </vt:lpstr>
      <vt:lpstr>শিখনফল</vt:lpstr>
      <vt:lpstr>m¤ªvU ûgvqyb  (1530-1540) (1555-1556)   </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EmU</dc:creator>
  <cp:lastModifiedBy>Windows User</cp:lastModifiedBy>
  <cp:revision>5</cp:revision>
  <dcterms:created xsi:type="dcterms:W3CDTF">2006-08-16T00:00:00Z</dcterms:created>
  <dcterms:modified xsi:type="dcterms:W3CDTF">2020-10-17T15:17:36Z</dcterms:modified>
</cp:coreProperties>
</file>