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8" r:id="rId3"/>
    <p:sldId id="269" r:id="rId4"/>
    <p:sldId id="273" r:id="rId5"/>
    <p:sldId id="274" r:id="rId6"/>
    <p:sldId id="276" r:id="rId7"/>
    <p:sldId id="277" r:id="rId8"/>
    <p:sldId id="278" r:id="rId9"/>
    <p:sldId id="279" r:id="rId10"/>
    <p:sldId id="280" r:id="rId11"/>
    <p:sldId id="271" r:id="rId12"/>
    <p:sldId id="262" r:id="rId13"/>
    <p:sldId id="263" r:id="rId14"/>
    <p:sldId id="264" r:id="rId15"/>
    <p:sldId id="26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16A1A24-BF1F-4010-BD0C-6CB317CEECEB}">
          <p14:sldIdLst>
            <p14:sldId id="281"/>
            <p14:sldId id="268"/>
            <p14:sldId id="269"/>
            <p14:sldId id="273"/>
            <p14:sldId id="274"/>
            <p14:sldId id="276"/>
            <p14:sldId id="277"/>
            <p14:sldId id="278"/>
            <p14:sldId id="279"/>
            <p14:sldId id="280"/>
            <p14:sldId id="271"/>
            <p14:sldId id="262"/>
            <p14:sldId id="263"/>
            <p14:sldId id="264"/>
            <p14:sldId id="266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AD59B-2E23-4F75-A003-87B1861DEBF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C21A17-1F5F-433E-857E-61E9556D2A86}">
      <dgm:prSet phldrT="[Text]"/>
      <dgm:spPr/>
      <dgm:t>
        <a:bodyPr/>
        <a:lstStyle/>
        <a:p>
          <a:r>
            <a:rPr lang="bn-IN" dirty="0" smtClean="0"/>
            <a:t>?</a:t>
          </a:r>
          <a:endParaRPr lang="en-US" dirty="0"/>
        </a:p>
      </dgm:t>
    </dgm:pt>
    <dgm:pt modelId="{3AE502EC-002E-4C1A-BD1A-0AE0E84F3797}" type="parTrans" cxnId="{1E5A7CA3-2F73-4E94-B3C6-66D53230D3D1}">
      <dgm:prSet/>
      <dgm:spPr/>
      <dgm:t>
        <a:bodyPr/>
        <a:lstStyle/>
        <a:p>
          <a:endParaRPr lang="en-US"/>
        </a:p>
      </dgm:t>
    </dgm:pt>
    <dgm:pt modelId="{FC58B87F-9E4B-4A33-8AC9-041060E23971}" type="sibTrans" cxnId="{1E5A7CA3-2F73-4E94-B3C6-66D53230D3D1}">
      <dgm:prSet/>
      <dgm:spPr/>
      <dgm:t>
        <a:bodyPr/>
        <a:lstStyle/>
        <a:p>
          <a:endParaRPr lang="en-US"/>
        </a:p>
      </dgm:t>
    </dgm:pt>
    <dgm:pt modelId="{542143D8-32A9-401C-8C33-BBEDE045FD3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socius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3DE043-05A7-4122-9E3F-94871FEBBDA1}" type="parTrans" cxnId="{47768B11-B04D-4164-BBA0-8536205F4DCC}">
      <dgm:prSet/>
      <dgm:spPr/>
      <dgm:t>
        <a:bodyPr/>
        <a:lstStyle/>
        <a:p>
          <a:endParaRPr lang="en-US"/>
        </a:p>
      </dgm:t>
    </dgm:pt>
    <dgm:pt modelId="{AA98C94D-0143-4A33-AE44-4DC8E0A280F2}" type="sibTrans" cxnId="{47768B11-B04D-4164-BBA0-8536205F4DCC}">
      <dgm:prSet/>
      <dgm:spPr/>
      <dgm:t>
        <a:bodyPr/>
        <a:lstStyle/>
        <a:p>
          <a:endParaRPr lang="en-US"/>
        </a:p>
      </dgm:t>
    </dgm:pt>
    <dgm:pt modelId="{149C4675-CDA5-4830-A25C-09A5D0EBD3C6}">
      <dgm:prSet phldrT="[Text]"/>
      <dgm:spPr/>
      <dgm:t>
        <a:bodyPr/>
        <a:lstStyle/>
        <a:p>
          <a:r>
            <a:rPr lang="en-US" dirty="0" smtClean="0"/>
            <a:t>logos</a:t>
          </a:r>
          <a:endParaRPr lang="en-US" dirty="0"/>
        </a:p>
      </dgm:t>
    </dgm:pt>
    <dgm:pt modelId="{E500CF93-CE6D-4639-A270-FBA2B46C4E73}" type="parTrans" cxnId="{9F3BFEA4-D42E-44A3-BDB5-D310EA1459FC}">
      <dgm:prSet/>
      <dgm:spPr/>
      <dgm:t>
        <a:bodyPr/>
        <a:lstStyle/>
        <a:p>
          <a:endParaRPr lang="en-US"/>
        </a:p>
      </dgm:t>
    </dgm:pt>
    <dgm:pt modelId="{D8DEE1DA-1101-4953-AB81-F74FF10CE48E}" type="sibTrans" cxnId="{9F3BFEA4-D42E-44A3-BDB5-D310EA1459FC}">
      <dgm:prSet/>
      <dgm:spPr/>
      <dgm:t>
        <a:bodyPr/>
        <a:lstStyle/>
        <a:p>
          <a:endParaRPr lang="en-US"/>
        </a:p>
      </dgm:t>
    </dgm:pt>
    <dgm:pt modelId="{72BDF73C-848E-4623-A606-E3EB1E3B1F5C}">
      <dgm:prSet phldrT="[Text]"/>
      <dgm:spPr/>
      <dgm:t>
        <a:bodyPr/>
        <a:lstStyle/>
        <a:p>
          <a:r>
            <a:rPr lang="en-US" dirty="0" err="1" smtClean="0"/>
            <a:t>সমাজ</a:t>
          </a:r>
          <a:endParaRPr lang="en-US" dirty="0"/>
        </a:p>
      </dgm:t>
    </dgm:pt>
    <dgm:pt modelId="{CBD25E08-074C-4FCD-9F4B-7F1EECF29CCD}" type="parTrans" cxnId="{9A8A004F-1ADD-4581-90DF-8C1AE48D1691}">
      <dgm:prSet/>
      <dgm:spPr/>
      <dgm:t>
        <a:bodyPr/>
        <a:lstStyle/>
        <a:p>
          <a:endParaRPr lang="en-US"/>
        </a:p>
      </dgm:t>
    </dgm:pt>
    <dgm:pt modelId="{BC1173B0-7198-487D-AC56-BCD9BC926E6E}" type="sibTrans" cxnId="{9A8A004F-1ADD-4581-90DF-8C1AE48D1691}">
      <dgm:prSet/>
      <dgm:spPr/>
      <dgm:t>
        <a:bodyPr/>
        <a:lstStyle/>
        <a:p>
          <a:endParaRPr lang="en-US"/>
        </a:p>
      </dgm:t>
    </dgm:pt>
    <dgm:pt modelId="{20D713B9-D596-4187-9CF4-B6BC7013243A}">
      <dgm:prSet phldrT="[Text]"/>
      <dgm:spPr/>
      <dgm:t>
        <a:bodyPr/>
        <a:lstStyle/>
        <a:p>
          <a:r>
            <a:rPr lang="en-US" dirty="0" err="1" smtClean="0"/>
            <a:t>জ্ঞান</a:t>
          </a:r>
          <a:r>
            <a:rPr lang="en-US" dirty="0" smtClean="0"/>
            <a:t> ও </a:t>
          </a:r>
          <a:r>
            <a:rPr lang="en-US" dirty="0" err="1" smtClean="0"/>
            <a:t>বিজ্ঞান</a:t>
          </a:r>
          <a:endParaRPr lang="en-US" dirty="0"/>
        </a:p>
      </dgm:t>
    </dgm:pt>
    <dgm:pt modelId="{F0F1768B-CB02-488B-A27B-6927A582AE91}" type="parTrans" cxnId="{75947FC9-FF39-4EB6-A063-F27ED6F1D5D9}">
      <dgm:prSet/>
      <dgm:spPr/>
      <dgm:t>
        <a:bodyPr/>
        <a:lstStyle/>
        <a:p>
          <a:endParaRPr lang="en-US"/>
        </a:p>
      </dgm:t>
    </dgm:pt>
    <dgm:pt modelId="{CF5C38E6-63FC-4926-8232-F57CDBC17059}" type="sibTrans" cxnId="{75947FC9-FF39-4EB6-A063-F27ED6F1D5D9}">
      <dgm:prSet/>
      <dgm:spPr/>
      <dgm:t>
        <a:bodyPr/>
        <a:lstStyle/>
        <a:p>
          <a:endParaRPr lang="en-US"/>
        </a:p>
      </dgm:t>
    </dgm:pt>
    <dgm:pt modelId="{2EC6B86B-5289-4135-BAB5-C4CD99365C49}" type="pres">
      <dgm:prSet presAssocID="{D36AD59B-2E23-4F75-A003-87B1861DEB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84B7A-EEAF-47CF-B7D2-4028367B304D}" type="pres">
      <dgm:prSet presAssocID="{64C21A17-1F5F-433E-857E-61E9556D2A8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8ECCD-1AF6-42D1-B6F9-7D0348EC3252}" type="pres">
      <dgm:prSet presAssocID="{FC58B87F-9E4B-4A33-8AC9-041060E23971}" presName="sibTrans" presStyleCnt="0"/>
      <dgm:spPr/>
    </dgm:pt>
    <dgm:pt modelId="{F895E85C-2C53-4890-A970-E94D3857937C}" type="pres">
      <dgm:prSet presAssocID="{542143D8-32A9-401C-8C33-BBEDE045FD3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43943-0AE5-4470-94C8-0BC19DCF8242}" type="pres">
      <dgm:prSet presAssocID="{AA98C94D-0143-4A33-AE44-4DC8E0A280F2}" presName="sibTrans" presStyleCnt="0"/>
      <dgm:spPr/>
    </dgm:pt>
    <dgm:pt modelId="{774D90CA-1D77-4C59-B6D3-6469BEFA2568}" type="pres">
      <dgm:prSet presAssocID="{149C4675-CDA5-4830-A25C-09A5D0EBD3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863C6-219B-4715-9DF2-F62DF780F01B}" type="pres">
      <dgm:prSet presAssocID="{D8DEE1DA-1101-4953-AB81-F74FF10CE48E}" presName="sibTrans" presStyleCnt="0"/>
      <dgm:spPr/>
    </dgm:pt>
    <dgm:pt modelId="{B648DF7B-1761-4596-BA86-005785C2106F}" type="pres">
      <dgm:prSet presAssocID="{72BDF73C-848E-4623-A606-E3EB1E3B1F5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A16D2-5D22-4BBA-9000-8F3D3E4D2002}" type="pres">
      <dgm:prSet presAssocID="{BC1173B0-7198-487D-AC56-BCD9BC926E6E}" presName="sibTrans" presStyleCnt="0"/>
      <dgm:spPr/>
    </dgm:pt>
    <dgm:pt modelId="{FEC1CB4A-E28E-45D7-8CF6-F662708749FB}" type="pres">
      <dgm:prSet presAssocID="{20D713B9-D596-4187-9CF4-B6BC701324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48C5E-B501-4529-A7B4-9D4E0A88A525}" type="presOf" srcId="{20D713B9-D596-4187-9CF4-B6BC7013243A}" destId="{FEC1CB4A-E28E-45D7-8CF6-F662708749FB}" srcOrd="0" destOrd="0" presId="urn:microsoft.com/office/officeart/2005/8/layout/default"/>
    <dgm:cxn modelId="{75947FC9-FF39-4EB6-A063-F27ED6F1D5D9}" srcId="{D36AD59B-2E23-4F75-A003-87B1861DEBF6}" destId="{20D713B9-D596-4187-9CF4-B6BC7013243A}" srcOrd="4" destOrd="0" parTransId="{F0F1768B-CB02-488B-A27B-6927A582AE91}" sibTransId="{CF5C38E6-63FC-4926-8232-F57CDBC17059}"/>
    <dgm:cxn modelId="{47768B11-B04D-4164-BBA0-8536205F4DCC}" srcId="{D36AD59B-2E23-4F75-A003-87B1861DEBF6}" destId="{542143D8-32A9-401C-8C33-BBEDE045FD35}" srcOrd="1" destOrd="0" parTransId="{333DE043-05A7-4122-9E3F-94871FEBBDA1}" sibTransId="{AA98C94D-0143-4A33-AE44-4DC8E0A280F2}"/>
    <dgm:cxn modelId="{52D832D0-BF0A-4B71-9D6E-CC7B2A69BA00}" type="presOf" srcId="{72BDF73C-848E-4623-A606-E3EB1E3B1F5C}" destId="{B648DF7B-1761-4596-BA86-005785C2106F}" srcOrd="0" destOrd="0" presId="urn:microsoft.com/office/officeart/2005/8/layout/default"/>
    <dgm:cxn modelId="{9F3BFEA4-D42E-44A3-BDB5-D310EA1459FC}" srcId="{D36AD59B-2E23-4F75-A003-87B1861DEBF6}" destId="{149C4675-CDA5-4830-A25C-09A5D0EBD3C6}" srcOrd="2" destOrd="0" parTransId="{E500CF93-CE6D-4639-A270-FBA2B46C4E73}" sibTransId="{D8DEE1DA-1101-4953-AB81-F74FF10CE48E}"/>
    <dgm:cxn modelId="{AEEB0E5E-1C49-49F8-BAB2-0683FF0192FB}" type="presOf" srcId="{64C21A17-1F5F-433E-857E-61E9556D2A86}" destId="{FCF84B7A-EEAF-47CF-B7D2-4028367B304D}" srcOrd="0" destOrd="0" presId="urn:microsoft.com/office/officeart/2005/8/layout/default"/>
    <dgm:cxn modelId="{DB9A9835-0E32-4801-AEB4-42F10F47D02D}" type="presOf" srcId="{149C4675-CDA5-4830-A25C-09A5D0EBD3C6}" destId="{774D90CA-1D77-4C59-B6D3-6469BEFA2568}" srcOrd="0" destOrd="0" presId="urn:microsoft.com/office/officeart/2005/8/layout/default"/>
    <dgm:cxn modelId="{1E5A7CA3-2F73-4E94-B3C6-66D53230D3D1}" srcId="{D36AD59B-2E23-4F75-A003-87B1861DEBF6}" destId="{64C21A17-1F5F-433E-857E-61E9556D2A86}" srcOrd="0" destOrd="0" parTransId="{3AE502EC-002E-4C1A-BD1A-0AE0E84F3797}" sibTransId="{FC58B87F-9E4B-4A33-8AC9-041060E23971}"/>
    <dgm:cxn modelId="{00DCA91F-3DDC-4426-9830-CC44FC4C385A}" type="presOf" srcId="{D36AD59B-2E23-4F75-A003-87B1861DEBF6}" destId="{2EC6B86B-5289-4135-BAB5-C4CD99365C49}" srcOrd="0" destOrd="0" presId="urn:microsoft.com/office/officeart/2005/8/layout/default"/>
    <dgm:cxn modelId="{71C67A7D-9D57-447A-BA5E-6C05ACA860FB}" type="presOf" srcId="{542143D8-32A9-401C-8C33-BBEDE045FD35}" destId="{F895E85C-2C53-4890-A970-E94D3857937C}" srcOrd="0" destOrd="0" presId="urn:microsoft.com/office/officeart/2005/8/layout/default"/>
    <dgm:cxn modelId="{9A8A004F-1ADD-4581-90DF-8C1AE48D1691}" srcId="{D36AD59B-2E23-4F75-A003-87B1861DEBF6}" destId="{72BDF73C-848E-4623-A606-E3EB1E3B1F5C}" srcOrd="3" destOrd="0" parTransId="{CBD25E08-074C-4FCD-9F4B-7F1EECF29CCD}" sibTransId="{BC1173B0-7198-487D-AC56-BCD9BC926E6E}"/>
    <dgm:cxn modelId="{37BAE60F-87C1-4237-B479-4971551F4FDF}" type="presParOf" srcId="{2EC6B86B-5289-4135-BAB5-C4CD99365C49}" destId="{FCF84B7A-EEAF-47CF-B7D2-4028367B304D}" srcOrd="0" destOrd="0" presId="urn:microsoft.com/office/officeart/2005/8/layout/default"/>
    <dgm:cxn modelId="{95E9372B-6C09-4925-80EF-ECCF6F8C1EA6}" type="presParOf" srcId="{2EC6B86B-5289-4135-BAB5-C4CD99365C49}" destId="{C788ECCD-1AF6-42D1-B6F9-7D0348EC3252}" srcOrd="1" destOrd="0" presId="urn:microsoft.com/office/officeart/2005/8/layout/default"/>
    <dgm:cxn modelId="{165DCB5B-088C-47C8-9238-0DFD4B90680F}" type="presParOf" srcId="{2EC6B86B-5289-4135-BAB5-C4CD99365C49}" destId="{F895E85C-2C53-4890-A970-E94D3857937C}" srcOrd="2" destOrd="0" presId="urn:microsoft.com/office/officeart/2005/8/layout/default"/>
    <dgm:cxn modelId="{30899A7F-B8F9-4077-A16C-D4D7F52EE41F}" type="presParOf" srcId="{2EC6B86B-5289-4135-BAB5-C4CD99365C49}" destId="{D7543943-0AE5-4470-94C8-0BC19DCF8242}" srcOrd="3" destOrd="0" presId="urn:microsoft.com/office/officeart/2005/8/layout/default"/>
    <dgm:cxn modelId="{DDE657D2-9759-4AC6-B5CF-FAA83882702A}" type="presParOf" srcId="{2EC6B86B-5289-4135-BAB5-C4CD99365C49}" destId="{774D90CA-1D77-4C59-B6D3-6469BEFA2568}" srcOrd="4" destOrd="0" presId="urn:microsoft.com/office/officeart/2005/8/layout/default"/>
    <dgm:cxn modelId="{C953EA2B-6864-4885-909B-D4E733DB360B}" type="presParOf" srcId="{2EC6B86B-5289-4135-BAB5-C4CD99365C49}" destId="{D14863C6-219B-4715-9DF2-F62DF780F01B}" srcOrd="5" destOrd="0" presId="urn:microsoft.com/office/officeart/2005/8/layout/default"/>
    <dgm:cxn modelId="{AD1662B0-B936-427E-95EF-8A4E18D88EC8}" type="presParOf" srcId="{2EC6B86B-5289-4135-BAB5-C4CD99365C49}" destId="{B648DF7B-1761-4596-BA86-005785C2106F}" srcOrd="6" destOrd="0" presId="urn:microsoft.com/office/officeart/2005/8/layout/default"/>
    <dgm:cxn modelId="{A874F6C8-9891-4CB8-B765-A0E64093CAD9}" type="presParOf" srcId="{2EC6B86B-5289-4135-BAB5-C4CD99365C49}" destId="{CEFA16D2-5D22-4BBA-9000-8F3D3E4D2002}" srcOrd="7" destOrd="0" presId="urn:microsoft.com/office/officeart/2005/8/layout/default"/>
    <dgm:cxn modelId="{59F050A2-5CE4-4411-B7DC-B979F29026EA}" type="presParOf" srcId="{2EC6B86B-5289-4135-BAB5-C4CD99365C49}" destId="{FEC1CB4A-E28E-45D7-8CF6-F662708749F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84B7A-EEAF-47CF-B7D2-4028367B304D}">
      <dsp:nvSpPr>
        <dsp:cNvPr id="0" name=""/>
        <dsp:cNvSpPr/>
      </dsp:nvSpPr>
      <dsp:spPr>
        <a:xfrm>
          <a:off x="0" y="447391"/>
          <a:ext cx="3099026" cy="1859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200" kern="1200" dirty="0" smtClean="0"/>
            <a:t>?</a:t>
          </a:r>
          <a:endParaRPr lang="en-US" sz="5200" kern="1200" dirty="0"/>
        </a:p>
      </dsp:txBody>
      <dsp:txXfrm>
        <a:off x="0" y="447391"/>
        <a:ext cx="3099026" cy="1859416"/>
      </dsp:txXfrm>
    </dsp:sp>
    <dsp:sp modelId="{F895E85C-2C53-4890-A970-E94D3857937C}">
      <dsp:nvSpPr>
        <dsp:cNvPr id="0" name=""/>
        <dsp:cNvSpPr/>
      </dsp:nvSpPr>
      <dsp:spPr>
        <a:xfrm>
          <a:off x="3408929" y="447391"/>
          <a:ext cx="3099026" cy="1859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socius</a:t>
          </a:r>
          <a:endParaRPr lang="en-US" sz="5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8929" y="447391"/>
        <a:ext cx="3099026" cy="1859416"/>
      </dsp:txXfrm>
    </dsp:sp>
    <dsp:sp modelId="{774D90CA-1D77-4C59-B6D3-6469BEFA2568}">
      <dsp:nvSpPr>
        <dsp:cNvPr id="0" name=""/>
        <dsp:cNvSpPr/>
      </dsp:nvSpPr>
      <dsp:spPr>
        <a:xfrm>
          <a:off x="6817859" y="447391"/>
          <a:ext cx="3099026" cy="1859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logos</a:t>
          </a:r>
          <a:endParaRPr lang="en-US" sz="5200" kern="1200" dirty="0"/>
        </a:p>
      </dsp:txBody>
      <dsp:txXfrm>
        <a:off x="6817859" y="447391"/>
        <a:ext cx="3099026" cy="1859416"/>
      </dsp:txXfrm>
    </dsp:sp>
    <dsp:sp modelId="{B648DF7B-1761-4596-BA86-005785C2106F}">
      <dsp:nvSpPr>
        <dsp:cNvPr id="0" name=""/>
        <dsp:cNvSpPr/>
      </dsp:nvSpPr>
      <dsp:spPr>
        <a:xfrm>
          <a:off x="1704464" y="2616710"/>
          <a:ext cx="3099026" cy="1859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/>
            <a:t>সমাজ</a:t>
          </a:r>
          <a:endParaRPr lang="en-US" sz="5200" kern="1200" dirty="0"/>
        </a:p>
      </dsp:txBody>
      <dsp:txXfrm>
        <a:off x="1704464" y="2616710"/>
        <a:ext cx="3099026" cy="1859416"/>
      </dsp:txXfrm>
    </dsp:sp>
    <dsp:sp modelId="{FEC1CB4A-E28E-45D7-8CF6-F662708749FB}">
      <dsp:nvSpPr>
        <dsp:cNvPr id="0" name=""/>
        <dsp:cNvSpPr/>
      </dsp:nvSpPr>
      <dsp:spPr>
        <a:xfrm>
          <a:off x="5113394" y="2616710"/>
          <a:ext cx="3099026" cy="1859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/>
            <a:t>জ্ঞান</a:t>
          </a:r>
          <a:r>
            <a:rPr lang="en-US" sz="5200" kern="1200" dirty="0" smtClean="0"/>
            <a:t> ও </a:t>
          </a:r>
          <a:r>
            <a:rPr lang="en-US" sz="5200" kern="1200" dirty="0" err="1" smtClean="0"/>
            <a:t>বিজ্ঞান</a:t>
          </a:r>
          <a:endParaRPr lang="en-US" sz="5200" kern="1200" dirty="0"/>
        </a:p>
      </dsp:txBody>
      <dsp:txXfrm>
        <a:off x="5113394" y="2616710"/>
        <a:ext cx="3099026" cy="1859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3054-9BA0-4BD5-BD1B-599B75879FF6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A15-E19F-4E5A-AAF9-B9F4963D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3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3054-9BA0-4BD5-BD1B-599B75879FF6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A15-E19F-4E5A-AAF9-B9F4963D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4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3054-9BA0-4BD5-BD1B-599B75879FF6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A15-E19F-4E5A-AAF9-B9F4963D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3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3054-9BA0-4BD5-BD1B-599B75879FF6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A15-E19F-4E5A-AAF9-B9F4963D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3054-9BA0-4BD5-BD1B-599B75879FF6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A15-E19F-4E5A-AAF9-B9F4963D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3054-9BA0-4BD5-BD1B-599B75879FF6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A15-E19F-4E5A-AAF9-B9F4963D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0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3054-9BA0-4BD5-BD1B-599B75879FF6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A15-E19F-4E5A-AAF9-B9F4963D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4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3054-9BA0-4BD5-BD1B-599B75879FF6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A15-E19F-4E5A-AAF9-B9F4963D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5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3054-9BA0-4BD5-BD1B-599B75879FF6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A15-E19F-4E5A-AAF9-B9F4963D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1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3054-9BA0-4BD5-BD1B-599B75879FF6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A15-E19F-4E5A-AAF9-B9F4963D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2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3054-9BA0-4BD5-BD1B-599B75879FF6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A15-E19F-4E5A-AAF9-B9F4963D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0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43054-9BA0-4BD5-BD1B-599B75879FF6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D2A15-E19F-4E5A-AAF9-B9F4963D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7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/index.php?title=%E0%A6%85%E0%A6%97%E0%A6%BE%E0%A6%B8%E0%A7%8D%E0%A6%9F_%E0%A6%95%E0%A7%8B%E0%A6%81%E0%A7%8E&amp;action=edit&amp;redlink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fif"/><Relationship Id="rId4" Type="http://schemas.openxmlformats.org/officeDocument/2006/relationships/hyperlink" Target="https://bn.wikipedia.org/wiki/%E0%A6%8F%E0%A6%AE%E0%A6%BF%E0%A6%B2_%E0%A6%A1%E0%A7%81%E0%A6%B0%E0%A7%8D%E0%A6%96%E0%A6%BE%E0%A6%87%E0%A6%A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f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fif"/><Relationship Id="rId3" Type="http://schemas.openxmlformats.org/officeDocument/2006/relationships/image" Target="../media/image8.jfi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fif"/><Relationship Id="rId5" Type="http://schemas.openxmlformats.org/officeDocument/2006/relationships/image" Target="../media/image10.jf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f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42880" y="279337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12" y="357717"/>
            <a:ext cx="5236189" cy="63825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42782" y="281353"/>
            <a:ext cx="839372" cy="520506"/>
            <a:chOff x="5842782" y="281353"/>
            <a:chExt cx="839372" cy="520506"/>
          </a:xfrm>
        </p:grpSpPr>
        <p:sp>
          <p:nvSpPr>
            <p:cNvPr id="4" name="Rectangle 3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7470" y="801859"/>
            <a:ext cx="839372" cy="520506"/>
            <a:chOff x="5842782" y="281353"/>
            <a:chExt cx="839372" cy="520506"/>
          </a:xfrm>
        </p:grpSpPr>
        <p:sp>
          <p:nvSpPr>
            <p:cNvPr id="8" name="Rectangle 7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2158" y="1322365"/>
            <a:ext cx="839372" cy="520506"/>
            <a:chOff x="5842782" y="281353"/>
            <a:chExt cx="839372" cy="520506"/>
          </a:xfrm>
        </p:grpSpPr>
        <p:sp>
          <p:nvSpPr>
            <p:cNvPr id="11" name="Rectangle 10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6846" y="1842871"/>
            <a:ext cx="839372" cy="520506"/>
            <a:chOff x="5842782" y="281353"/>
            <a:chExt cx="839372" cy="520506"/>
          </a:xfrm>
        </p:grpSpPr>
        <p:sp>
          <p:nvSpPr>
            <p:cNvPr id="14" name="Rectangle 13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61534" y="2363377"/>
            <a:ext cx="839372" cy="520506"/>
            <a:chOff x="5842782" y="281353"/>
            <a:chExt cx="839372" cy="520506"/>
          </a:xfrm>
        </p:grpSpPr>
        <p:sp>
          <p:nvSpPr>
            <p:cNvPr id="17" name="Rectangle 16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66222" y="2883883"/>
            <a:ext cx="839372" cy="520506"/>
            <a:chOff x="5842782" y="281353"/>
            <a:chExt cx="839372" cy="520506"/>
          </a:xfrm>
        </p:grpSpPr>
        <p:sp>
          <p:nvSpPr>
            <p:cNvPr id="20" name="Rectangle 19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70910" y="3404389"/>
            <a:ext cx="839372" cy="520506"/>
            <a:chOff x="5842782" y="281353"/>
            <a:chExt cx="839372" cy="520506"/>
          </a:xfrm>
        </p:grpSpPr>
        <p:sp>
          <p:nvSpPr>
            <p:cNvPr id="23" name="Rectangle 22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75598" y="3924895"/>
            <a:ext cx="839372" cy="520506"/>
            <a:chOff x="5842782" y="281353"/>
            <a:chExt cx="839372" cy="520506"/>
          </a:xfrm>
        </p:grpSpPr>
        <p:sp>
          <p:nvSpPr>
            <p:cNvPr id="26" name="Rectangle 25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80286" y="4445401"/>
            <a:ext cx="839372" cy="520506"/>
            <a:chOff x="5842782" y="281353"/>
            <a:chExt cx="839372" cy="520506"/>
          </a:xfrm>
        </p:grpSpPr>
        <p:sp>
          <p:nvSpPr>
            <p:cNvPr id="29" name="Rectangle 28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84974" y="4965907"/>
            <a:ext cx="839372" cy="520506"/>
            <a:chOff x="5842782" y="281353"/>
            <a:chExt cx="839372" cy="520506"/>
          </a:xfrm>
        </p:grpSpPr>
        <p:sp>
          <p:nvSpPr>
            <p:cNvPr id="32" name="Rectangle 31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89662" y="5486413"/>
            <a:ext cx="839372" cy="520506"/>
            <a:chOff x="5842782" y="281353"/>
            <a:chExt cx="839372" cy="520506"/>
          </a:xfrm>
        </p:grpSpPr>
        <p:sp>
          <p:nvSpPr>
            <p:cNvPr id="35" name="Rectangle 34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94350" y="6006919"/>
            <a:ext cx="839372" cy="520506"/>
            <a:chOff x="5842782" y="281353"/>
            <a:chExt cx="839372" cy="520506"/>
          </a:xfrm>
        </p:grpSpPr>
        <p:sp>
          <p:nvSpPr>
            <p:cNvPr id="38" name="Rectangle 37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891997" y="436098"/>
            <a:ext cx="3491345" cy="991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08" y="304410"/>
            <a:ext cx="884061" cy="8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3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55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275772"/>
            <a:ext cx="12192000" cy="65822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সমাজবিদ্যা বা সমাজতত্ত্ব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মানুষের সমাজ বা দলের বৈজ্ঞানিক আলোচনা শাস্ত্র।এতে সমাজবদ্ধ মানুষের জীবনের সামাজিক দিক এবং তাদের পারস্পরিক সম্পর্ক নিয়ে আলোচনা করা হয়। সমাজ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 অতীত কাল থেকেই প্রচলিত ছিল। তবে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  <a:hlinkClick r:id="rId3" tooltip="অগাস্ট কোঁৎ (পাতার অস্তিত্ব নেই)"/>
              </a:rPr>
              <a:t>অগাস্ট কোঁৎ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সর্বপ্রথম ১৮৩৮ সালে এর রীতিবদ্ধ আলোচনা করেন।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হার্বার্ট স্পেনসার সমাজবিজ্ঞানের মূলনীতিগুলি স্থাপনে গুরুত্বপূর্ণ ভূমিকা রাখেন। আধুনিক সমাজবিজ্ঞানের মূল স্থপতি হিসেবে ফরাসি পণ্ডিত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  <a:hlinkClick r:id="rId4" tooltip="এমিল ডুর্খাইম"/>
              </a:rPr>
              <a:t>এমিল ডুর্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  <a:hlinkClick r:id="rId4" tooltip="এমিল ডুর্খাইম"/>
              </a:rPr>
              <a:t>খে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  <a:hlinkClick r:id="rId4" tooltip="এমিল ডুর্খাইম"/>
              </a:rPr>
              <a:t>ইম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জার্মান সমাজবিজ্ঞানী </a:t>
            </a:r>
            <a:r>
              <a:rPr lang="as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মাক্স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as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উল্লেখযোগ্য।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03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92000" cy="7100289"/>
            <a:chOff x="0" y="0"/>
            <a:chExt cx="12192000" cy="7100289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8317127" y="2055964"/>
                <a:ext cx="3747053" cy="1692817"/>
              </a:xfrm>
              <a:prstGeom prst="ellipse">
                <a:avLst/>
              </a:prstGeom>
              <a:gradFill flip="none" rotWithShape="1">
                <a:gsLst>
                  <a:gs pos="69000">
                    <a:schemeClr val="bg1">
                      <a:lumMod val="95000"/>
                    </a:schemeClr>
                  </a:gs>
                  <a:gs pos="13000">
                    <a:schemeClr val="accent5">
                      <a:lumMod val="0"/>
                      <a:lumOff val="100000"/>
                    </a:schemeClr>
                  </a:gs>
                  <a:gs pos="3900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>
                  <a:schemeClr val="bg1">
                    <a:lumMod val="85000"/>
                    <a:alpha val="66000"/>
                  </a:schemeClr>
                </a:glow>
                <a:innerShdw blurRad="114300">
                  <a:prstClr val="black"/>
                </a:innerShdw>
                <a:reflection blurRad="838200" stA="6000" endPos="59000" dist="190500" dir="5400000" sy="-100000" algn="bl" rotWithShape="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সমাজই তত্ত্ব সৃষ্টির বিজ্ঞানাগার</a:t>
                </a:r>
                <a:endParaRPr lang="en-US" sz="40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0" y="396005"/>
              <a:ext cx="11900958" cy="6704284"/>
              <a:chOff x="-1" y="141138"/>
              <a:chExt cx="11900958" cy="625507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137062" y="2627236"/>
                <a:ext cx="4180066" cy="1467388"/>
              </a:xfrm>
              <a:prstGeom prst="ellipse">
                <a:avLst/>
              </a:prstGeom>
              <a:gradFill flip="none" rotWithShape="1">
                <a:gsLst>
                  <a:gs pos="69000">
                    <a:schemeClr val="bg1">
                      <a:lumMod val="95000"/>
                    </a:schemeClr>
                  </a:gs>
                  <a:gs pos="13000">
                    <a:schemeClr val="accent5">
                      <a:lumMod val="0"/>
                      <a:lumOff val="100000"/>
                    </a:schemeClr>
                  </a:gs>
                  <a:gs pos="3900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>
                  <a:schemeClr val="bg1">
                    <a:lumMod val="85000"/>
                    <a:alpha val="66000"/>
                  </a:schemeClr>
                </a:glow>
                <a:innerShdw blurRad="114300">
                  <a:prstClr val="black"/>
                </a:innerShdw>
                <a:reflection blurRad="838200" stA="6000" endPos="59000" dist="190500" dir="5400000" sy="-100000" algn="bl" rotWithShape="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b="1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সমাজবিজ্ঞানের  প্রকৃতি</a:t>
                </a:r>
                <a:endParaRPr lang="en-US" sz="4000" b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7993626" y="4148190"/>
                <a:ext cx="3907331" cy="1508760"/>
              </a:xfrm>
              <a:prstGeom prst="ellipse">
                <a:avLst/>
              </a:prstGeom>
              <a:gradFill flip="none" rotWithShape="1">
                <a:gsLst>
                  <a:gs pos="69000">
                    <a:schemeClr val="bg1">
                      <a:lumMod val="95000"/>
                    </a:schemeClr>
                  </a:gs>
                  <a:gs pos="13000">
                    <a:schemeClr val="accent5">
                      <a:lumMod val="0"/>
                      <a:lumOff val="100000"/>
                    </a:schemeClr>
                  </a:gs>
                  <a:gs pos="3900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>
                  <a:schemeClr val="bg1">
                    <a:lumMod val="85000"/>
                    <a:alpha val="66000"/>
                  </a:schemeClr>
                </a:glow>
                <a:innerShdw blurRad="114300">
                  <a:prstClr val="black"/>
                </a:innerShdw>
                <a:reflection blurRad="838200" stA="6000" endPos="59000" dist="190500" dir="5400000" sy="-100000" algn="bl" rotWithShape="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সমাজে ক্রিয়াশীল যাবতীয় বিষয়সম্পর্কিত</a:t>
                </a:r>
                <a:endParaRPr lang="en-US" sz="32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33397" y="141138"/>
                <a:ext cx="5027252" cy="1740821"/>
              </a:xfrm>
              <a:prstGeom prst="ellipse">
                <a:avLst/>
              </a:prstGeom>
              <a:gradFill flip="none" rotWithShape="1">
                <a:gsLst>
                  <a:gs pos="69000">
                    <a:schemeClr val="bg1">
                      <a:lumMod val="95000"/>
                    </a:schemeClr>
                  </a:gs>
                  <a:gs pos="13000">
                    <a:schemeClr val="accent5">
                      <a:lumMod val="0"/>
                      <a:lumOff val="100000"/>
                    </a:schemeClr>
                  </a:gs>
                  <a:gs pos="3900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>
                  <a:schemeClr val="bg1">
                    <a:lumMod val="85000"/>
                    <a:alpha val="66000"/>
                  </a:schemeClr>
                </a:glow>
                <a:innerShdw blurRad="114300">
                  <a:prstClr val="black"/>
                </a:innerShdw>
                <a:reflection blurRad="838200" stA="6000" endPos="59000" dist="190500" dir="5400000" sy="-100000" algn="bl" rotWithShape="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সমাজ গঠনের উপাদান সম্পর্কিত পাঠ  </a:t>
                </a:r>
                <a:endParaRPr lang="en-US" sz="40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" y="2779615"/>
                <a:ext cx="4060714" cy="1315009"/>
              </a:xfrm>
              <a:prstGeom prst="ellipse">
                <a:avLst/>
              </a:prstGeom>
              <a:gradFill flip="none" rotWithShape="1">
                <a:gsLst>
                  <a:gs pos="69000">
                    <a:schemeClr val="bg1">
                      <a:lumMod val="95000"/>
                    </a:schemeClr>
                  </a:gs>
                  <a:gs pos="13000">
                    <a:schemeClr val="accent5">
                      <a:lumMod val="0"/>
                      <a:lumOff val="100000"/>
                    </a:schemeClr>
                  </a:gs>
                  <a:gs pos="3900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>
                  <a:schemeClr val="bg1">
                    <a:lumMod val="85000"/>
                    <a:alpha val="66000"/>
                  </a:schemeClr>
                </a:glow>
                <a:innerShdw blurRad="114300">
                  <a:prstClr val="black"/>
                </a:innerShdw>
                <a:reflection blurRad="838200" stA="6000" endPos="59000" dist="190500" dir="5400000" sy="-100000" algn="bl" rotWithShape="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বিশ্লেষণধর্মী ও যুক্তি নির্ভর পাঠ</a:t>
                </a:r>
                <a:endParaRPr lang="en-US" sz="36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-1" y="4493162"/>
                <a:ext cx="4645743" cy="1347199"/>
              </a:xfrm>
              <a:prstGeom prst="ellipse">
                <a:avLst/>
              </a:prstGeom>
              <a:gradFill flip="none" rotWithShape="1">
                <a:gsLst>
                  <a:gs pos="69000">
                    <a:schemeClr val="bg1">
                      <a:lumMod val="95000"/>
                    </a:schemeClr>
                  </a:gs>
                  <a:gs pos="13000">
                    <a:schemeClr val="accent5">
                      <a:lumMod val="0"/>
                      <a:lumOff val="100000"/>
                    </a:schemeClr>
                  </a:gs>
                  <a:gs pos="3900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>
                  <a:schemeClr val="bg1">
                    <a:lumMod val="85000"/>
                    <a:alpha val="66000"/>
                  </a:schemeClr>
                </a:glow>
                <a:innerShdw blurRad="114300">
                  <a:prstClr val="black"/>
                </a:innerShdw>
                <a:reflection blurRad="838200" stA="6000" endPos="59000" dist="190500" dir="5400000" sy="-100000" algn="bl" rotWithShape="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নিরপেক্ষধর্মী অধ্যয়ন </a:t>
                </a:r>
                <a:endParaRPr lang="en-US" sz="40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451078" y="4971049"/>
                <a:ext cx="4060714" cy="1425166"/>
              </a:xfrm>
              <a:prstGeom prst="ellipse">
                <a:avLst/>
              </a:prstGeom>
              <a:gradFill flip="none" rotWithShape="1">
                <a:gsLst>
                  <a:gs pos="69000">
                    <a:schemeClr val="bg1">
                      <a:lumMod val="95000"/>
                    </a:schemeClr>
                  </a:gs>
                  <a:gs pos="13000">
                    <a:schemeClr val="accent5">
                      <a:lumMod val="0"/>
                      <a:lumOff val="100000"/>
                    </a:schemeClr>
                  </a:gs>
                  <a:gs pos="3900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>
                  <a:schemeClr val="bg1">
                    <a:lumMod val="85000"/>
                    <a:alpha val="66000"/>
                  </a:schemeClr>
                </a:glow>
                <a:innerShdw blurRad="114300">
                  <a:prstClr val="black"/>
                </a:innerShdw>
                <a:reflection blurRad="838200" stA="6000" endPos="59000" dist="190500" dir="5400000" sy="-100000" algn="bl" rotWithShape="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তত্ত্ব ও ব্যবহারিকজ্ঞানের সংমিশ্রণ</a:t>
                </a:r>
                <a:endParaRPr lang="en-US" sz="36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451692" y="257169"/>
                <a:ext cx="3167836" cy="1319725"/>
              </a:xfrm>
              <a:prstGeom prst="ellipse">
                <a:avLst/>
              </a:prstGeom>
              <a:gradFill flip="none" rotWithShape="1">
                <a:gsLst>
                  <a:gs pos="69000">
                    <a:schemeClr val="bg1">
                      <a:lumMod val="95000"/>
                    </a:schemeClr>
                  </a:gs>
                  <a:gs pos="13000">
                    <a:schemeClr val="accent5">
                      <a:lumMod val="0"/>
                      <a:lumOff val="100000"/>
                    </a:schemeClr>
                  </a:gs>
                  <a:gs pos="3900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>
                  <a:schemeClr val="bg1">
                    <a:lumMod val="85000"/>
                    <a:alpha val="66000"/>
                  </a:schemeClr>
                </a:glow>
                <a:innerShdw blurRad="114300">
                  <a:prstClr val="black"/>
                </a:innerShdw>
                <a:reflection blurRad="838200" stA="6000" endPos="59000" dist="190500" dir="5400000" sy="-100000" algn="bl" rotWithShape="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গবেষণাধর্মী পাঠ   </a:t>
                </a:r>
                <a:endParaRPr lang="en-US" sz="40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619528" y="258352"/>
                <a:ext cx="3281429" cy="1508760"/>
              </a:xfrm>
              <a:prstGeom prst="ellipse">
                <a:avLst/>
              </a:prstGeom>
              <a:gradFill flip="none" rotWithShape="1">
                <a:gsLst>
                  <a:gs pos="69000">
                    <a:schemeClr val="bg1">
                      <a:lumMod val="95000"/>
                    </a:schemeClr>
                  </a:gs>
                  <a:gs pos="13000">
                    <a:schemeClr val="accent5">
                      <a:lumMod val="0"/>
                      <a:lumOff val="100000"/>
                    </a:schemeClr>
                  </a:gs>
                  <a:gs pos="3900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>
                  <a:schemeClr val="bg1">
                    <a:lumMod val="85000"/>
                    <a:alpha val="66000"/>
                  </a:schemeClr>
                </a:glow>
                <a:innerShdw blurRad="114300">
                  <a:prstClr val="black"/>
                </a:innerShdw>
                <a:reflection blurRad="838200" stA="6000" endPos="59000" dist="190500" dir="5400000" sy="-100000" algn="bl" rotWithShape="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সমাজের সামগ্রিক অধ্যয়ন   </a:t>
                </a:r>
                <a:endParaRPr lang="en-US" sz="32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7697">
            <a:off x="160389" y="903773"/>
            <a:ext cx="2171700" cy="2105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23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1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06 -0.34167 L -0.022 0.85601 L 0.03842 -0.34167 L 0.10248 0.85601 L 0.16706 -0.34167 L 0.22735 0.85601 L 0.29154 -0.34167 L 0.3517 0.85601 L 0.41641 -0.34167 L 0.4806 0.85601 L 0.54089 -0.34167 L 0.60508 0.85601 L 0.66537 -0.34167 L 0.72995 0.85601 L 0.79401 -0.34167 L 0.85443 0.85601 L 0.91901 -0.34167 " pathEditMode="relative" rAng="0" ptsTypes="AAAAAAAAAAAAAAAAA">
                                      <p:cBhvr>
                                        <p:cTn id="6" dur="4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47" y="59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(?)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342141"/>
              </p:ext>
            </p:extLst>
          </p:nvPr>
        </p:nvGraphicFramePr>
        <p:xfrm>
          <a:off x="1436914" y="1825625"/>
          <a:ext cx="9916886" cy="4923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471886" y="22061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36914" y="2440859"/>
            <a:ext cx="2869615" cy="1474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sociology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471" y="4471937"/>
            <a:ext cx="2851355" cy="184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2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33029" y="6042019"/>
            <a:ext cx="4646083" cy="5439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সম্পর্কে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021" y="1"/>
            <a:ext cx="3849914" cy="101600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7697">
            <a:off x="160389" y="903773"/>
            <a:ext cx="2171700" cy="2105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2" y="220651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0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06 -0.34167 L -0.022 0.85601 L 0.03842 -0.34167 L 0.10248 0.85601 L 0.16706 -0.34167 L 0.22735 0.85601 L 0.29154 -0.34167 L 0.3517 0.85601 L 0.41641 -0.34167 L 0.4806 0.85601 L 0.54089 -0.34167 L 0.60508 0.85601 L 0.66537 -0.34167 L 0.72995 0.85601 L 0.79401 -0.34167 L 0.85443 0.85601 L 0.91901 -0.34167 " pathEditMode="relative" rAng="0" ptsTypes="AAAAAAAAAAAAAAA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47" y="59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342" y="0"/>
            <a:ext cx="3443514" cy="1589995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১।সমাজবিজ্ঞানের জনক কে?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অগাষ্ট কোঁৎ                           (খ) ডুর্খেইম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(গ)সিমেল                                   (ঘ) অগবার্ন ও নিমকফ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সমাজবিজ্ঞান শব্দাটি এসেছে-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 শব্দ                     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ল্যাটিন শব্দ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গ)গ্রিক ও ল্যাটিন শব্দ                (ঘ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শব্দ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sociology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socius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logos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socius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logos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(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logos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socius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9551" y="5500682"/>
            <a:ext cx="497231" cy="5372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9551" y="4162891"/>
            <a:ext cx="453688" cy="5397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2949" y="2177846"/>
            <a:ext cx="459657" cy="5363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73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938"/>
            <a:ext cx="11005457" cy="6176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838200" y="566056"/>
            <a:ext cx="6433457" cy="5704115"/>
            <a:chOff x="838200" y="566056"/>
            <a:chExt cx="6433457" cy="570411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838200" y="566056"/>
              <a:ext cx="5649686" cy="11391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939800" y="5817053"/>
              <a:ext cx="6331857" cy="4531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সমাজবিজ্ঞান বলতে কি বোঝায় তা নিজের ভাষায় লেখ।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7697">
            <a:off x="160389" y="903773"/>
            <a:ext cx="2171700" cy="2105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346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72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8606 -0.34167 L -0.022 0.85601 L 0.03842 -0.34167 L 0.10248 0.85601 L 0.16706 -0.34167 L 0.22735 0.85601 L 0.29154 -0.34167 L 0.3517 0.85601 L 0.41641 -0.34167 L 0.4806 0.85601 L 0.54089 -0.34167 L 0.60508 0.85601 L 0.66537 -0.34167 L 0.72995 0.85601 L 0.79401 -0.34167 L 0.85443 0.85601 L 0.91901 -0.34167 " pathEditMode="relative" rAng="0" ptsTypes="AAAAAAAAAAAAAAA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47" y="59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3136" y="134716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flipH="1">
            <a:off x="5563989" y="134716"/>
            <a:ext cx="890940" cy="6246072"/>
            <a:chOff x="5842782" y="281353"/>
            <a:chExt cx="890940" cy="6246072"/>
          </a:xfrm>
        </p:grpSpPr>
        <p:grpSp>
          <p:nvGrpSpPr>
            <p:cNvPr id="6" name="Group 5"/>
            <p:cNvGrpSpPr/>
            <p:nvPr/>
          </p:nvGrpSpPr>
          <p:grpSpPr>
            <a:xfrm>
              <a:off x="5842782" y="281353"/>
              <a:ext cx="839372" cy="520506"/>
              <a:chOff x="5842782" y="281353"/>
              <a:chExt cx="839372" cy="52050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Arc 4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847470" y="801859"/>
              <a:ext cx="839372" cy="520506"/>
              <a:chOff x="5842782" y="281353"/>
              <a:chExt cx="839372" cy="52050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852158" y="1322365"/>
              <a:ext cx="839372" cy="520506"/>
              <a:chOff x="5842782" y="281353"/>
              <a:chExt cx="839372" cy="52050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856846" y="1842871"/>
              <a:ext cx="839372" cy="520506"/>
              <a:chOff x="5842782" y="281353"/>
              <a:chExt cx="839372" cy="52050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861534" y="2363377"/>
              <a:ext cx="839372" cy="520506"/>
              <a:chOff x="5842782" y="281353"/>
              <a:chExt cx="839372" cy="52050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866222" y="2883883"/>
              <a:ext cx="839372" cy="520506"/>
              <a:chOff x="5842782" y="281353"/>
              <a:chExt cx="839372" cy="52050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70910" y="3404389"/>
              <a:ext cx="839372" cy="520506"/>
              <a:chOff x="5842782" y="281353"/>
              <a:chExt cx="839372" cy="52050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875598" y="3924895"/>
              <a:ext cx="839372" cy="520506"/>
              <a:chOff x="5842782" y="281353"/>
              <a:chExt cx="839372" cy="52050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880286" y="4445401"/>
              <a:ext cx="839372" cy="520506"/>
              <a:chOff x="5842782" y="281353"/>
              <a:chExt cx="839372" cy="52050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884974" y="4965907"/>
              <a:ext cx="839372" cy="520506"/>
              <a:chOff x="5842782" y="281353"/>
              <a:chExt cx="839372" cy="52050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889662" y="5486413"/>
              <a:ext cx="839372" cy="520506"/>
              <a:chOff x="5842782" y="281353"/>
              <a:chExt cx="839372" cy="52050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894350" y="6006919"/>
              <a:ext cx="839372" cy="520506"/>
              <a:chOff x="5842782" y="281353"/>
              <a:chExt cx="839372" cy="52050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108364" y="4940523"/>
            <a:ext cx="4193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87" y="1224383"/>
            <a:ext cx="3335216" cy="33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5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5"/>
          <p:cNvSpPr txBox="1">
            <a:spLocks/>
          </p:cNvSpPr>
          <p:nvPr/>
        </p:nvSpPr>
        <p:spPr>
          <a:xfrm flipH="1">
            <a:off x="6325740" y="230825"/>
            <a:ext cx="5070177" cy="6379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Font typeface="Arial" panose="020B0604020202020204" pitchFamily="34" charset="0"/>
              <a:buNone/>
            </a:pPr>
            <a:endParaRPr lang="en-US" sz="4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উম্মে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হাবিবা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আক্তার</a:t>
            </a:r>
            <a:endParaRPr lang="en-US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বওলা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ডিগ্রি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কলেজ</a:t>
            </a:r>
            <a:endParaRPr lang="en-US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ফুলপুর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ময়মনসিংহ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60" y="636405"/>
            <a:ext cx="4091654" cy="518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954" y="172713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02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95" y="239152"/>
            <a:ext cx="4804251" cy="637151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ontent Placeholder 7"/>
          <p:cNvSpPr txBox="1">
            <a:spLocks/>
          </p:cNvSpPr>
          <p:nvPr/>
        </p:nvSpPr>
        <p:spPr>
          <a:xfrm>
            <a:off x="6245084" y="239154"/>
            <a:ext cx="4961248" cy="63715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Font typeface="Arial" panose="020B0604020202020204" pitchFamily="34" charset="0"/>
              <a:buNone/>
            </a:pP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শ্রেণি-একাদশ</a:t>
            </a:r>
            <a:endParaRPr lang="bn-IN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প্রথম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পত্র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প্রথম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(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সমাজবিজ্ঞানের উৎপত্তি ও বিকাশ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en-US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1" y="199963"/>
            <a:ext cx="5025366" cy="637151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4" y="214541"/>
            <a:ext cx="795350" cy="7953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28" y="230826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41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51620"/>
            <a:ext cx="12192000" cy="6909620"/>
            <a:chOff x="0" y="-51620"/>
            <a:chExt cx="12192000" cy="69096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4503047" y="2175386"/>
              <a:ext cx="4711649" cy="4454013"/>
              <a:chOff x="3945653" y="1342104"/>
              <a:chExt cx="4711649" cy="445401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653" y="1342104"/>
                <a:ext cx="4711649" cy="39968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4" name="Oval 3"/>
              <p:cNvSpPr/>
              <p:nvPr/>
            </p:nvSpPr>
            <p:spPr>
              <a:xfrm>
                <a:off x="5040491" y="4881717"/>
                <a:ext cx="2776154" cy="914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ম্যাক্স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ওয়েবার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382000" y="-51620"/>
              <a:ext cx="3810000" cy="4454013"/>
              <a:chOff x="8382000" y="0"/>
              <a:chExt cx="3810000" cy="43434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0" y="0"/>
                <a:ext cx="3810000" cy="38100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6" name="Oval 5"/>
              <p:cNvSpPr/>
              <p:nvPr/>
            </p:nvSpPr>
            <p:spPr>
              <a:xfrm>
                <a:off x="9036574" y="3429000"/>
                <a:ext cx="2776154" cy="914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ডুর্খেইম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47" y="0"/>
              <a:ext cx="4203290" cy="339135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11" name="Group 10"/>
            <p:cNvGrpSpPr/>
            <p:nvPr/>
          </p:nvGrpSpPr>
          <p:grpSpPr>
            <a:xfrm>
              <a:off x="52167" y="3255394"/>
              <a:ext cx="4830557" cy="3561581"/>
              <a:chOff x="0" y="3296419"/>
              <a:chExt cx="4830557" cy="356158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296419"/>
                <a:ext cx="4830557" cy="3561581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9" name="Oval 8"/>
              <p:cNvSpPr/>
              <p:nvPr/>
            </p:nvSpPr>
            <p:spPr>
              <a:xfrm>
                <a:off x="792686" y="5943600"/>
                <a:ext cx="2776154" cy="914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ইবনে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খালদুন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7697">
            <a:off x="160389" y="903773"/>
            <a:ext cx="2171700" cy="2105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" y="23649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6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06 -0.34167 L -0.022 0.85601 L 0.03842 -0.34167 L 0.10248 0.85601 L 0.16706 -0.34167 L 0.22735 0.85601 L 0.29154 -0.34167 L 0.3517 0.85601 L 0.41641 -0.34167 L 0.4806 0.85601 L 0.54089 -0.34167 L 0.60508 0.85601 L 0.66537 -0.34167 L 0.72995 0.85601 L 0.79401 -0.34167 L 0.85443 0.85601 L 0.91901 -0.34167 " pathEditMode="relative" rAng="0" ptsTypes="AAAAAAAAAAAAAAAAA">
                                      <p:cBhvr>
                                        <p:cTn id="6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47" y="59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65471" y="2389239"/>
            <a:ext cx="11297264" cy="17181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   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7697">
            <a:off x="3571245" y="4793603"/>
            <a:ext cx="2171700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7 -0.3919 L -0.06497 -0.39167 C -0.06133 -0.39051 -0.05742 -0.39098 -0.05364 -0.38797 C -0.05234 -0.38704 -0.0513 -0.38218 -0.05 -0.37986 C -0.0487 -0.37824 -0.04739 -0.37801 -0.04609 -0.37593 C -0.03633 -0.36042 -0.04805 -0.37408 -0.03854 -0.36366 C -0.02747 -0.32848 -0.04154 -0.37176 -0.03099 -0.34375 C -0.02122 -0.31806 -0.03281 -0.34352 -0.02344 -0.32361 C -0.02383 -0.31389 -0.02409 -0.30463 -0.02461 -0.29584 C -0.02487 -0.29121 -0.02487 -0.28658 -0.02591 -0.28311 C -0.02682 -0.2801 -0.02851 -0.28125 -0.02969 -0.2794 C -0.03099 -0.27709 -0.03229 -0.27431 -0.03346 -0.27153 C -0.0375 -0.25209 -0.03463 -0.26088 -0.04362 -0.25139 L -0.04739 -0.24746 C -0.04739 -0.24676 -0.04492 -0.2507 -0.04362 -0.25139 L -0.03594 -0.25533 C -0.03437 -0.25787 -0.03268 -0.26088 -0.03099 -0.26366 C -0.02982 -0.26482 -0.02825 -0.26482 -0.02708 -0.2676 C -0.02565 -0.27061 -0.02448 -0.27477 -0.02344 -0.2794 C -0.02148 -0.28681 -0.02083 -0.29838 -0.01836 -0.30348 L -0.01458 -0.31135 C -0.01419 -0.30602 -0.01406 -0.30047 -0.01328 -0.29584 C -0.01198 -0.28681 -0.0082 -0.27153 -0.0082 -0.27084 C -0.00781 -0.26621 -0.00742 -0.26019 -0.0069 -0.25533 C -0.0056 -0.24005 -0.00547 -0.24468 -0.00443 -0.22709 C -0.00221 -0.18866 -0.00482 -0.20996 -0.00065 -0.18311 C 0.003 -0.25255 0.00221 -0.22755 -0.00065 -0.35973 C -0.00104 -0.37709 -0.00234 -0.38565 -0.0069 -0.3919 C -0.00846 -0.39422 -0.01367 -0.39584 -0.01198 -0.39584 C -0.00573 -0.39584 0.00065 -0.39329 0.00703 -0.3919 C 0.00912 -0.39051 0.0112 -0.38959 0.01328 -0.38797 C 0.01589 -0.38565 0.02083 -0.37986 0.02083 -0.37963 L 0.02839 -0.36366 C 0.02969 -0.36111 0.03086 -0.35718 0.03229 -0.35579 L 0.03607 -0.35186 C 0.03685 -0.34792 0.0375 -0.3426 0.03854 -0.33959 C 0.03971 -0.33681 0.04141 -0.33889 0.04245 -0.33565 C 0.04453 -0.32894 0.0457 -0.31991 0.0474 -0.31135 L 0.05 -0.29977 C 0.04961 -0.28588 0.04935 -0.27292 0.0487 -0.25926 C 0.04844 -0.25533 0.04818 -0.25024 0.0474 -0.24746 C 0.04649 -0.24329 0.04492 -0.24213 0.04362 -0.23936 C 0.04284 -0.23519 0.04245 -0.22986 0.04115 -0.22709 C 0.0388 -0.22246 0.0336 -0.21922 0.0336 -0.21875 C 0.0332 -0.22315 0.03203 -0.22709 0.03229 -0.23102 C 0.03281 -0.24399 0.03568 -0.24399 0.03854 -0.24746 C 0.03985 -0.25 0.04102 -0.25301 0.04245 -0.25533 C 0.04909 -0.26621 0.05443 -0.25533 0.06263 -0.25139 C 0.0711 -0.22454 0.06302 -0.25324 0.06771 -0.22709 C 0.06914 -0.21875 0.07266 -0.20301 0.07266 -0.20232 L 0.07513 -0.17871 L 0.07656 -0.1669 C 0.07695 -0.17871 0.07787 -0.19098 0.07787 -0.20301 C 0.07787 -0.25139 0.07721 -0.29977 0.07656 -0.34792 C 0.07656 -0.34746 0.07461 -0.37408 0.07396 -0.37593 C 0.07292 -0.3794 0.07149 -0.3794 0.07018 -0.37986 C 0.06471 -0.38287 0.05925 -0.38658 0.05378 -0.38797 C 0.04531 -0.39051 0.03685 -0.39051 0.02839 -0.3919 C 0.02552 -0.39329 0.01862 -0.38704 0.01966 -0.39584 C 0.0207 -0.40649 0.02969 -0.40417 0.02969 -0.40394 C 0.04896 -0.40093 0.04779 -0.4044 0.06016 -0.39584 C 0.06576 -0.3919 0.06654 -0.39051 0.07266 -0.38403 L 0.08399 -0.37199 L 0.09167 -0.36366 C 0.09284 -0.3625 0.0944 -0.36204 0.09557 -0.35973 C 0.10039 -0.34908 0.09792 -0.35301 0.10313 -0.34792 C 0.10586 -0.37524 0.10469 -0.36875 0.1056 -0.30741 C 0.10612 -0.26899 0.10651 -0.22986 0.1069 -0.19098 C 0.10729 -0.20301 0.10794 -0.21528 0.10807 -0.22709 C 0.10886 -0.27824 0.10742 -0.32963 0.10938 -0.37986 C 0.10964 -0.38519 0.11276 -0.38264 0.11445 -0.38403 C 0.11576 -0.38519 0.11693 -0.38658 0.11823 -0.38797 C 0.13047 -0.38658 0.14271 -0.38635 0.15482 -0.38403 C 0.15899 -0.38287 0.16354 -0.3794 0.16758 -0.37593 C 0.16628 -0.37477 0.16498 -0.37338 0.16367 -0.37199 C 0.1612 -0.36875 0.15716 -0.36181 0.15482 -0.35579 C 0.15365 -0.35255 0.15221 -0.34792 0.15117 -0.34375 C 0.15013 -0.34028 0.14948 -0.33565 0.14857 -0.33149 C 0.14909 -0.31135 0.14766 -0.29051 0.14987 -0.27153 C 0.15117 -0.26088 0.15794 -0.25463 0.1612 -0.25139 C 0.1668 -0.25255 0.1724 -0.2507 0.17774 -0.25533 C 0.17917 -0.25672 0.17865 -0.2676 0.18021 -0.2676 C 0.18151 -0.2676 0.18099 -0.25926 0.18138 -0.25533 L 0.17774 -0.21922 C 0.17721 -0.21528 0.17748 -0.20949 0.17643 -0.20695 C 0.17513 -0.20417 0.17409 -0.20093 0.17253 -0.19885 C 0.17018 -0.19537 0.16511 -0.19098 0.16511 -0.19074 C 0.16198 -0.19236 0.15886 -0.19098 0.15625 -0.19491 C 0.15482 -0.19653 0.15482 -0.20417 0.15365 -0.20695 C 0.15261 -0.20949 0.15117 -0.20996 0.14987 -0.21111 C 0.14883 -0.22084 0.14844 -0.22755 0.14596 -0.23519 C 0.14505 -0.23843 0.14349 -0.24074 0.14232 -0.24329 C 0.14128 -0.25301 0.1405 -0.2625 0.13854 -0.27153 C 0.13737 -0.27593 0.13594 -0.2794 0.13464 -0.28311 C 0.13399 -0.29468 0.13333 -0.30834 0.13216 -0.31991 C 0.13138 -0.32755 0.13112 -0.33658 0.12969 -0.34375 L 0.12708 -0.35579 C 0.12787 -0.36111 0.12774 -0.3713 0.12969 -0.37199 C 0.1405 -0.3757 0.15156 -0.37037 0.1625 -0.3676 C 0.1638 -0.3676 0.16511 -0.36598 0.16628 -0.36366 C 0.16784 -0.36111 0.17435 -0.34607 0.17513 -0.34375 C 0.17656 -0.34028 0.17748 -0.33519 0.17891 -0.33149 C 0.1862 -0.31366 0.18581 -0.31621 0.19414 -0.30741 L 0.19792 -0.30348 C 0.20169 -0.30463 0.20586 -0.30209 0.20938 -0.30741 C 0.21055 -0.30973 0.2069 -0.31806 0.20547 -0.31528 C 0.20287 -0.31111 0.20143 -0.30047 0.20052 -0.29167 C 0.20013 -0.28704 0.19948 -0.2838 0.19909 -0.2794 C 0.19857 -0.27153 0.19844 -0.26297 0.19792 -0.25533 C 0.19753 -0.25 0.19701 -0.24468 0.19662 -0.23936 C 0.19701 -0.20857 0.19792 -0.17732 0.19792 -0.14653 C 0.19792 -0.1426 0.19727 -0.15486 0.19662 -0.1588 C 0.19596 -0.16274 0.19492 -0.1669 0.19414 -0.17084 C 0.19375 -0.17616 0.19336 -0.18172 0.19284 -0.18704 C 0.19245 -0.19098 0.19167 -0.19491 0.19167 -0.19885 C 0.19167 -0.21922 0.19128 -0.23982 0.19284 -0.25926 C 0.19349 -0.26667 0.19623 -0.27014 0.19792 -0.27547 C 0.19909 -0.28681 0.20235 -0.30301 0.19909 -0.31528 C 0.19831 -0.31899 0.19662 -0.31852 0.19531 -0.31991 C 0.19414 -0.32223 0.19297 -0.32593 0.19167 -0.32755 C 0.18998 -0.32986 0.18802 -0.32848 0.18646 -0.33149 C 0.17878 -0.34723 0.18451 -0.34607 0.17774 -0.35579 C 0.17513 -0.35949 0.17005 -0.36366 0.17005 -0.36343 C 0.16901 -0.36644 0.16354 -0.37431 0.16511 -0.38403 C 0.16563 -0.38797 0.16758 -0.38658 0.16888 -0.38797 C 0.17474 -0.38658 0.18073 -0.38635 0.18646 -0.38403 C 0.19167 -0.38218 0.19675 -0.37986 0.20169 -0.37593 C 0.20339 -0.37477 0.20508 -0.37199 0.20677 -0.37199 C 0.2168 -0.36945 0.22708 -0.36899 0.23711 -0.3676 C 0.23672 -0.31852 0.23659 -0.26899 0.23594 -0.21922 C 0.23581 -0.21227 0.23503 -0.20556 0.23464 -0.19885 C 0.23386 -0.18843 0.23203 -0.1669 0.23203 -0.16644 C 0.22565 -0.22778 0.2319 -0.16459 0.22956 -0.33149 C 0.22943 -0.34144 0.2293 -0.35116 0.22826 -0.35973 C 0.22761 -0.36598 0.22565 -0.37037 0.22448 -0.37593 C 0.22018 -0.39561 0.22396 -0.38125 0.21823 -0.40024 C 0.21862 -0.41736 0.21784 -0.43588 0.2194 -0.45255 C 0.22005 -0.4588 0.22292 -0.46019 0.22448 -0.46459 C 0.22578 -0.46783 0.22721 -0.47246 0.22826 -0.47639 C 0.2293 -0.48033 0.22969 -0.48542 0.23073 -0.48866 C 0.23229 -0.4926 0.23412 -0.49445 0.23594 -0.49676 C 0.23919 -0.50139 0.24232 -0.50232 0.24596 -0.50417 C 0.25482 -0.50186 0.26367 -0.50139 0.27253 -0.49676 C 0.27409 -0.49561 0.27487 -0.49074 0.2763 -0.48866 C 0.27748 -0.48681 0.27891 -0.48611 0.28021 -0.48473 C 0.28138 -0.4794 0.28242 -0.47315 0.28386 -0.46852 C 0.28503 -0.46482 0.28659 -0.46389 0.28776 -0.46042 C 0.2961 -0.43357 0.28386 -0.46181 0.29401 -0.44028 C 0.29479 -0.43635 0.29596 -0.43241 0.29662 -0.42848 C 0.29714 -0.42431 0.29701 -0.41968 0.29779 -0.41621 C 0.29909 -0.41111 0.30117 -0.40811 0.30287 -0.40417 C 0.30326 -0.40024 0.30326 -0.39561 0.30404 -0.3919 C 0.30807 -0.37593 0.3099 -0.39329 0.30547 -0.37199 C 0.29362 -0.37477 0.28177 -0.37662 0.27005 -0.37986 C 0.26823 -0.38056 0.26328 -0.38565 0.26498 -0.38403 C 0.27865 -0.36945 0.27813 -0.37524 0.29779 -0.37199 L 0.30547 -0.3676 C 0.30755 -0.36667 0.31055 -0.36945 0.31172 -0.36366 C 0.3125 -0.35973 0.30938 -0.35764 0.30794 -0.35579 C 0.30625 -0.35371 0.30443 -0.35301 0.30287 -0.35186 C 0.30156 -0.34908 0.30052 -0.34584 0.29909 -0.34375 C 0.29779 -0.3419 0.29636 -0.34213 0.29518 -0.33959 C 0.28737 -0.31922 0.29935 -0.33287 0.28776 -0.32361 C 0.28151 -0.29445 0.28971 -0.32894 0.28021 -0.30348 C 0.27253 -0.28311 0.28281 -0.29699 0.27383 -0.28704 C 0.27279 -0.27824 0.27149 -0.27292 0.27383 -0.26366 C 0.27474 -0.25973 0.27643 -0.25834 0.27748 -0.25533 C 0.27891 -0.25162 0.27995 -0.24676 0.28138 -0.24329 C 0.28464 -0.23449 0.28516 -0.23542 0.28906 -0.23102 C 0.29336 -0.20232 0.28867 -0.22477 0.29662 -0.20695 C 0.29805 -0.20371 0.29896 -0.19861 0.30039 -0.19491 C 0.30143 -0.1919 0.30287 -0.18959 0.30404 -0.18704 C 0.31289 -0.10324 0.30664 -0.15463 0.30547 -0.35186 C 0.30625 -0.36111 0.30625 -0.37176 0.30794 -0.37986 C 0.3086 -0.38357 0.31042 -0.38403 0.31172 -0.38403 C 0.32774 -0.38403 0.34375 -0.38125 0.35977 -0.37986 C 0.34831 -0.3676 0.3543 -0.38125 0.35091 -0.35973 C 0.35026 -0.35533 0.34935 -0.35186 0.34831 -0.34792 C 0.34792 -0.34375 0.34779 -0.33959 0.34714 -0.33565 C 0.34636 -0.33125 0.34518 -0.32824 0.34453 -0.32361 C 0.34388 -0.31852 0.34375 -0.31274 0.34336 -0.30741 C 0.34297 -0.30348 0.34258 -0.29977 0.34206 -0.29584 C 0.34258 -0.28704 0.34206 -0.27848 0.34336 -0.27153 C 0.34401 -0.2676 0.34596 -0.26922 0.34714 -0.2676 C 0.3569 -0.25162 0.34518 -0.26528 0.35469 -0.25533 C 0.35547 -0.25139 0.35599 -0.24607 0.35716 -0.24329 C 0.36133 -0.23449 0.37083 -0.24236 0.3737 -0.24329 C 0.37409 -0.24746 0.37435 -0.25162 0.37487 -0.25533 C 0.37552 -0.25973 0.37643 -0.27061 0.37748 -0.2676 C 0.37787 -0.26621 0.37513 -0.24213 0.37487 -0.23936 C 0.37448 -0.23403 0.37435 -0.22848 0.3737 -0.22315 C 0.37305 -0.21875 0.37214 -0.21482 0.3711 -0.21111 C 0.36927 -0.20324 0.36641 -0.19537 0.36354 -0.19098 C 0.36237 -0.18936 0.36107 -0.18843 0.35977 -0.18704 C 0.353 -0.18843 0.3461 -0.18658 0.33945 -0.19098 C 0.33776 -0.19236 0.33685 -0.19861 0.33581 -0.20301 C 0.33477 -0.20695 0.33412 -0.21111 0.3332 -0.21528 C 0.32656 -0.24399 0.33203 -0.2176 0.32565 -0.25139 C 0.32526 -0.25672 0.32513 -0.26227 0.32435 -0.2676 C 0.3237 -0.27199 0.32227 -0.27477 0.32175 -0.2794 C 0.3211 -0.28588 0.3211 -0.29306 0.32057 -0.29977 C 0.31979 -0.30741 0.3181 -0.32361 0.3181 -0.32338 C 0.32096 -0.37871 0.31784 -0.36945 0.35339 -0.34375 C 0.35339 -0.34352 0.35977 -0.31366 0.36107 -0.30741 L 0.36354 -0.29584 C 0.36667 -0.26528 0.36237 -0.30278 0.36745 -0.27153 C 0.36797 -0.2676 0.36771 -0.26227 0.36862 -0.25926 C 0.36966 -0.25672 0.3711 -0.25672 0.3724 -0.25533 C 0.37526 -0.28311 0.37123 -0.25209 0.37748 -0.27547 C 0.37904 -0.28125 0.37995 -0.28843 0.38125 -0.29584 C 0.38164 -0.3007 0.38177 -0.30672 0.38255 -0.31135 C 0.3832 -0.31598 0.38399 -0.32037 0.38516 -0.32361 C 0.39232 -0.34908 0.38985 -0.34491 0.39649 -0.35186 C 0.39818 -0.35047 0.40039 -0.35186 0.40143 -0.34792 C 0.40274 -0.34375 0.40221 -0.33681 0.40287 -0.33149 C 0.40313 -0.32755 0.40365 -0.32361 0.40404 -0.31991 C 0.403 -0.28588 0.40612 -0.28287 0.39896 -0.27153 C 0.39779 -0.26968 0.39649 -0.26899 0.39518 -0.2676 C 0.3987 -0.25996 0.39974 -0.25996 0.40143 -0.24746 C 0.40261 -0.23936 0.40404 -0.22315 0.40404 -0.22246 C 0.40365 -0.2125 0.40443 -0.20024 0.40287 -0.19098 C 0.40182 -0.18611 0.39948 -0.18658 0.39766 -0.18704 C 0.39427 -0.18797 0.39089 -0.19236 0.38763 -0.19491 C 0.38633 -0.19885 0.38464 -0.20232 0.38373 -0.20695 C 0.38177 -0.2169 0.38047 -0.22848 0.37878 -0.23936 C 0.37787 -0.24468 0.37695 -0.25 0.3763 -0.25533 C 0.37526 -0.26158 0.37474 -0.26922 0.3737 -0.27547 C 0.36888 -0.30301 0.36706 -0.29885 0.36354 -0.33149 C 0.35899 -0.3757 0.36628 -0.30926 0.35977 -0.35579 C 0.35873 -0.36366 0.35716 -0.37986 0.35716 -0.37963 C 0.3586 -0.39283 0.35781 -0.39676 0.36354 -0.39584 C 0.37201 -0.39491 0.38047 -0.39098 0.3888 -0.38797 C 0.39128 -0.38704 0.39401 -0.38565 0.39649 -0.38403 C 0.39818 -0.38287 0.39974 -0.38056 0.40143 -0.37986 C 0.4086 -0.37801 0.41576 -0.37732 0.42305 -0.37593 C 0.42422 -0.37477 0.42578 -0.37477 0.42669 -0.37199 C 0.428 -0.36899 0.42839 -0.36366 0.42943 -0.35973 C 0.43047 -0.35533 0.4319 -0.35186 0.43307 -0.34792 C 0.43399 -0.35186 0.43542 -0.36482 0.43555 -0.35973 C 0.43685 -0.33079 0.43399 -0.31343 0.4319 -0.28704 C 0.42943 -0.25602 0.43229 -0.27824 0.428 -0.25139 C 0.42656 -0.20857 0.42526 -0.18704 0.428 -0.13866 C 0.42826 -0.13403 0.42995 -0.14653 0.4306 -0.15047 C 0.43242 -0.1625 0.43425 -0.17477 0.43555 -0.18704 C 0.4375 -0.20301 0.44076 -0.23519 0.44076 -0.23449 C 0.44115 -0.29306 0.43438 -0.35579 0.44193 -0.40811 C 0.44518 -0.4301 0.45716 -0.40162 0.46471 -0.40024 C 0.47813 -0.39746 0.4918 -0.39746 0.50521 -0.39584 C 0.49388 -0.38403 0.49974 -0.39746 0.49636 -0.37593 C 0.49557 -0.37176 0.49466 -0.3676 0.49388 -0.36366 C 0.48919 -0.31991 0.49662 -0.38658 0.49011 -0.33959 C 0.48893 -0.33218 0.48815 -0.32361 0.4875 -0.31528 C 0.48659 -0.30463 0.48685 -0.29236 0.48503 -0.28311 C 0.48412 -0.2794 0.48307 -0.27593 0.48242 -0.27153 C 0.4793 -0.24908 0.48151 -0.2507 0.47735 -0.23519 C 0.4763 -0.23102 0.475 -0.22616 0.47357 -0.22315 C 0.47253 -0.22084 0.47096 -0.22061 0.46979 -0.21922 C 0.4612 -0.22454 0.45964 -0.21875 0.46471 -0.26366 C 0.46524 -0.2676 0.46732 -0.26528 0.46849 -0.2676 C 0.46992 -0.26968 0.47096 -0.27292 0.47227 -0.27547 C 0.47904 -0.27431 0.48594 -0.27454 0.49258 -0.27153 C 0.49414 -0.27061 0.49531 -0.2669 0.49636 -0.26366 C 0.49844 -0.25602 0.50143 -0.23936 0.50143 -0.23912 C 0.50182 -0.2338 0.50235 -0.22871 0.50261 -0.22315 C 0.50326 -0.20857 0.50065 -0.18936 0.50391 -0.17871 C 0.50664 -0.17037 0.50443 -0.20324 0.50521 -0.21528 C 0.50573 -0.22338 0.50729 -0.23102 0.50781 -0.23936 L 0.50899 -0.25926 C 0.50951 -0.29977 0.5086 -0.34028 0.51029 -0.37986 C 0.51042 -0.38496 0.5125 -0.38797 0.51406 -0.38797 L 0.76328 -0.38797 L 0.76328 -0.3875 L 0.76328 -0.38797 L 0.76328 -0.387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 পারবে যে-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বলতে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উৎপত্তি বলতে পারবে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সমাজবিজ্ঞানের প্রকৃতি ব্যাখ্যা করতে পারবে।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282" y="237671"/>
            <a:ext cx="5788859" cy="9069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শিখনফল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44021"/>
            <a:ext cx="12192000" cy="6858000"/>
            <a:chOff x="0" y="-244021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44021"/>
              <a:ext cx="12192000" cy="6858000"/>
            </a:xfrm>
            <a:prstGeom prst="rect">
              <a:avLst/>
            </a:prstGeom>
          </p:spPr>
        </p:pic>
        <p:pic>
          <p:nvPicPr>
            <p:cNvPr id="6" name="Content Placeholder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477" y="1542268"/>
              <a:ext cx="8170607" cy="492383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Title 4"/>
            <p:cNvSpPr txBox="1">
              <a:spLocks/>
            </p:cNvSpPr>
            <p:nvPr/>
          </p:nvSpPr>
          <p:spPr>
            <a:xfrm>
              <a:off x="838200" y="365126"/>
              <a:ext cx="5707743" cy="785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 ছবিটা দেখি এবং বলি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Content Placeholder 7"/>
            <p:cNvSpPr txBox="1">
              <a:spLocks/>
            </p:cNvSpPr>
            <p:nvPr/>
          </p:nvSpPr>
          <p:spPr>
            <a:xfrm>
              <a:off x="530942" y="5739947"/>
              <a:ext cx="2223260" cy="5428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অগাষ্ট কোঁৎ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2848136" y="5739947"/>
              <a:ext cx="3847632" cy="8740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সমাজবিজ্ঞানের জনক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0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7697">
            <a:off x="160389" y="903773"/>
            <a:ext cx="2171700" cy="2105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" y="-85426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06 -0.34167 L -0.022 0.85601 L 0.03842 -0.34167 L 0.10248 0.85601 L 0.16706 -0.34167 L 0.22735 0.85601 L 0.29154 -0.34167 L 0.3517 0.85601 L 0.41641 -0.34167 L 0.4806 0.85601 L 0.54089 -0.34167 L 0.60508 0.85601 L 0.66537 -0.34167 L 0.72995 0.85601 L 0.79401 -0.34167 L 0.85443 0.85601 L 0.91901 -0.34167 " pathEditMode="relative" rAng="0" ptsTypes="AAAAAAAAAAAAAAAAA">
                                      <p:cBhvr>
                                        <p:cTn id="6" dur="4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47" y="59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55"/>
            <a:ext cx="12192000" cy="6858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3239" y="1224116"/>
            <a:ext cx="12088761" cy="52356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জনক অগাষ্ট কোঁৎ ১৮৩৯ সালে তাঁর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positive philosophy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sociology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sociology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শব্দটি এসেছে ল্যাটিন শব্দ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socius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logos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ল্যাটিন শব্দ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socius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 সঙ্গী বা সাথী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logos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অর্থ জ্ঞান বা বিজ্ঞান।সুতরাং উৎপত্তিগত অর্থে বলা যায়,সমাজ সম্পর্কিত বিশেষ জ্ঞান যে বিজ্ঞানের মূল বিবেচ্য বিষয় তাকেই বলা হয়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sociology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সমাজবিজ্ঞান। অর্থাৎ সমাজবিজ্ঞান হলো সমাজ সম্পর্কিত বিজ্ঞান 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49678" y="206477"/>
            <a:ext cx="8288594" cy="10176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ধারণা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55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211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55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1622324"/>
            <a:ext cx="12192000" cy="52356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সমাজবিজ্জানী এমিল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ডু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র্খে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মতে, “সমাজবিজ্ঞান হলো সামাজিক প্রপঞ্চের বিজ্ঞান।”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সমাজবিজ্ঞানী ম্যাকাইভার তাঁর বিখ্যাত গ্রন্থ ‘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Society: Structure and Change” এ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বিজ্ঞান,যা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অগনার্ন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নিমকফ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‘A Handbook of Sociology’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45077" y="0"/>
            <a:ext cx="6491514" cy="12895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সংজ্ঞা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152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457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Shonar Bangla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নিচের ছকটি লক্ষ্য কর আর (?) চিহ্নে কি হবে বল</vt:lpstr>
      <vt:lpstr>একক কাজ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83</cp:revision>
  <dcterms:created xsi:type="dcterms:W3CDTF">2019-07-01T21:33:38Z</dcterms:created>
  <dcterms:modified xsi:type="dcterms:W3CDTF">2020-10-17T15:29:55Z</dcterms:modified>
</cp:coreProperties>
</file>