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90" r:id="rId2"/>
    <p:sldId id="293" r:id="rId3"/>
    <p:sldId id="276" r:id="rId4"/>
    <p:sldId id="277" r:id="rId5"/>
    <p:sldId id="295" r:id="rId6"/>
    <p:sldId id="257" r:id="rId7"/>
    <p:sldId id="296" r:id="rId8"/>
    <p:sldId id="270" r:id="rId9"/>
    <p:sldId id="271" r:id="rId10"/>
    <p:sldId id="274" r:id="rId11"/>
    <p:sldId id="298" r:id="rId12"/>
    <p:sldId id="273" r:id="rId13"/>
    <p:sldId id="275" r:id="rId14"/>
    <p:sldId id="299" r:id="rId15"/>
    <p:sldId id="280" r:id="rId16"/>
    <p:sldId id="278" r:id="rId17"/>
    <p:sldId id="261" r:id="rId18"/>
    <p:sldId id="282" r:id="rId19"/>
    <p:sldId id="279" r:id="rId20"/>
    <p:sldId id="258" r:id="rId21"/>
    <p:sldId id="301" r:id="rId22"/>
    <p:sldId id="300" r:id="rId23"/>
    <p:sldId id="303" r:id="rId24"/>
    <p:sldId id="26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36" y="60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9F053-FD2E-4879-900A-7B62A169797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A661-AD01-4AA4-A860-53E28FD7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9D6F-F503-4B86-9064-24D27D0B85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8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4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62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5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3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2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8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4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DF114E-5F66-454B-A901-45B29D31967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5A84FE-FC14-48F9-8377-018A431E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657224"/>
            <a:ext cx="9858375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5926" y="438149"/>
            <a:ext cx="35750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938" y="757237"/>
            <a:ext cx="8153400" cy="685800"/>
          </a:xfrm>
          <a:prstGeom prst="roundRect">
            <a:avLst>
              <a:gd name="adj" fmla="val 603"/>
            </a:avLst>
          </a:prstGeom>
          <a:solidFill>
            <a:srgbClr val="B3FFFF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 নম্বর গুলোকে শ্রেণি বিন্যা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হলে,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8825" y="5605763"/>
            <a:ext cx="8153405" cy="466132"/>
            <a:chOff x="2028825" y="5605763"/>
            <a:chExt cx="8153405" cy="466132"/>
          </a:xfrm>
        </p:grpSpPr>
        <p:sp>
          <p:nvSpPr>
            <p:cNvPr id="9" name="TextBox 8"/>
            <p:cNvSpPr txBox="1"/>
            <p:nvPr/>
          </p:nvSpPr>
          <p:spPr>
            <a:xfrm>
              <a:off x="2028825" y="5610230"/>
              <a:ext cx="1219200" cy="46166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41-50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1301" y="5605765"/>
              <a:ext cx="1394524" cy="46166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51-60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9100" y="5610230"/>
              <a:ext cx="1394524" cy="46166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61-70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9825" y="5610230"/>
              <a:ext cx="1394524" cy="46166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71-80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71435" y="5605763"/>
              <a:ext cx="1291590" cy="46166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81-90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6909" y="5610230"/>
              <a:ext cx="1175321" cy="46166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91-100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27267" y="2638427"/>
            <a:ext cx="7488096" cy="695025"/>
            <a:chOff x="2770329" y="852489"/>
            <a:chExt cx="3979535" cy="695025"/>
          </a:xfrm>
        </p:grpSpPr>
        <p:sp>
          <p:nvSpPr>
            <p:cNvPr id="15" name="Rectangle 14"/>
            <p:cNvSpPr/>
            <p:nvPr/>
          </p:nvSpPr>
          <p:spPr>
            <a:xfrm>
              <a:off x="2770329" y="901183"/>
              <a:ext cx="27510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সুতরাং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পরিসর</a:t>
              </a:r>
              <a:r>
                <a:rPr lang="en-US" sz="3600" dirty="0" smtClean="0">
                  <a:latin typeface="Times New Roman"/>
                  <a:cs typeface="Times New Roman"/>
                </a:rPr>
                <a:t> </a:t>
              </a:r>
              <a:r>
                <a:rPr lang="en-US" sz="3600" dirty="0">
                  <a:latin typeface="Times New Roman"/>
                  <a:cs typeface="Times New Roman"/>
                </a:rPr>
                <a:t>=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1" y="852489"/>
              <a:ext cx="2558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600" dirty="0">
                  <a:latin typeface="Times New Roman" pitchFamily="18" charset="0"/>
                  <a:cs typeface="NikoshBAN" pitchFamily="2" charset="0"/>
                </a:rPr>
                <a:t>100</a:t>
              </a:r>
              <a:r>
                <a:rPr lang="en-US" sz="3600" dirty="0">
                  <a:latin typeface="Times New Roman"/>
                  <a:cs typeface="Times New Roman"/>
                </a:rPr>
                <a:t> – 41) +1= 60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06937" y="4201898"/>
            <a:ext cx="4436270" cy="1311714"/>
            <a:chOff x="2506937" y="4201898"/>
            <a:chExt cx="4436270" cy="1311714"/>
          </a:xfrm>
        </p:grpSpPr>
        <p:sp>
          <p:nvSpPr>
            <p:cNvPr id="18" name="TextBox 17"/>
            <p:cNvSpPr txBox="1"/>
            <p:nvPr/>
          </p:nvSpPr>
          <p:spPr>
            <a:xfrm>
              <a:off x="2506937" y="4201898"/>
              <a:ext cx="36295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শ্রেণি ব্যবধান =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2336" y="4867281"/>
              <a:ext cx="4350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শ্রেণি সংখ্যা =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3600" dirty="0">
                  <a:latin typeface="Times New Roman"/>
                  <a:cs typeface="Times New Roman"/>
                </a:rPr>
                <a:t>÷ </a:t>
              </a:r>
              <a:r>
                <a:rPr lang="en-US" sz="3600" dirty="0" smtClean="0">
                  <a:latin typeface="Times New Roman"/>
                  <a:cs typeface="Times New Roman"/>
                </a:rPr>
                <a:t>10 </a:t>
              </a:r>
              <a:r>
                <a:rPr lang="en-US" sz="3600" dirty="0">
                  <a:latin typeface="Times New Roman"/>
                  <a:cs typeface="Times New Roman"/>
                </a:rPr>
                <a:t>= 6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71650" y="1543050"/>
            <a:ext cx="7482707" cy="1213069"/>
            <a:chOff x="1885950" y="1671638"/>
            <a:chExt cx="7482707" cy="1213069"/>
          </a:xfrm>
        </p:grpSpPr>
        <p:grpSp>
          <p:nvGrpSpPr>
            <p:cNvPr id="16" name="Group 15"/>
            <p:cNvGrpSpPr/>
            <p:nvPr/>
          </p:nvGrpSpPr>
          <p:grpSpPr>
            <a:xfrm>
              <a:off x="2341704" y="2215633"/>
              <a:ext cx="7026953" cy="669074"/>
              <a:chOff x="2584592" y="829746"/>
              <a:chExt cx="7026953" cy="66907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584592" y="829746"/>
                <a:ext cx="16562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পরিসর</a:t>
                </a:r>
                <a:r>
                  <a:rPr lang="en-US" sz="3600" dirty="0">
                    <a:latin typeface="Times New Roman"/>
                    <a:cs typeface="Times New Roman"/>
                  </a:rPr>
                  <a:t> =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335742" y="852489"/>
                <a:ext cx="52758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600" dirty="0" smtClean="0">
                    <a:latin typeface="Times New Roman" pitchFamily="18" charset="0"/>
                    <a:cs typeface="NikoshBAN" pitchFamily="2" charset="0"/>
                  </a:rPr>
                  <a:t>সর্বোচ্চ সংখ্যা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 –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 সংখ্যা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) </a:t>
                </a:r>
                <a:r>
                  <a:rPr lang="en-US" sz="3600" dirty="0">
                    <a:latin typeface="Times New Roman"/>
                    <a:cs typeface="Times New Roman"/>
                  </a:rPr>
                  <a:t>+</a:t>
                </a:r>
                <a:r>
                  <a:rPr lang="en-US" sz="3600" dirty="0" smtClean="0">
                    <a:latin typeface="Times New Roman"/>
                    <a:cs typeface="Times New Roman"/>
                  </a:rPr>
                  <a:t>1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885950" y="1671638"/>
              <a:ext cx="1857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63749" y="3224219"/>
            <a:ext cx="4314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আবার,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সংখ্যা =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পরিসর</a:t>
            </a:r>
            <a:r>
              <a:rPr lang="en-US" sz="2800" dirty="0" smtClean="0">
                <a:latin typeface="Times New Roman"/>
                <a:cs typeface="Times New Roman"/>
              </a:rPr>
              <a:t>÷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ব্যবধান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3425" y="785813"/>
            <a:ext cx="198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1" y="2643187"/>
            <a:ext cx="8972549" cy="1071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20</a:t>
            </a:r>
            <a:r>
              <a:rPr lang="as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ওজন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60, 50, 62, 52, 45, 48, 53, 54, 52, 48, 45, 53, 52, 47, 58, 50, 48, 46, 62, 65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1700" y="3729038"/>
            <a:ext cx="8986838" cy="12001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3।উপাত্তগুলোর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6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100388" y="5624513"/>
            <a:ext cx="5929313" cy="604838"/>
          </a:xfrm>
          <a:prstGeom prst="roundRect">
            <a:avLst>
              <a:gd name="adj" fmla="val 603"/>
            </a:avLst>
          </a:prstGeom>
          <a:solidFill>
            <a:srgbClr val="B3FFFF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 নম্বর গুলোকে শ্রেণি বিন্যাস করা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57400" y="3657600"/>
            <a:ext cx="12192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3528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829175" y="3614738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05550" y="3643313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696200" y="3657600"/>
            <a:ext cx="12954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067800" y="3657600"/>
            <a:ext cx="1143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1748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3" y="29159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5" y="290578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2905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5" y="29159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65948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95805" y="2915960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80348" y="28956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2204" y="290578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00600" y="609600"/>
            <a:ext cx="2895600" cy="1219200"/>
          </a:xfrm>
          <a:prstGeom prst="rect">
            <a:avLst/>
          </a:prstGeom>
          <a:solidFill>
            <a:srgbClr val="E9C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800600" y="60960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ব্যবধান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6800" y="124403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সংখ্যা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Arrow Connector 72"/>
          <p:cNvCxnSpPr>
            <a:endCxn id="59" idx="2"/>
          </p:cNvCxnSpPr>
          <p:nvPr/>
        </p:nvCxnSpPr>
        <p:spPr>
          <a:xfrm flipV="1">
            <a:off x="3352800" y="1828800"/>
            <a:ext cx="28956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59" idx="2"/>
          </p:cNvCxnSpPr>
          <p:nvPr/>
        </p:nvCxnSpPr>
        <p:spPr>
          <a:xfrm flipV="1">
            <a:off x="4800600" y="1828800"/>
            <a:ext cx="14478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59" idx="2"/>
          </p:cNvCxnSpPr>
          <p:nvPr/>
        </p:nvCxnSpPr>
        <p:spPr>
          <a:xfrm flipH="1" flipV="1">
            <a:off x="6248400" y="1828800"/>
            <a:ext cx="13716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59" idx="2"/>
          </p:cNvCxnSpPr>
          <p:nvPr/>
        </p:nvCxnSpPr>
        <p:spPr>
          <a:xfrm flipV="1">
            <a:off x="2057400" y="1828800"/>
            <a:ext cx="41910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59" idx="2"/>
          </p:cNvCxnSpPr>
          <p:nvPr/>
        </p:nvCxnSpPr>
        <p:spPr>
          <a:xfrm flipH="1" flipV="1">
            <a:off x="6248400" y="1828800"/>
            <a:ext cx="28194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59" idx="2"/>
          </p:cNvCxnSpPr>
          <p:nvPr/>
        </p:nvCxnSpPr>
        <p:spPr>
          <a:xfrm flipH="1" flipV="1">
            <a:off x="6248400" y="1828800"/>
            <a:ext cx="39624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4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9948" y="4572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4" y="23063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9948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076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3496" y="168658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775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16967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1" y="22301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108716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54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5" y="23063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582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736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582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5801" y="23063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0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58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72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880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NikoshBAN" pitchFamily="2" charset="0"/>
              </a:rPr>
              <a:t>76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726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2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2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22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9948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3726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57400" y="5181605"/>
            <a:ext cx="1219200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41-50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29876" y="5177140"/>
            <a:ext cx="1394524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51-60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77675" y="5181605"/>
            <a:ext cx="1394524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61-70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48400" y="5181605"/>
            <a:ext cx="1394524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71-80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700010" y="5177138"/>
            <a:ext cx="1291590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81-90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35484" y="5181605"/>
            <a:ext cx="1175321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91-100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287000" y="685800"/>
            <a:ext cx="1014413" cy="318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কিন্তু, এভাবে শ্রেণি বিন্যস্ত করা কষ্টসাধ্য  এবং কঠিন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315575" y="3914776"/>
            <a:ext cx="1171575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ট্যালি ব্যবহার করে শ্রেণি বিন্যস্ত করব।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0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"/>
                            </p:stCondLst>
                            <p:childTnLst>
                              <p:par>
                                <p:cTn id="2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618 L -0.13945 0.40486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17153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3555 0.53681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26829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44023 0.52639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26319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43854 0.42153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4444 0.39514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1974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77556E-17 L -0.03594 0.41875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0926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6667 0.31713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5856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05742 0.18473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923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77556E-17 L -0.16016 0.48333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24167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602 0.39236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19606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125 0.32639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26523 0.29027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14514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8672 0.32848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6412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8889 0.62801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31389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3711 0.44514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22245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0069 0.19652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9815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-0.08941 0.39491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9745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1388 L -0.10352 0.1625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7431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17096 0.40139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0069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4336 0.61389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3069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625 L -0.30391 0.6097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30162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5859 0.275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1375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486 L -0.24062 0.43333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11 0.1951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745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32591 0.58472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29236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30977 0.1472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736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332 0.4881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439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833 L 0.325 0.44375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21759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8867 0.2673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335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4141 0.52431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204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27539 0.32152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16065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0.01389 L 0.25195 0.2263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10625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20156 0.27986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3981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3889 0.41597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20787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-0.11328 0.46042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3009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8889 0.20602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030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18815 0.25902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294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2319 0.38611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9306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77556E-17 L 0.20859 0.43958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77556E-17 L 0.43958 0.52708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26343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4168 0.5097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548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23242 0.3493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454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3403 0.2493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245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1111 0.12708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6343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-0.13164 0.4875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24259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8828 0.49722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24861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736 L -0.14496 0.16805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1.11111E-6 L 0.35248 0.42153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21065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05521 0.40694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0347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11 0.28403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" grpId="0"/>
      <p:bldP spid="5" grpId="1"/>
      <p:bldP spid="9" grpId="0"/>
      <p:bldP spid="9" grpId="1"/>
      <p:bldP spid="11" grpId="0"/>
      <p:bldP spid="11" grpId="1"/>
      <p:bldP spid="15" grpId="0"/>
      <p:bldP spid="15" grpId="1"/>
      <p:bldP spid="19" grpId="0"/>
      <p:bldP spid="19" grpId="1"/>
      <p:bldP spid="25" grpId="0"/>
      <p:bldP spid="25" grpId="1"/>
      <p:bldP spid="29" grpId="0"/>
      <p:bldP spid="29" grpId="1"/>
      <p:bldP spid="35" grpId="0"/>
      <p:bldP spid="35" grpId="1"/>
      <p:bldP spid="39" grpId="0"/>
      <p:bldP spid="39" grpId="1"/>
      <p:bldP spid="45" grpId="0"/>
      <p:bldP spid="45" grpId="1"/>
      <p:bldP spid="49" grpId="0"/>
      <p:bldP spid="49" grpId="1"/>
      <p:bldP spid="59" grpId="0" animBg="1"/>
      <p:bldP spid="67" grpId="0"/>
      <p:bldP spid="68" grpId="0"/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72" grpId="0" animBg="1"/>
      <p:bldP spid="79" grpId="0" animBg="1"/>
      <p:bldP spid="80" grpId="0" animBg="1"/>
      <p:bldP spid="82" grpId="0" animBg="1"/>
      <p:bldP spid="84" grpId="0" animBg="1"/>
      <p:bldP spid="86" grpId="0" animBg="1"/>
      <p:bldP spid="52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808507" y="1600856"/>
            <a:ext cx="13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>
                <a:latin typeface="Times New Roman"/>
                <a:cs typeface="Times New Roman"/>
              </a:rPr>
              <a:t> 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6907" y="2286656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6907" y="2896256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25713" y="3505856"/>
            <a:ext cx="126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46907" y="4039256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00225" y="464885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4351650" y="1743077"/>
            <a:ext cx="442282" cy="380998"/>
            <a:chOff x="4418807" y="1741962"/>
            <a:chExt cx="458816" cy="392432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4876006" y="1741964"/>
              <a:ext cx="1617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722375" y="1741962"/>
              <a:ext cx="1231" cy="392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571207" y="1741964"/>
              <a:ext cx="1620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418807" y="1741964"/>
              <a:ext cx="1620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6181765" y="1677056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157663" y="4055909"/>
            <a:ext cx="900113" cy="473225"/>
            <a:chOff x="4096232" y="4191794"/>
            <a:chExt cx="933762" cy="487427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38862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40386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41910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43434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096232" y="4208300"/>
              <a:ext cx="474292" cy="4709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4958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6482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8006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391768" y="4652020"/>
            <a:ext cx="294582" cy="444650"/>
            <a:chOff x="4418806" y="4800600"/>
            <a:chExt cx="305594" cy="457994"/>
          </a:xfrm>
        </p:grpSpPr>
        <p:cxnSp>
          <p:nvCxnSpPr>
            <p:cNvPr id="87" name="Straight Connector 86"/>
            <p:cNvCxnSpPr/>
            <p:nvPr/>
          </p:nvCxnSpPr>
          <p:spPr>
            <a:xfrm rot="5400000">
              <a:off x="41902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3426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4950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086225" y="2898624"/>
            <a:ext cx="1038228" cy="949476"/>
            <a:chOff x="3722768" y="2971800"/>
            <a:chExt cx="1077038" cy="97797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3810000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854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9616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378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1902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42664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3426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4188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570412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004381" y="2988308"/>
              <a:ext cx="271366" cy="4267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78669" y="3459228"/>
              <a:ext cx="311252" cy="4905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419386" y="3017741"/>
              <a:ext cx="271366" cy="4267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722768" y="3444512"/>
              <a:ext cx="251966" cy="505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093308" y="3459228"/>
              <a:ext cx="281608" cy="4905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4257672" y="2352353"/>
            <a:ext cx="754607" cy="348785"/>
            <a:chOff x="4247177" y="2460943"/>
            <a:chExt cx="782817" cy="359252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4267202" y="2460943"/>
              <a:ext cx="793" cy="3592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419602" y="2486514"/>
              <a:ext cx="793" cy="3336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4572002" y="2486516"/>
              <a:ext cx="793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20727" y="2486516"/>
              <a:ext cx="3675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247177" y="2466180"/>
              <a:ext cx="474295" cy="3237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873951" y="2460944"/>
              <a:ext cx="2851" cy="3592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029201" y="2486516"/>
              <a:ext cx="793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181765" y="2200276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4116357" y="3402679"/>
            <a:ext cx="1103342" cy="445421"/>
            <a:chOff x="4037806" y="3581400"/>
            <a:chExt cx="1144588" cy="458788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38092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38854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9616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40378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953000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760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41894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2656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3426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44180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45720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6482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7244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006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6143625" y="2809876"/>
            <a:ext cx="6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170939" y="3429656"/>
            <a:ext cx="65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249747" y="4039256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249747" y="4648856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882761" y="5172076"/>
            <a:ext cx="117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057400" y="5748339"/>
            <a:ext cx="6572250" cy="509586"/>
          </a:xfrm>
          <a:prstGeom prst="roundRect">
            <a:avLst/>
          </a:prstGeom>
          <a:solidFill>
            <a:srgbClr val="93FFC4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বিন্যাসকৃত নম্বরের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657350" y="619900"/>
            <a:ext cx="8281988" cy="5118121"/>
            <a:chOff x="321714" y="366285"/>
            <a:chExt cx="8591595" cy="5271721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791494" y="3009106"/>
              <a:ext cx="5257006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321714" y="366285"/>
              <a:ext cx="8591595" cy="5271721"/>
              <a:chOff x="321714" y="366285"/>
              <a:chExt cx="8591595" cy="527172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rot="5400000">
                <a:off x="-185344" y="2704307"/>
                <a:ext cx="464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3285502" y="3009106"/>
                <a:ext cx="5257006" cy="79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81000" y="3198018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81000" y="1398947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21714" y="1948354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81000" y="2588418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81000" y="4417218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5109" y="3837050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81000" y="5026818"/>
                <a:ext cx="8458200" cy="15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81000" y="380206"/>
                <a:ext cx="1418810" cy="538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ব্যাপ্তি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76400" y="390386"/>
                <a:ext cx="1327149" cy="53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19600" y="390386"/>
                <a:ext cx="1494008" cy="98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গণসংখ্যা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5400000">
                <a:off x="-167092" y="2689988"/>
                <a:ext cx="4648200" cy="79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712771" y="596414"/>
                <a:ext cx="1330675" cy="538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ট্যালি চিহ্ন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81000" y="380206"/>
                <a:ext cx="8458200" cy="5257800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186617" y="942977"/>
            <a:ext cx="270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996278" y="1691343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910551" y="2262843"/>
            <a:ext cx="166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=11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724815" y="2834343"/>
            <a:ext cx="209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11+11=22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681955" y="3386138"/>
            <a:ext cx="254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22+17=39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781965" y="3991630"/>
            <a:ext cx="199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39+8=47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710530" y="4663143"/>
            <a:ext cx="200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47+3=50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29064" y="3443288"/>
            <a:ext cx="28574" cy="404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7695" y="3378995"/>
            <a:ext cx="207167" cy="469105"/>
            <a:chOff x="10679908" y="2688433"/>
            <a:chExt cx="207167" cy="469105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10679908" y="2716768"/>
              <a:ext cx="7142" cy="440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10872788" y="2688433"/>
              <a:ext cx="14287" cy="469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>
            <a:off x="10129838" y="3643313"/>
            <a:ext cx="985838" cy="75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39" name="Group 238"/>
          <p:cNvGrpSpPr/>
          <p:nvPr/>
        </p:nvGrpSpPr>
        <p:grpSpPr>
          <a:xfrm>
            <a:off x="4457700" y="3419475"/>
            <a:ext cx="457198" cy="428625"/>
            <a:chOff x="10501313" y="3733800"/>
            <a:chExt cx="457198" cy="42862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0501313" y="3733800"/>
              <a:ext cx="14287" cy="42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0701337" y="3733800"/>
              <a:ext cx="14287" cy="42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10944224" y="3733800"/>
              <a:ext cx="14287" cy="428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-542925" y="1900239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00512" y="2886074"/>
            <a:ext cx="100013" cy="442913"/>
            <a:chOff x="-1200151" y="685800"/>
            <a:chExt cx="100013" cy="442913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-1200151" y="685800"/>
              <a:ext cx="1" cy="44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-1100139" y="685800"/>
              <a:ext cx="1" cy="44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89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63" grpId="0"/>
      <p:bldP spid="109" grpId="0"/>
      <p:bldP spid="123" grpId="0"/>
      <p:bldP spid="124" grpId="0"/>
      <p:bldP spid="125" grpId="0"/>
      <p:bldP spid="126" grpId="0"/>
      <p:bldP spid="147" grpId="0"/>
      <p:bldP spid="158" grpId="0" animBg="1"/>
      <p:bldP spid="140" grpId="0"/>
      <p:bldP spid="141" grpId="0"/>
      <p:bldP spid="149" grpId="0"/>
      <p:bldP spid="152" grpId="0"/>
      <p:bldP spid="153" grpId="0"/>
      <p:bldP spid="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1" y="628650"/>
            <a:ext cx="351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4913" y="2653011"/>
            <a:ext cx="8267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78, 68, 61, 99, 69, 80, 83, 75, 62, 65, 77, 85, 75, 82, 98, 95, 85, 77, 80, 87, 81, 85, 90, 85, 75, 77, 81, 78, 92, 68, 70, 71, 72, 77, 66, 75, 80, 77, 70, 90</a:t>
            </a:r>
            <a:endParaRPr lang="bn-IN" sz="28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850" y="1943100"/>
            <a:ext cx="767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১।নিচের উপাত্তগুলোর গণসংখ্যা নিবেশন সারণি তৈরি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1153" y="452437"/>
            <a:ext cx="823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0" y="728667"/>
            <a:ext cx="8186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সংখ্যাসূচক তথ্যসমূহ হল পরিসংখ্যানের উপাত্ত। 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 ব্যবহৃত সংখ্যাসমূহ চলকের মান নির্দেশ করে।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যেমনঃপ্রাপ্ত নম্বর (উপরের সারণীতে)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,তাপমাত্রা,জনসংখ্যা এগুলো চলক।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080" y="2286004"/>
            <a:ext cx="7729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 চলক দুই প্রকারের হয়।</a:t>
            </a:r>
          </a:p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বিচ্ছিন্ন চলক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চলক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4144" y="3733800"/>
            <a:ext cx="684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চলক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সকল</a:t>
            </a:r>
            <a:r>
              <a:rPr lang="as-IN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bn-IN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 মান</a:t>
            </a:r>
            <a:r>
              <a:rPr lang="as-IN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পূর্ণসংখ্যা </a:t>
            </a:r>
            <a:r>
              <a:rPr lang="as-IN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bn-IN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গণনা করে নির্ধারন করা যায়</a:t>
            </a:r>
            <a:r>
              <a:rPr lang="as-IN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।যেমনঃ ৫ জন, ১০ জন কিন্তু ১০.৫ জন হয় না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1293" y="4943481"/>
            <a:ext cx="8512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চলক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 মান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যেকোনো বাস্তব </a:t>
            </a:r>
            <a:r>
              <a:rPr lang="as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গণনা করে নির্ধারন করা যায়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যেমনঃ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as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 , ৫২.৫ কেজি হয়।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43813" y="4414842"/>
            <a:ext cx="1557338" cy="428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671512"/>
            <a:ext cx="6900864" cy="3386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9238" y="4357687"/>
            <a:ext cx="6200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সারণী ভুক্ত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উপাত্তসমুহ</a:t>
            </a:r>
            <a:r>
              <a:rPr lang="as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লেখচিত্রের মাধ্যমে উপস্থাপন করা হয় তবে তা বোঝানোর জন্য যেমন আরো সহজ হয় তেমনি চিত্তাকর্ষক হয় 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দৃষ্টিনন্দন হয়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,সহজে বোধগম্য হয় এবং একই  সাথে অনেক তথ্য উপস্থাপন করা যায়।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8" y="4271963"/>
            <a:ext cx="462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টিভিতে খেলা দেখার সময় এই ধরনের চিত্র অবশ্যই দেখে থাকবে।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6411" y="685801"/>
            <a:ext cx="668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উপাত্তসমূহের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42145"/>
              </p:ext>
            </p:extLst>
          </p:nvPr>
        </p:nvGraphicFramePr>
        <p:xfrm>
          <a:off x="871538" y="1697038"/>
          <a:ext cx="8229600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81-90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2976" y="3060770"/>
            <a:ext cx="808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কিনা,না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9172576" y="1757363"/>
            <a:ext cx="2271712" cy="885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শ্রেণিসীমা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17175"/>
              </p:ext>
            </p:extLst>
          </p:nvPr>
        </p:nvGraphicFramePr>
        <p:xfrm>
          <a:off x="942976" y="3897313"/>
          <a:ext cx="8229600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b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 Arrow 6"/>
          <p:cNvSpPr/>
          <p:nvPr/>
        </p:nvSpPr>
        <p:spPr>
          <a:xfrm>
            <a:off x="9272588" y="4014787"/>
            <a:ext cx="2100262" cy="885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 শ্রেণিসীমা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690687" y="1250064"/>
            <a:ext cx="4719638" cy="4326574"/>
            <a:chOff x="2108" y="838"/>
            <a:chExt cx="7432" cy="6813"/>
          </a:xfrm>
        </p:grpSpPr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2124" y="848"/>
              <a:ext cx="7416" cy="6780"/>
              <a:chOff x="2124" y="848"/>
              <a:chExt cx="7416" cy="6780"/>
            </a:xfrm>
          </p:grpSpPr>
          <p:grpSp>
            <p:nvGrpSpPr>
              <p:cNvPr id="58" name="Group 104"/>
              <p:cNvGrpSpPr>
                <a:grpSpLocks/>
              </p:cNvGrpSpPr>
              <p:nvPr/>
            </p:nvGrpSpPr>
            <p:grpSpPr bwMode="auto">
              <a:xfrm>
                <a:off x="2124" y="848"/>
                <a:ext cx="7416" cy="2260"/>
                <a:chOff x="2674" y="2232"/>
                <a:chExt cx="7416" cy="2260"/>
              </a:xfrm>
            </p:grpSpPr>
            <p:sp>
              <p:nvSpPr>
                <p:cNvPr id="91" name="Line 120"/>
                <p:cNvSpPr>
                  <a:spLocks noChangeShapeType="1"/>
                </p:cNvSpPr>
                <p:nvPr/>
              </p:nvSpPr>
              <p:spPr bwMode="auto">
                <a:xfrm>
                  <a:off x="2674" y="223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119"/>
                <p:cNvSpPr>
                  <a:spLocks noChangeShapeType="1"/>
                </p:cNvSpPr>
                <p:nvPr/>
              </p:nvSpPr>
              <p:spPr bwMode="auto">
                <a:xfrm>
                  <a:off x="2674" y="23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118"/>
                <p:cNvSpPr>
                  <a:spLocks noChangeShapeType="1"/>
                </p:cNvSpPr>
                <p:nvPr/>
              </p:nvSpPr>
              <p:spPr bwMode="auto">
                <a:xfrm>
                  <a:off x="2674" y="25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117"/>
                <p:cNvSpPr>
                  <a:spLocks noChangeShapeType="1"/>
                </p:cNvSpPr>
                <p:nvPr/>
              </p:nvSpPr>
              <p:spPr bwMode="auto">
                <a:xfrm>
                  <a:off x="2674" y="26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116"/>
                <p:cNvSpPr>
                  <a:spLocks noChangeShapeType="1"/>
                </p:cNvSpPr>
                <p:nvPr/>
              </p:nvSpPr>
              <p:spPr bwMode="auto">
                <a:xfrm>
                  <a:off x="2674" y="28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115"/>
                <p:cNvSpPr>
                  <a:spLocks noChangeShapeType="1"/>
                </p:cNvSpPr>
                <p:nvPr/>
              </p:nvSpPr>
              <p:spPr bwMode="auto">
                <a:xfrm>
                  <a:off x="2674" y="29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114"/>
                <p:cNvSpPr>
                  <a:spLocks noChangeShapeType="1"/>
                </p:cNvSpPr>
                <p:nvPr/>
              </p:nvSpPr>
              <p:spPr bwMode="auto">
                <a:xfrm>
                  <a:off x="2674" y="31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113"/>
                <p:cNvSpPr>
                  <a:spLocks noChangeShapeType="1"/>
                </p:cNvSpPr>
                <p:nvPr/>
              </p:nvSpPr>
              <p:spPr bwMode="auto">
                <a:xfrm>
                  <a:off x="2674" y="32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112"/>
                <p:cNvSpPr>
                  <a:spLocks noChangeShapeType="1"/>
                </p:cNvSpPr>
                <p:nvPr/>
              </p:nvSpPr>
              <p:spPr bwMode="auto">
                <a:xfrm>
                  <a:off x="2674" y="34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111"/>
                <p:cNvSpPr>
                  <a:spLocks noChangeShapeType="1"/>
                </p:cNvSpPr>
                <p:nvPr/>
              </p:nvSpPr>
              <p:spPr bwMode="auto">
                <a:xfrm>
                  <a:off x="2674" y="35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110"/>
                <p:cNvSpPr>
                  <a:spLocks noChangeShapeType="1"/>
                </p:cNvSpPr>
                <p:nvPr/>
              </p:nvSpPr>
              <p:spPr bwMode="auto">
                <a:xfrm>
                  <a:off x="2674" y="37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109"/>
                <p:cNvSpPr>
                  <a:spLocks noChangeShapeType="1"/>
                </p:cNvSpPr>
                <p:nvPr/>
              </p:nvSpPr>
              <p:spPr bwMode="auto">
                <a:xfrm>
                  <a:off x="2674" y="38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108"/>
                <p:cNvSpPr>
                  <a:spLocks noChangeShapeType="1"/>
                </p:cNvSpPr>
                <p:nvPr/>
              </p:nvSpPr>
              <p:spPr bwMode="auto">
                <a:xfrm>
                  <a:off x="2674" y="40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107"/>
                <p:cNvSpPr>
                  <a:spLocks noChangeShapeType="1"/>
                </p:cNvSpPr>
                <p:nvPr/>
              </p:nvSpPr>
              <p:spPr bwMode="auto">
                <a:xfrm>
                  <a:off x="2674" y="41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106"/>
                <p:cNvSpPr>
                  <a:spLocks noChangeShapeType="1"/>
                </p:cNvSpPr>
                <p:nvPr/>
              </p:nvSpPr>
              <p:spPr bwMode="auto">
                <a:xfrm>
                  <a:off x="2674" y="43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105"/>
                <p:cNvSpPr>
                  <a:spLocks noChangeShapeType="1"/>
                </p:cNvSpPr>
                <p:nvPr/>
              </p:nvSpPr>
              <p:spPr bwMode="auto">
                <a:xfrm>
                  <a:off x="2674" y="44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88"/>
              <p:cNvGrpSpPr>
                <a:grpSpLocks/>
              </p:cNvGrpSpPr>
              <p:nvPr/>
            </p:nvGrpSpPr>
            <p:grpSpPr bwMode="auto">
              <a:xfrm>
                <a:off x="2124" y="3258"/>
                <a:ext cx="7416" cy="2110"/>
                <a:chOff x="2674" y="4642"/>
                <a:chExt cx="7416" cy="2110"/>
              </a:xfrm>
            </p:grpSpPr>
            <p:sp>
              <p:nvSpPr>
                <p:cNvPr id="76" name="Line 103"/>
                <p:cNvSpPr>
                  <a:spLocks noChangeShapeType="1"/>
                </p:cNvSpPr>
                <p:nvPr/>
              </p:nvSpPr>
              <p:spPr bwMode="auto">
                <a:xfrm>
                  <a:off x="2674" y="46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102"/>
                <p:cNvSpPr>
                  <a:spLocks noChangeShapeType="1"/>
                </p:cNvSpPr>
                <p:nvPr/>
              </p:nvSpPr>
              <p:spPr bwMode="auto">
                <a:xfrm>
                  <a:off x="2674" y="48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101"/>
                <p:cNvSpPr>
                  <a:spLocks noChangeShapeType="1"/>
                </p:cNvSpPr>
                <p:nvPr/>
              </p:nvSpPr>
              <p:spPr bwMode="auto">
                <a:xfrm>
                  <a:off x="2674" y="49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100"/>
                <p:cNvSpPr>
                  <a:spLocks noChangeShapeType="1"/>
                </p:cNvSpPr>
                <p:nvPr/>
              </p:nvSpPr>
              <p:spPr bwMode="auto">
                <a:xfrm>
                  <a:off x="2674" y="51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99"/>
                <p:cNvSpPr>
                  <a:spLocks noChangeShapeType="1"/>
                </p:cNvSpPr>
                <p:nvPr/>
              </p:nvSpPr>
              <p:spPr bwMode="auto">
                <a:xfrm>
                  <a:off x="2674" y="52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98"/>
                <p:cNvSpPr>
                  <a:spLocks noChangeShapeType="1"/>
                </p:cNvSpPr>
                <p:nvPr/>
              </p:nvSpPr>
              <p:spPr bwMode="auto">
                <a:xfrm>
                  <a:off x="2674" y="54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97"/>
                <p:cNvSpPr>
                  <a:spLocks noChangeShapeType="1"/>
                </p:cNvSpPr>
                <p:nvPr/>
              </p:nvSpPr>
              <p:spPr bwMode="auto">
                <a:xfrm>
                  <a:off x="2674" y="55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96"/>
                <p:cNvSpPr>
                  <a:spLocks noChangeShapeType="1"/>
                </p:cNvSpPr>
                <p:nvPr/>
              </p:nvSpPr>
              <p:spPr bwMode="auto">
                <a:xfrm>
                  <a:off x="2674" y="57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95"/>
                <p:cNvSpPr>
                  <a:spLocks noChangeShapeType="1"/>
                </p:cNvSpPr>
                <p:nvPr/>
              </p:nvSpPr>
              <p:spPr bwMode="auto">
                <a:xfrm>
                  <a:off x="2674" y="58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94"/>
                <p:cNvSpPr>
                  <a:spLocks noChangeShapeType="1"/>
                </p:cNvSpPr>
                <p:nvPr/>
              </p:nvSpPr>
              <p:spPr bwMode="auto">
                <a:xfrm>
                  <a:off x="2674" y="60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93"/>
                <p:cNvSpPr>
                  <a:spLocks noChangeShapeType="1"/>
                </p:cNvSpPr>
                <p:nvPr/>
              </p:nvSpPr>
              <p:spPr bwMode="auto">
                <a:xfrm>
                  <a:off x="2674" y="61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92"/>
                <p:cNvSpPr>
                  <a:spLocks noChangeShapeType="1"/>
                </p:cNvSpPr>
                <p:nvPr/>
              </p:nvSpPr>
              <p:spPr bwMode="auto">
                <a:xfrm>
                  <a:off x="2674" y="63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91"/>
                <p:cNvSpPr>
                  <a:spLocks noChangeShapeType="1"/>
                </p:cNvSpPr>
                <p:nvPr/>
              </p:nvSpPr>
              <p:spPr bwMode="auto">
                <a:xfrm>
                  <a:off x="2674" y="64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90"/>
                <p:cNvSpPr>
                  <a:spLocks noChangeShapeType="1"/>
                </p:cNvSpPr>
                <p:nvPr/>
              </p:nvSpPr>
              <p:spPr bwMode="auto">
                <a:xfrm>
                  <a:off x="2674" y="66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Line 89"/>
                <p:cNvSpPr>
                  <a:spLocks noChangeShapeType="1"/>
                </p:cNvSpPr>
                <p:nvPr/>
              </p:nvSpPr>
              <p:spPr bwMode="auto">
                <a:xfrm>
                  <a:off x="2674" y="67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72"/>
              <p:cNvGrpSpPr>
                <a:grpSpLocks/>
              </p:cNvGrpSpPr>
              <p:nvPr/>
            </p:nvGrpSpPr>
            <p:grpSpPr bwMode="auto">
              <a:xfrm>
                <a:off x="2124" y="5518"/>
                <a:ext cx="7416" cy="2110"/>
                <a:chOff x="2674" y="6902"/>
                <a:chExt cx="7416" cy="2110"/>
              </a:xfrm>
            </p:grpSpPr>
            <p:sp>
              <p:nvSpPr>
                <p:cNvPr id="61" name="Line 87"/>
                <p:cNvSpPr>
                  <a:spLocks noChangeShapeType="1"/>
                </p:cNvSpPr>
                <p:nvPr/>
              </p:nvSpPr>
              <p:spPr bwMode="auto">
                <a:xfrm>
                  <a:off x="2674" y="69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86"/>
                <p:cNvSpPr>
                  <a:spLocks noChangeShapeType="1"/>
                </p:cNvSpPr>
                <p:nvPr/>
              </p:nvSpPr>
              <p:spPr bwMode="auto">
                <a:xfrm>
                  <a:off x="2674" y="70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85"/>
                <p:cNvSpPr>
                  <a:spLocks noChangeShapeType="1"/>
                </p:cNvSpPr>
                <p:nvPr/>
              </p:nvSpPr>
              <p:spPr bwMode="auto">
                <a:xfrm>
                  <a:off x="2674" y="72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84"/>
                <p:cNvSpPr>
                  <a:spLocks noChangeShapeType="1"/>
                </p:cNvSpPr>
                <p:nvPr/>
              </p:nvSpPr>
              <p:spPr bwMode="auto">
                <a:xfrm>
                  <a:off x="2674" y="73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83"/>
                <p:cNvSpPr>
                  <a:spLocks noChangeShapeType="1"/>
                </p:cNvSpPr>
                <p:nvPr/>
              </p:nvSpPr>
              <p:spPr bwMode="auto">
                <a:xfrm>
                  <a:off x="2674" y="75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82"/>
                <p:cNvSpPr>
                  <a:spLocks noChangeShapeType="1"/>
                </p:cNvSpPr>
                <p:nvPr/>
              </p:nvSpPr>
              <p:spPr bwMode="auto">
                <a:xfrm>
                  <a:off x="2674" y="76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81"/>
                <p:cNvSpPr>
                  <a:spLocks noChangeShapeType="1"/>
                </p:cNvSpPr>
                <p:nvPr/>
              </p:nvSpPr>
              <p:spPr bwMode="auto">
                <a:xfrm>
                  <a:off x="2674" y="78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80"/>
                <p:cNvSpPr>
                  <a:spLocks noChangeShapeType="1"/>
                </p:cNvSpPr>
                <p:nvPr/>
              </p:nvSpPr>
              <p:spPr bwMode="auto">
                <a:xfrm>
                  <a:off x="2674" y="79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79"/>
                <p:cNvSpPr>
                  <a:spLocks noChangeShapeType="1"/>
                </p:cNvSpPr>
                <p:nvPr/>
              </p:nvSpPr>
              <p:spPr bwMode="auto">
                <a:xfrm>
                  <a:off x="2674" y="81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78"/>
                <p:cNvSpPr>
                  <a:spLocks noChangeShapeType="1"/>
                </p:cNvSpPr>
                <p:nvPr/>
              </p:nvSpPr>
              <p:spPr bwMode="auto">
                <a:xfrm>
                  <a:off x="2674" y="82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77"/>
                <p:cNvSpPr>
                  <a:spLocks noChangeShapeType="1"/>
                </p:cNvSpPr>
                <p:nvPr/>
              </p:nvSpPr>
              <p:spPr bwMode="auto">
                <a:xfrm>
                  <a:off x="2674" y="84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76"/>
                <p:cNvSpPr>
                  <a:spLocks noChangeShapeType="1"/>
                </p:cNvSpPr>
                <p:nvPr/>
              </p:nvSpPr>
              <p:spPr bwMode="auto">
                <a:xfrm>
                  <a:off x="2674" y="85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75"/>
                <p:cNvSpPr>
                  <a:spLocks noChangeShapeType="1"/>
                </p:cNvSpPr>
                <p:nvPr/>
              </p:nvSpPr>
              <p:spPr bwMode="auto">
                <a:xfrm>
                  <a:off x="2674" y="87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74"/>
                <p:cNvSpPr>
                  <a:spLocks noChangeShapeType="1"/>
                </p:cNvSpPr>
                <p:nvPr/>
              </p:nvSpPr>
              <p:spPr bwMode="auto">
                <a:xfrm>
                  <a:off x="2674" y="88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73"/>
                <p:cNvSpPr>
                  <a:spLocks noChangeShapeType="1"/>
                </p:cNvSpPr>
                <p:nvPr/>
              </p:nvSpPr>
              <p:spPr bwMode="auto">
                <a:xfrm>
                  <a:off x="2674" y="90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2108" y="838"/>
              <a:ext cx="7426" cy="6813"/>
              <a:chOff x="2658" y="2222"/>
              <a:chExt cx="7426" cy="6813"/>
            </a:xfrm>
          </p:grpSpPr>
          <p:sp>
            <p:nvSpPr>
              <p:cNvPr id="12" name="Line 70"/>
              <p:cNvSpPr>
                <a:spLocks noChangeShapeType="1"/>
              </p:cNvSpPr>
              <p:nvPr/>
            </p:nvSpPr>
            <p:spPr bwMode="auto">
              <a:xfrm flipH="1">
                <a:off x="26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 flipH="1">
                <a:off x="282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 flipH="1">
                <a:off x="298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67"/>
              <p:cNvSpPr>
                <a:spLocks noChangeShapeType="1"/>
              </p:cNvSpPr>
              <p:nvPr/>
            </p:nvSpPr>
            <p:spPr bwMode="auto">
              <a:xfrm flipH="1">
                <a:off x="31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 flipH="1">
                <a:off x="33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 flipH="1">
                <a:off x="347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64"/>
              <p:cNvSpPr>
                <a:spLocks noChangeShapeType="1"/>
              </p:cNvSpPr>
              <p:nvPr/>
            </p:nvSpPr>
            <p:spPr bwMode="auto">
              <a:xfrm flipH="1">
                <a:off x="36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63"/>
              <p:cNvSpPr>
                <a:spLocks noChangeShapeType="1"/>
              </p:cNvSpPr>
              <p:nvPr/>
            </p:nvSpPr>
            <p:spPr bwMode="auto">
              <a:xfrm flipH="1">
                <a:off x="380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62"/>
              <p:cNvSpPr>
                <a:spLocks noChangeShapeType="1"/>
              </p:cNvSpPr>
              <p:nvPr/>
            </p:nvSpPr>
            <p:spPr bwMode="auto">
              <a:xfrm flipH="1">
                <a:off x="396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 flipH="1">
                <a:off x="413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60"/>
              <p:cNvSpPr>
                <a:spLocks noChangeShapeType="1"/>
              </p:cNvSpPr>
              <p:nvPr/>
            </p:nvSpPr>
            <p:spPr bwMode="auto">
              <a:xfrm flipH="1">
                <a:off x="429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59"/>
              <p:cNvSpPr>
                <a:spLocks noChangeShapeType="1"/>
              </p:cNvSpPr>
              <p:nvPr/>
            </p:nvSpPr>
            <p:spPr bwMode="auto">
              <a:xfrm flipH="1">
                <a:off x="447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58"/>
              <p:cNvSpPr>
                <a:spLocks noChangeShapeType="1"/>
              </p:cNvSpPr>
              <p:nvPr/>
            </p:nvSpPr>
            <p:spPr bwMode="auto">
              <a:xfrm flipH="1">
                <a:off x="463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57"/>
              <p:cNvSpPr>
                <a:spLocks noChangeShapeType="1"/>
              </p:cNvSpPr>
              <p:nvPr/>
            </p:nvSpPr>
            <p:spPr bwMode="auto">
              <a:xfrm flipH="1">
                <a:off x="479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 flipH="1">
                <a:off x="496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5"/>
              <p:cNvSpPr>
                <a:spLocks noChangeShapeType="1"/>
              </p:cNvSpPr>
              <p:nvPr/>
            </p:nvSpPr>
            <p:spPr bwMode="auto">
              <a:xfrm flipH="1">
                <a:off x="512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 flipH="1">
                <a:off x="529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 flipH="1">
                <a:off x="54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2"/>
              <p:cNvSpPr>
                <a:spLocks noChangeShapeType="1"/>
              </p:cNvSpPr>
              <p:nvPr/>
            </p:nvSpPr>
            <p:spPr bwMode="auto">
              <a:xfrm flipH="1">
                <a:off x="56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 flipH="1">
                <a:off x="578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 flipH="1">
                <a:off x="59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 flipH="1">
                <a:off x="612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48"/>
              <p:cNvSpPr>
                <a:spLocks noChangeShapeType="1"/>
              </p:cNvSpPr>
              <p:nvPr/>
            </p:nvSpPr>
            <p:spPr bwMode="auto">
              <a:xfrm flipH="1">
                <a:off x="628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47"/>
              <p:cNvSpPr>
                <a:spLocks noChangeShapeType="1"/>
              </p:cNvSpPr>
              <p:nvPr/>
            </p:nvSpPr>
            <p:spPr bwMode="auto">
              <a:xfrm flipH="1">
                <a:off x="644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auto">
              <a:xfrm flipH="1">
                <a:off x="661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45"/>
              <p:cNvSpPr>
                <a:spLocks noChangeShapeType="1"/>
              </p:cNvSpPr>
              <p:nvPr/>
            </p:nvSpPr>
            <p:spPr bwMode="auto">
              <a:xfrm flipH="1">
                <a:off x="677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4"/>
              <p:cNvSpPr>
                <a:spLocks noChangeShapeType="1"/>
              </p:cNvSpPr>
              <p:nvPr/>
            </p:nvSpPr>
            <p:spPr bwMode="auto">
              <a:xfrm flipH="1">
                <a:off x="69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H="1">
                <a:off x="71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H="1">
                <a:off x="727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H="1">
                <a:off x="7448" y="2253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H="1">
                <a:off x="760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flipH="1">
                <a:off x="778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 flipH="1">
                <a:off x="794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 flipH="1">
                <a:off x="810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 flipH="1">
                <a:off x="827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 flipH="1">
                <a:off x="843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860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H="1">
                <a:off x="876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 flipH="1">
                <a:off x="892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 flipH="1">
                <a:off x="909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 flipH="1">
                <a:off x="92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 flipH="1">
                <a:off x="942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 flipH="1">
                <a:off x="958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flipH="1">
                <a:off x="97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 flipH="1">
                <a:off x="99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 flipH="1">
                <a:off x="1007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8" name="Text Box 1"/>
          <p:cNvSpPr txBox="1">
            <a:spLocks noChangeArrowheads="1"/>
          </p:cNvSpPr>
          <p:nvPr/>
        </p:nvSpPr>
        <p:spPr bwMode="auto">
          <a:xfrm>
            <a:off x="2912586" y="5834063"/>
            <a:ext cx="11430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lang="en-US" sz="22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</a:t>
            </a:r>
            <a:r>
              <a:rPr lang="en-US" sz="22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Line 2"/>
          <p:cNvSpPr>
            <a:spLocks noChangeShapeType="1"/>
          </p:cNvSpPr>
          <p:nvPr/>
        </p:nvSpPr>
        <p:spPr bwMode="auto">
          <a:xfrm>
            <a:off x="1647896" y="5550712"/>
            <a:ext cx="50419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24"/>
          <p:cNvSpPr>
            <a:spLocks noChangeShapeType="1"/>
          </p:cNvSpPr>
          <p:nvPr/>
        </p:nvSpPr>
        <p:spPr bwMode="auto">
          <a:xfrm flipV="1">
            <a:off x="1685925" y="1196431"/>
            <a:ext cx="0" cy="434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 Box 4"/>
          <p:cNvSpPr txBox="1">
            <a:spLocks noChangeArrowheads="1"/>
          </p:cNvSpPr>
          <p:nvPr/>
        </p:nvSpPr>
        <p:spPr bwMode="auto">
          <a:xfrm>
            <a:off x="1304996" y="485226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 Box 22"/>
          <p:cNvSpPr txBox="1">
            <a:spLocks noChangeArrowheads="1"/>
          </p:cNvSpPr>
          <p:nvPr/>
        </p:nvSpPr>
        <p:spPr bwMode="auto">
          <a:xfrm>
            <a:off x="1152525" y="392217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1156697" y="3436559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 Box 20"/>
          <p:cNvSpPr txBox="1">
            <a:spLocks noChangeArrowheads="1"/>
          </p:cNvSpPr>
          <p:nvPr/>
        </p:nvSpPr>
        <p:spPr bwMode="auto">
          <a:xfrm>
            <a:off x="1214365" y="2956847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19"/>
          <p:cNvSpPr txBox="1">
            <a:spLocks noChangeArrowheads="1"/>
          </p:cNvSpPr>
          <p:nvPr/>
        </p:nvSpPr>
        <p:spPr bwMode="auto">
          <a:xfrm>
            <a:off x="1279416" y="2539674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auto">
          <a:xfrm>
            <a:off x="1304005" y="156084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1307659" y="2068171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0" name="Group 8"/>
          <p:cNvGrpSpPr>
            <a:grpSpLocks/>
          </p:cNvGrpSpPr>
          <p:nvPr/>
        </p:nvGrpSpPr>
        <p:grpSpPr bwMode="auto">
          <a:xfrm>
            <a:off x="1698667" y="4572247"/>
            <a:ext cx="498475" cy="1739900"/>
            <a:chOff x="2085" y="7422"/>
            <a:chExt cx="989" cy="2740"/>
          </a:xfrm>
        </p:grpSpPr>
        <p:sp>
          <p:nvSpPr>
            <p:cNvPr id="121" name="Arc 13"/>
            <p:cNvSpPr>
              <a:spLocks/>
            </p:cNvSpPr>
            <p:nvPr/>
          </p:nvSpPr>
          <p:spPr bwMode="auto">
            <a:xfrm>
              <a:off x="2085" y="8697"/>
              <a:ext cx="237" cy="1455"/>
            </a:xfrm>
            <a:custGeom>
              <a:avLst/>
              <a:gdLst>
                <a:gd name="G0" fmla="+- 12401 0 0"/>
                <a:gd name="G1" fmla="+- 21600 0 0"/>
                <a:gd name="G2" fmla="+- 21600 0 0"/>
                <a:gd name="T0" fmla="*/ 0 w 21296"/>
                <a:gd name="T1" fmla="*/ 3915 h 21600"/>
                <a:gd name="T2" fmla="*/ 21296 w 21296"/>
                <a:gd name="T3" fmla="*/ 1916 h 21600"/>
                <a:gd name="T4" fmla="*/ 12401 w 212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6" h="21600" fill="none" extrusionOk="0">
                  <a:moveTo>
                    <a:pt x="-1" y="3914"/>
                  </a:moveTo>
                  <a:cubicBezTo>
                    <a:pt x="3633" y="1366"/>
                    <a:pt x="7963" y="-1"/>
                    <a:pt x="12401" y="0"/>
                  </a:cubicBezTo>
                  <a:cubicBezTo>
                    <a:pt x="15468" y="0"/>
                    <a:pt x="18500" y="653"/>
                    <a:pt x="21295" y="1916"/>
                  </a:cubicBezTo>
                </a:path>
                <a:path w="21296" h="21600" stroke="0" extrusionOk="0">
                  <a:moveTo>
                    <a:pt x="-1" y="3914"/>
                  </a:moveTo>
                  <a:cubicBezTo>
                    <a:pt x="3633" y="1366"/>
                    <a:pt x="7963" y="-1"/>
                    <a:pt x="12401" y="0"/>
                  </a:cubicBezTo>
                  <a:cubicBezTo>
                    <a:pt x="15468" y="0"/>
                    <a:pt x="18500" y="653"/>
                    <a:pt x="21295" y="1916"/>
                  </a:cubicBezTo>
                  <a:lnTo>
                    <a:pt x="12401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rc 12"/>
            <p:cNvSpPr>
              <a:spLocks/>
            </p:cNvSpPr>
            <p:nvPr/>
          </p:nvSpPr>
          <p:spPr bwMode="auto">
            <a:xfrm rot="10800000">
              <a:off x="2319" y="7467"/>
              <a:ext cx="178" cy="1455"/>
            </a:xfrm>
            <a:custGeom>
              <a:avLst/>
              <a:gdLst>
                <a:gd name="G0" fmla="+- 8125 0 0"/>
                <a:gd name="G1" fmla="+- 21600 0 0"/>
                <a:gd name="G2" fmla="+- 21600 0 0"/>
                <a:gd name="T0" fmla="*/ 0 w 16040"/>
                <a:gd name="T1" fmla="*/ 1586 h 21600"/>
                <a:gd name="T2" fmla="*/ 16040 w 16040"/>
                <a:gd name="T3" fmla="*/ 1502 h 21600"/>
                <a:gd name="T4" fmla="*/ 8125 w 160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40" h="21600" fill="none" extrusionOk="0">
                  <a:moveTo>
                    <a:pt x="0" y="1586"/>
                  </a:moveTo>
                  <a:cubicBezTo>
                    <a:pt x="2580" y="538"/>
                    <a:pt x="5339" y="-1"/>
                    <a:pt x="8125" y="0"/>
                  </a:cubicBezTo>
                  <a:cubicBezTo>
                    <a:pt x="10834" y="0"/>
                    <a:pt x="13519" y="509"/>
                    <a:pt x="16039" y="1502"/>
                  </a:cubicBezTo>
                </a:path>
                <a:path w="16040" h="21600" stroke="0" extrusionOk="0">
                  <a:moveTo>
                    <a:pt x="0" y="1586"/>
                  </a:moveTo>
                  <a:cubicBezTo>
                    <a:pt x="2580" y="538"/>
                    <a:pt x="5339" y="-1"/>
                    <a:pt x="8125" y="0"/>
                  </a:cubicBezTo>
                  <a:cubicBezTo>
                    <a:pt x="10834" y="0"/>
                    <a:pt x="13519" y="509"/>
                    <a:pt x="16039" y="1502"/>
                  </a:cubicBezTo>
                  <a:lnTo>
                    <a:pt x="8125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Arc 11"/>
            <p:cNvSpPr>
              <a:spLocks/>
            </p:cNvSpPr>
            <p:nvPr/>
          </p:nvSpPr>
          <p:spPr bwMode="auto">
            <a:xfrm>
              <a:off x="2483" y="8682"/>
              <a:ext cx="185" cy="1455"/>
            </a:xfrm>
            <a:custGeom>
              <a:avLst/>
              <a:gdLst>
                <a:gd name="G0" fmla="+- 10114 0 0"/>
                <a:gd name="G1" fmla="+- 21600 0 0"/>
                <a:gd name="G2" fmla="+- 21600 0 0"/>
                <a:gd name="T0" fmla="*/ 0 w 16623"/>
                <a:gd name="T1" fmla="*/ 2514 h 21600"/>
                <a:gd name="T2" fmla="*/ 16623 w 16623"/>
                <a:gd name="T3" fmla="*/ 1004 h 21600"/>
                <a:gd name="T4" fmla="*/ 10114 w 16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23" h="21600" fill="none" extrusionOk="0">
                  <a:moveTo>
                    <a:pt x="0" y="2514"/>
                  </a:moveTo>
                  <a:cubicBezTo>
                    <a:pt x="3115" y="863"/>
                    <a:pt x="6588" y="-1"/>
                    <a:pt x="10114" y="0"/>
                  </a:cubicBezTo>
                  <a:cubicBezTo>
                    <a:pt x="12322" y="0"/>
                    <a:pt x="14517" y="338"/>
                    <a:pt x="16622" y="1004"/>
                  </a:cubicBezTo>
                </a:path>
                <a:path w="16623" h="21600" stroke="0" extrusionOk="0">
                  <a:moveTo>
                    <a:pt x="0" y="2514"/>
                  </a:moveTo>
                  <a:cubicBezTo>
                    <a:pt x="3115" y="863"/>
                    <a:pt x="6588" y="-1"/>
                    <a:pt x="10114" y="0"/>
                  </a:cubicBezTo>
                  <a:cubicBezTo>
                    <a:pt x="12322" y="0"/>
                    <a:pt x="14517" y="338"/>
                    <a:pt x="16622" y="1004"/>
                  </a:cubicBezTo>
                  <a:lnTo>
                    <a:pt x="1011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Arc 10"/>
            <p:cNvSpPr>
              <a:spLocks/>
            </p:cNvSpPr>
            <p:nvPr/>
          </p:nvSpPr>
          <p:spPr bwMode="auto">
            <a:xfrm rot="10800000">
              <a:off x="2667" y="7422"/>
              <a:ext cx="186" cy="1455"/>
            </a:xfrm>
            <a:custGeom>
              <a:avLst/>
              <a:gdLst>
                <a:gd name="G0" fmla="+- 7797 0 0"/>
                <a:gd name="G1" fmla="+- 21600 0 0"/>
                <a:gd name="G2" fmla="+- 21600 0 0"/>
                <a:gd name="T0" fmla="*/ 0 w 16692"/>
                <a:gd name="T1" fmla="*/ 1456 h 21600"/>
                <a:gd name="T2" fmla="*/ 16692 w 16692"/>
                <a:gd name="T3" fmla="*/ 1916 h 21600"/>
                <a:gd name="T4" fmla="*/ 7797 w 166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92" h="21600" fill="none" extrusionOk="0">
                  <a:moveTo>
                    <a:pt x="0" y="1456"/>
                  </a:moveTo>
                  <a:cubicBezTo>
                    <a:pt x="2486" y="493"/>
                    <a:pt x="5130" y="-1"/>
                    <a:pt x="7797" y="0"/>
                  </a:cubicBezTo>
                  <a:cubicBezTo>
                    <a:pt x="10864" y="0"/>
                    <a:pt x="13896" y="653"/>
                    <a:pt x="16691" y="1916"/>
                  </a:cubicBezTo>
                </a:path>
                <a:path w="16692" h="21600" stroke="0" extrusionOk="0">
                  <a:moveTo>
                    <a:pt x="0" y="1456"/>
                  </a:moveTo>
                  <a:cubicBezTo>
                    <a:pt x="2486" y="493"/>
                    <a:pt x="5130" y="-1"/>
                    <a:pt x="7797" y="0"/>
                  </a:cubicBezTo>
                  <a:cubicBezTo>
                    <a:pt x="10864" y="0"/>
                    <a:pt x="13896" y="653"/>
                    <a:pt x="16691" y="1916"/>
                  </a:cubicBezTo>
                  <a:lnTo>
                    <a:pt x="779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Arc 9"/>
            <p:cNvSpPr>
              <a:spLocks/>
            </p:cNvSpPr>
            <p:nvPr/>
          </p:nvSpPr>
          <p:spPr bwMode="auto">
            <a:xfrm>
              <a:off x="2845" y="8707"/>
              <a:ext cx="229" cy="1455"/>
            </a:xfrm>
            <a:custGeom>
              <a:avLst/>
              <a:gdLst>
                <a:gd name="G0" fmla="+- 8083 0 0"/>
                <a:gd name="G1" fmla="+- 21600 0 0"/>
                <a:gd name="G2" fmla="+- 21600 0 0"/>
                <a:gd name="T0" fmla="*/ 0 w 20540"/>
                <a:gd name="T1" fmla="*/ 1570 h 21600"/>
                <a:gd name="T2" fmla="*/ 20540 w 20540"/>
                <a:gd name="T3" fmla="*/ 3954 h 21600"/>
                <a:gd name="T4" fmla="*/ 8083 w 205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40" h="21600" fill="none" extrusionOk="0">
                  <a:moveTo>
                    <a:pt x="-1" y="1569"/>
                  </a:moveTo>
                  <a:cubicBezTo>
                    <a:pt x="2568" y="532"/>
                    <a:pt x="5312" y="-1"/>
                    <a:pt x="8083" y="0"/>
                  </a:cubicBezTo>
                  <a:cubicBezTo>
                    <a:pt x="12544" y="0"/>
                    <a:pt x="16895" y="1381"/>
                    <a:pt x="20540" y="3953"/>
                  </a:cubicBezTo>
                </a:path>
                <a:path w="20540" h="21600" stroke="0" extrusionOk="0">
                  <a:moveTo>
                    <a:pt x="-1" y="1569"/>
                  </a:moveTo>
                  <a:cubicBezTo>
                    <a:pt x="2568" y="532"/>
                    <a:pt x="5312" y="-1"/>
                    <a:pt x="8083" y="0"/>
                  </a:cubicBezTo>
                  <a:cubicBezTo>
                    <a:pt x="12544" y="0"/>
                    <a:pt x="16895" y="1381"/>
                    <a:pt x="20540" y="3953"/>
                  </a:cubicBezTo>
                  <a:lnTo>
                    <a:pt x="8083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1524007" y="735196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atin typeface="Arial" pitchFamily="34" charset="0"/>
                <a:cs typeface="Arial" pitchFamily="34" charset="0"/>
              </a:rPr>
              <a:t/>
            </a:r>
            <a:br>
              <a:rPr lang="en-US" sz="1100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36"/>
          <p:cNvSpPr>
            <a:spLocks noChangeArrowheads="1"/>
          </p:cNvSpPr>
          <p:nvPr/>
        </p:nvSpPr>
        <p:spPr bwMode="auto">
          <a:xfrm>
            <a:off x="1524007" y="1492434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atin typeface="Arial" pitchFamily="34" charset="0"/>
                <a:cs typeface="Arial" pitchFamily="34" charset="0"/>
              </a:rPr>
              <a:t/>
            </a:r>
            <a:br>
              <a:rPr lang="en-US" sz="1100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9"/>
          <p:cNvSpPr>
            <a:spLocks noChangeArrowheads="1"/>
          </p:cNvSpPr>
          <p:nvPr/>
        </p:nvSpPr>
        <p:spPr bwMode="auto">
          <a:xfrm>
            <a:off x="1123303" y="5498828"/>
            <a:ext cx="61918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itchFamily="34" charset="0"/>
                <a:ea typeface="Times New Roman" pitchFamily="18" charset="0"/>
                <a:cs typeface="SutonnyMJ" pitchFamily="2" charset="0"/>
              </a:rPr>
              <a:t>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      31   40  41    50 51   60 61   70 71   80 81  90 91    100     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213049" y="4404212"/>
            <a:ext cx="527086" cy="114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845800" y="3881440"/>
            <a:ext cx="511984" cy="16991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485562" y="3266523"/>
            <a:ext cx="511984" cy="2284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096933" y="2169486"/>
            <a:ext cx="511984" cy="3423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689847" y="2965162"/>
            <a:ext cx="511984" cy="25712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303644" y="3404685"/>
            <a:ext cx="120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গণসংখ্যা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2" name="Text Box 4"/>
          <p:cNvSpPr txBox="1">
            <a:spLocks noChangeArrowheads="1"/>
          </p:cNvSpPr>
          <p:nvPr/>
        </p:nvSpPr>
        <p:spPr bwMode="auto">
          <a:xfrm>
            <a:off x="1184431" y="4432596"/>
            <a:ext cx="49537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269614" y="3528681"/>
            <a:ext cx="511984" cy="2028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889873" y="4386206"/>
            <a:ext cx="527086" cy="114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6723" y="753143"/>
            <a:ext cx="68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537" y="628650"/>
            <a:ext cx="57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31-40    41-50      51-60     61-70    71-80    81-90    91-100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12      18              24         36       27          21           12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6965" y="1381904"/>
            <a:ext cx="203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cxnSp>
        <p:nvCxnSpPr>
          <p:cNvPr id="161" name="Straight Connector 160"/>
          <p:cNvCxnSpPr/>
          <p:nvPr/>
        </p:nvCxnSpPr>
        <p:spPr>
          <a:xfrm flipH="1" flipV="1">
            <a:off x="2786063" y="4386263"/>
            <a:ext cx="15106" cy="11477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3429000" y="3871915"/>
            <a:ext cx="820" cy="17049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4029075" y="3214688"/>
            <a:ext cx="29394" cy="2333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4643440" y="3014663"/>
            <a:ext cx="29393" cy="25860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5229227" y="3571878"/>
            <a:ext cx="819" cy="194309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5829300" y="4410075"/>
            <a:ext cx="15106" cy="11477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086602" y="2448461"/>
            <a:ext cx="328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bn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???</a:t>
            </a:r>
          </a:p>
          <a:p>
            <a:r>
              <a:rPr lang="bn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আমরা দেখি।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/>
      <p:bldP spid="113" grpId="0"/>
      <p:bldP spid="114" grpId="0"/>
      <p:bldP spid="115" grpId="0"/>
      <p:bldP spid="116" grpId="0"/>
      <p:bldP spid="117" grpId="0"/>
      <p:bldP spid="118" grpId="0"/>
      <p:bldP spid="135" grpId="0" animBg="1"/>
      <p:bldP spid="136" grpId="0" animBg="1"/>
      <p:bldP spid="137" grpId="0" animBg="1"/>
      <p:bldP spid="138" grpId="0" animBg="1"/>
      <p:bldP spid="139" grpId="0" animBg="1"/>
      <p:bldP spid="141" grpId="0"/>
      <p:bldP spid="142" grpId="0"/>
      <p:bldP spid="129" grpId="0" animBg="1"/>
      <p:bldP spid="131" grpId="0" animBg="1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28774" y="1652586"/>
            <a:ext cx="8077200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619250" y="1624016"/>
            <a:ext cx="3544" cy="4371753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9685486" y="1649666"/>
            <a:ext cx="3544" cy="4371753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25230" y="1624123"/>
            <a:ext cx="8080744" cy="4395456"/>
            <a:chOff x="667968" y="223949"/>
            <a:chExt cx="8080744" cy="439545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71512" y="1064039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09625" y="480449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48462" y="307057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গণসংখ্যা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 (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71512" y="1567309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7968" y="2054639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7968" y="2461717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7968" y="2827272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7968" y="3250804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7968" y="3653070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7968" y="4087235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7968" y="4606464"/>
              <a:ext cx="8077200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02082" y="1087174"/>
              <a:ext cx="115530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31-40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41-50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51-60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61-70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71-80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81-90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91-100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9065" y="1054612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62762" y="162445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05624" y="2009716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34200" y="2409826"/>
              <a:ext cx="681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50481" y="285519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84706" y="327937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95339" y="3687883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56319" y="4108036"/>
              <a:ext cx="103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"/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2262187" y="223949"/>
              <a:ext cx="3544" cy="4371753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447749" y="247652"/>
              <a:ext cx="3544" cy="4371753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833686" y="380436"/>
              <a:ext cx="1966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অবিচ্ছিন্ন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সীমা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00288" y="1058600"/>
              <a:ext cx="294322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30.5-40.5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40.5-50.5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50.5-60.5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60.5-70.5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70.5-80.5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80.5-90.5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90.5-100.5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57263" y="585788"/>
            <a:ext cx="887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সময় শ্রেণি ব্যবধান অবিচ্ছিন্ন করার প্রয়োজন হয়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ব্যবধান অবিচ্ছিন্ন করার জন্য কোন শ্রেণীর উচ্চসীমা এবং পরবর্তী শ্রেণীর নিম্ন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সীমার মধ্যবিন্দু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 সেই শ্রেণীর প্রকৃত উচ্চসীমা এবং পরবর্তী শ্রেণীর প্রকৃত নিম্নসীমা নির্ধারণ করা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91690" y="2185992"/>
            <a:ext cx="1752598" cy="1457322"/>
            <a:chOff x="9691690" y="2185992"/>
            <a:chExt cx="1752598" cy="1457322"/>
          </a:xfrm>
        </p:grpSpPr>
        <p:sp>
          <p:nvSpPr>
            <p:cNvPr id="6" name="Rectangle 5"/>
            <p:cNvSpPr/>
            <p:nvPr/>
          </p:nvSpPr>
          <p:spPr>
            <a:xfrm>
              <a:off x="9691690" y="2185992"/>
              <a:ext cx="1752598" cy="14573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bn-I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+41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=81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=40.5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vision 6"/>
            <p:cNvSpPr/>
            <p:nvPr/>
          </p:nvSpPr>
          <p:spPr>
            <a:xfrm>
              <a:off x="10687050" y="2786062"/>
              <a:ext cx="257175" cy="300038"/>
            </a:xfrm>
            <a:prstGeom prst="mathDivid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901362" y="2786063"/>
              <a:ext cx="371475" cy="2714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03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71987" y="685801"/>
            <a:ext cx="3457575" cy="128111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7300913" y="1843088"/>
            <a:ext cx="4238624" cy="4289590"/>
          </a:xfrm>
          <a:prstGeom prst="beve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৯ম/১০ম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আয়তলেখ অঙ্কন।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সময়ঃ50মিনিট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তারিখঃ20/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/২020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8687" y="2057401"/>
            <a:ext cx="6557964" cy="3814762"/>
            <a:chOff x="255579" y="2076569"/>
            <a:chExt cx="4392621" cy="3822595"/>
          </a:xfrm>
        </p:grpSpPr>
        <p:sp>
          <p:nvSpPr>
            <p:cNvPr id="5" name="Rounded Rectangle 4"/>
            <p:cNvSpPr/>
            <p:nvPr/>
          </p:nvSpPr>
          <p:spPr>
            <a:xfrm>
              <a:off x="255579" y="2076569"/>
              <a:ext cx="4182080" cy="382259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2590800"/>
              <a:ext cx="4114800" cy="255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সনজিৎ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প্রামানিক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r>
                <a:rPr lang="en-US" sz="3200" b="1" dirty="0" err="1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নববিধান</a:t>
              </a:r>
              <a:r>
                <a:rPr lang="bn-BD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 উচ্চ</a:t>
              </a:r>
              <a:r>
                <a:rPr lang="en-US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নাটোর।</a:t>
              </a:r>
              <a:r>
                <a:rPr lang="bn-BD" sz="3200" b="1" dirty="0">
                  <a:solidFill>
                    <a:srgbClr val="510F4E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200" b="1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যোগাযোগঃ ০১৭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২১৫১৬৪৯১</a:t>
              </a:r>
              <a:r>
                <a:rPr lang="bn-BD" sz="3200" b="1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sanjitnatore@gmail.com</a:t>
              </a:r>
            </a:p>
          </p:txBody>
        </p:sp>
      </p:grpSp>
      <p:pic>
        <p:nvPicPr>
          <p:cNvPr id="8" name="Picture 7" descr="1391071259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85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962150" y="1388426"/>
            <a:ext cx="4719638" cy="4326574"/>
            <a:chOff x="2108" y="838"/>
            <a:chExt cx="7432" cy="6813"/>
          </a:xfrm>
        </p:grpSpPr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2124" y="848"/>
              <a:ext cx="7416" cy="6780"/>
              <a:chOff x="2124" y="848"/>
              <a:chExt cx="7416" cy="6780"/>
            </a:xfrm>
          </p:grpSpPr>
          <p:grpSp>
            <p:nvGrpSpPr>
              <p:cNvPr id="58" name="Group 104"/>
              <p:cNvGrpSpPr>
                <a:grpSpLocks/>
              </p:cNvGrpSpPr>
              <p:nvPr/>
            </p:nvGrpSpPr>
            <p:grpSpPr bwMode="auto">
              <a:xfrm>
                <a:off x="2124" y="848"/>
                <a:ext cx="7416" cy="2260"/>
                <a:chOff x="2674" y="2232"/>
                <a:chExt cx="7416" cy="2260"/>
              </a:xfrm>
            </p:grpSpPr>
            <p:sp>
              <p:nvSpPr>
                <p:cNvPr id="91" name="Line 120"/>
                <p:cNvSpPr>
                  <a:spLocks noChangeShapeType="1"/>
                </p:cNvSpPr>
                <p:nvPr/>
              </p:nvSpPr>
              <p:spPr bwMode="auto">
                <a:xfrm>
                  <a:off x="2674" y="223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119"/>
                <p:cNvSpPr>
                  <a:spLocks noChangeShapeType="1"/>
                </p:cNvSpPr>
                <p:nvPr/>
              </p:nvSpPr>
              <p:spPr bwMode="auto">
                <a:xfrm>
                  <a:off x="2674" y="23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118"/>
                <p:cNvSpPr>
                  <a:spLocks noChangeShapeType="1"/>
                </p:cNvSpPr>
                <p:nvPr/>
              </p:nvSpPr>
              <p:spPr bwMode="auto">
                <a:xfrm>
                  <a:off x="2674" y="25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117"/>
                <p:cNvSpPr>
                  <a:spLocks noChangeShapeType="1"/>
                </p:cNvSpPr>
                <p:nvPr/>
              </p:nvSpPr>
              <p:spPr bwMode="auto">
                <a:xfrm>
                  <a:off x="2674" y="26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116"/>
                <p:cNvSpPr>
                  <a:spLocks noChangeShapeType="1"/>
                </p:cNvSpPr>
                <p:nvPr/>
              </p:nvSpPr>
              <p:spPr bwMode="auto">
                <a:xfrm>
                  <a:off x="2674" y="28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115"/>
                <p:cNvSpPr>
                  <a:spLocks noChangeShapeType="1"/>
                </p:cNvSpPr>
                <p:nvPr/>
              </p:nvSpPr>
              <p:spPr bwMode="auto">
                <a:xfrm>
                  <a:off x="2674" y="29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114"/>
                <p:cNvSpPr>
                  <a:spLocks noChangeShapeType="1"/>
                </p:cNvSpPr>
                <p:nvPr/>
              </p:nvSpPr>
              <p:spPr bwMode="auto">
                <a:xfrm>
                  <a:off x="2674" y="31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113"/>
                <p:cNvSpPr>
                  <a:spLocks noChangeShapeType="1"/>
                </p:cNvSpPr>
                <p:nvPr/>
              </p:nvSpPr>
              <p:spPr bwMode="auto">
                <a:xfrm>
                  <a:off x="2674" y="32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112"/>
                <p:cNvSpPr>
                  <a:spLocks noChangeShapeType="1"/>
                </p:cNvSpPr>
                <p:nvPr/>
              </p:nvSpPr>
              <p:spPr bwMode="auto">
                <a:xfrm>
                  <a:off x="2674" y="34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111"/>
                <p:cNvSpPr>
                  <a:spLocks noChangeShapeType="1"/>
                </p:cNvSpPr>
                <p:nvPr/>
              </p:nvSpPr>
              <p:spPr bwMode="auto">
                <a:xfrm>
                  <a:off x="2674" y="35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110"/>
                <p:cNvSpPr>
                  <a:spLocks noChangeShapeType="1"/>
                </p:cNvSpPr>
                <p:nvPr/>
              </p:nvSpPr>
              <p:spPr bwMode="auto">
                <a:xfrm>
                  <a:off x="2674" y="37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109"/>
                <p:cNvSpPr>
                  <a:spLocks noChangeShapeType="1"/>
                </p:cNvSpPr>
                <p:nvPr/>
              </p:nvSpPr>
              <p:spPr bwMode="auto">
                <a:xfrm>
                  <a:off x="2674" y="38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108"/>
                <p:cNvSpPr>
                  <a:spLocks noChangeShapeType="1"/>
                </p:cNvSpPr>
                <p:nvPr/>
              </p:nvSpPr>
              <p:spPr bwMode="auto">
                <a:xfrm>
                  <a:off x="2674" y="40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107"/>
                <p:cNvSpPr>
                  <a:spLocks noChangeShapeType="1"/>
                </p:cNvSpPr>
                <p:nvPr/>
              </p:nvSpPr>
              <p:spPr bwMode="auto">
                <a:xfrm>
                  <a:off x="2674" y="41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106"/>
                <p:cNvSpPr>
                  <a:spLocks noChangeShapeType="1"/>
                </p:cNvSpPr>
                <p:nvPr/>
              </p:nvSpPr>
              <p:spPr bwMode="auto">
                <a:xfrm>
                  <a:off x="2674" y="43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105"/>
                <p:cNvSpPr>
                  <a:spLocks noChangeShapeType="1"/>
                </p:cNvSpPr>
                <p:nvPr/>
              </p:nvSpPr>
              <p:spPr bwMode="auto">
                <a:xfrm>
                  <a:off x="2674" y="449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88"/>
              <p:cNvGrpSpPr>
                <a:grpSpLocks/>
              </p:cNvGrpSpPr>
              <p:nvPr/>
            </p:nvGrpSpPr>
            <p:grpSpPr bwMode="auto">
              <a:xfrm>
                <a:off x="2124" y="3258"/>
                <a:ext cx="7416" cy="2110"/>
                <a:chOff x="2674" y="4642"/>
                <a:chExt cx="7416" cy="2110"/>
              </a:xfrm>
            </p:grpSpPr>
            <p:sp>
              <p:nvSpPr>
                <p:cNvPr id="76" name="Line 103"/>
                <p:cNvSpPr>
                  <a:spLocks noChangeShapeType="1"/>
                </p:cNvSpPr>
                <p:nvPr/>
              </p:nvSpPr>
              <p:spPr bwMode="auto">
                <a:xfrm>
                  <a:off x="2674" y="464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102"/>
                <p:cNvSpPr>
                  <a:spLocks noChangeShapeType="1"/>
                </p:cNvSpPr>
                <p:nvPr/>
              </p:nvSpPr>
              <p:spPr bwMode="auto">
                <a:xfrm>
                  <a:off x="2674" y="48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101"/>
                <p:cNvSpPr>
                  <a:spLocks noChangeShapeType="1"/>
                </p:cNvSpPr>
                <p:nvPr/>
              </p:nvSpPr>
              <p:spPr bwMode="auto">
                <a:xfrm>
                  <a:off x="2674" y="49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100"/>
                <p:cNvSpPr>
                  <a:spLocks noChangeShapeType="1"/>
                </p:cNvSpPr>
                <p:nvPr/>
              </p:nvSpPr>
              <p:spPr bwMode="auto">
                <a:xfrm>
                  <a:off x="2674" y="51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99"/>
                <p:cNvSpPr>
                  <a:spLocks noChangeShapeType="1"/>
                </p:cNvSpPr>
                <p:nvPr/>
              </p:nvSpPr>
              <p:spPr bwMode="auto">
                <a:xfrm>
                  <a:off x="2674" y="52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98"/>
                <p:cNvSpPr>
                  <a:spLocks noChangeShapeType="1"/>
                </p:cNvSpPr>
                <p:nvPr/>
              </p:nvSpPr>
              <p:spPr bwMode="auto">
                <a:xfrm>
                  <a:off x="2674" y="54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97"/>
                <p:cNvSpPr>
                  <a:spLocks noChangeShapeType="1"/>
                </p:cNvSpPr>
                <p:nvPr/>
              </p:nvSpPr>
              <p:spPr bwMode="auto">
                <a:xfrm>
                  <a:off x="2674" y="55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96"/>
                <p:cNvSpPr>
                  <a:spLocks noChangeShapeType="1"/>
                </p:cNvSpPr>
                <p:nvPr/>
              </p:nvSpPr>
              <p:spPr bwMode="auto">
                <a:xfrm>
                  <a:off x="2674" y="57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95"/>
                <p:cNvSpPr>
                  <a:spLocks noChangeShapeType="1"/>
                </p:cNvSpPr>
                <p:nvPr/>
              </p:nvSpPr>
              <p:spPr bwMode="auto">
                <a:xfrm>
                  <a:off x="2674" y="58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94"/>
                <p:cNvSpPr>
                  <a:spLocks noChangeShapeType="1"/>
                </p:cNvSpPr>
                <p:nvPr/>
              </p:nvSpPr>
              <p:spPr bwMode="auto">
                <a:xfrm>
                  <a:off x="2674" y="60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93"/>
                <p:cNvSpPr>
                  <a:spLocks noChangeShapeType="1"/>
                </p:cNvSpPr>
                <p:nvPr/>
              </p:nvSpPr>
              <p:spPr bwMode="auto">
                <a:xfrm>
                  <a:off x="2674" y="61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92"/>
                <p:cNvSpPr>
                  <a:spLocks noChangeShapeType="1"/>
                </p:cNvSpPr>
                <p:nvPr/>
              </p:nvSpPr>
              <p:spPr bwMode="auto">
                <a:xfrm>
                  <a:off x="2674" y="63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91"/>
                <p:cNvSpPr>
                  <a:spLocks noChangeShapeType="1"/>
                </p:cNvSpPr>
                <p:nvPr/>
              </p:nvSpPr>
              <p:spPr bwMode="auto">
                <a:xfrm>
                  <a:off x="2674" y="64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90"/>
                <p:cNvSpPr>
                  <a:spLocks noChangeShapeType="1"/>
                </p:cNvSpPr>
                <p:nvPr/>
              </p:nvSpPr>
              <p:spPr bwMode="auto">
                <a:xfrm>
                  <a:off x="2674" y="66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Line 89"/>
                <p:cNvSpPr>
                  <a:spLocks noChangeShapeType="1"/>
                </p:cNvSpPr>
                <p:nvPr/>
              </p:nvSpPr>
              <p:spPr bwMode="auto">
                <a:xfrm>
                  <a:off x="2674" y="67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72"/>
              <p:cNvGrpSpPr>
                <a:grpSpLocks/>
              </p:cNvGrpSpPr>
              <p:nvPr/>
            </p:nvGrpSpPr>
            <p:grpSpPr bwMode="auto">
              <a:xfrm>
                <a:off x="2124" y="5518"/>
                <a:ext cx="7416" cy="2110"/>
                <a:chOff x="2674" y="6902"/>
                <a:chExt cx="7416" cy="2110"/>
              </a:xfrm>
            </p:grpSpPr>
            <p:sp>
              <p:nvSpPr>
                <p:cNvPr id="61" name="Line 87"/>
                <p:cNvSpPr>
                  <a:spLocks noChangeShapeType="1"/>
                </p:cNvSpPr>
                <p:nvPr/>
              </p:nvSpPr>
              <p:spPr bwMode="auto">
                <a:xfrm>
                  <a:off x="2674" y="690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86"/>
                <p:cNvSpPr>
                  <a:spLocks noChangeShapeType="1"/>
                </p:cNvSpPr>
                <p:nvPr/>
              </p:nvSpPr>
              <p:spPr bwMode="auto">
                <a:xfrm>
                  <a:off x="2674" y="705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85"/>
                <p:cNvSpPr>
                  <a:spLocks noChangeShapeType="1"/>
                </p:cNvSpPr>
                <p:nvPr/>
              </p:nvSpPr>
              <p:spPr bwMode="auto">
                <a:xfrm>
                  <a:off x="2674" y="72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84"/>
                <p:cNvSpPr>
                  <a:spLocks noChangeShapeType="1"/>
                </p:cNvSpPr>
                <p:nvPr/>
              </p:nvSpPr>
              <p:spPr bwMode="auto">
                <a:xfrm>
                  <a:off x="2674" y="73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83"/>
                <p:cNvSpPr>
                  <a:spLocks noChangeShapeType="1"/>
                </p:cNvSpPr>
                <p:nvPr/>
              </p:nvSpPr>
              <p:spPr bwMode="auto">
                <a:xfrm>
                  <a:off x="2674" y="75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82"/>
                <p:cNvSpPr>
                  <a:spLocks noChangeShapeType="1"/>
                </p:cNvSpPr>
                <p:nvPr/>
              </p:nvSpPr>
              <p:spPr bwMode="auto">
                <a:xfrm>
                  <a:off x="2674" y="76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81"/>
                <p:cNvSpPr>
                  <a:spLocks noChangeShapeType="1"/>
                </p:cNvSpPr>
                <p:nvPr/>
              </p:nvSpPr>
              <p:spPr bwMode="auto">
                <a:xfrm>
                  <a:off x="2674" y="78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80"/>
                <p:cNvSpPr>
                  <a:spLocks noChangeShapeType="1"/>
                </p:cNvSpPr>
                <p:nvPr/>
              </p:nvSpPr>
              <p:spPr bwMode="auto">
                <a:xfrm>
                  <a:off x="2674" y="79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79"/>
                <p:cNvSpPr>
                  <a:spLocks noChangeShapeType="1"/>
                </p:cNvSpPr>
                <p:nvPr/>
              </p:nvSpPr>
              <p:spPr bwMode="auto">
                <a:xfrm>
                  <a:off x="2674" y="81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78"/>
                <p:cNvSpPr>
                  <a:spLocks noChangeShapeType="1"/>
                </p:cNvSpPr>
                <p:nvPr/>
              </p:nvSpPr>
              <p:spPr bwMode="auto">
                <a:xfrm>
                  <a:off x="2674" y="82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77"/>
                <p:cNvSpPr>
                  <a:spLocks noChangeShapeType="1"/>
                </p:cNvSpPr>
                <p:nvPr/>
              </p:nvSpPr>
              <p:spPr bwMode="auto">
                <a:xfrm>
                  <a:off x="2674" y="84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76"/>
                <p:cNvSpPr>
                  <a:spLocks noChangeShapeType="1"/>
                </p:cNvSpPr>
                <p:nvPr/>
              </p:nvSpPr>
              <p:spPr bwMode="auto">
                <a:xfrm>
                  <a:off x="2674" y="85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75"/>
                <p:cNvSpPr>
                  <a:spLocks noChangeShapeType="1"/>
                </p:cNvSpPr>
                <p:nvPr/>
              </p:nvSpPr>
              <p:spPr bwMode="auto">
                <a:xfrm>
                  <a:off x="2674" y="87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74"/>
                <p:cNvSpPr>
                  <a:spLocks noChangeShapeType="1"/>
                </p:cNvSpPr>
                <p:nvPr/>
              </p:nvSpPr>
              <p:spPr bwMode="auto">
                <a:xfrm>
                  <a:off x="2674" y="886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73"/>
                <p:cNvSpPr>
                  <a:spLocks noChangeShapeType="1"/>
                </p:cNvSpPr>
                <p:nvPr/>
              </p:nvSpPr>
              <p:spPr bwMode="auto">
                <a:xfrm>
                  <a:off x="2674" y="9012"/>
                  <a:ext cx="741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2108" y="838"/>
              <a:ext cx="7426" cy="6813"/>
              <a:chOff x="2658" y="2222"/>
              <a:chExt cx="7426" cy="6813"/>
            </a:xfrm>
          </p:grpSpPr>
          <p:sp>
            <p:nvSpPr>
              <p:cNvPr id="12" name="Line 70"/>
              <p:cNvSpPr>
                <a:spLocks noChangeShapeType="1"/>
              </p:cNvSpPr>
              <p:nvPr/>
            </p:nvSpPr>
            <p:spPr bwMode="auto">
              <a:xfrm flipH="1">
                <a:off x="26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69"/>
              <p:cNvSpPr>
                <a:spLocks noChangeShapeType="1"/>
              </p:cNvSpPr>
              <p:nvPr/>
            </p:nvSpPr>
            <p:spPr bwMode="auto">
              <a:xfrm flipH="1">
                <a:off x="282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 flipH="1">
                <a:off x="298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67"/>
              <p:cNvSpPr>
                <a:spLocks noChangeShapeType="1"/>
              </p:cNvSpPr>
              <p:nvPr/>
            </p:nvSpPr>
            <p:spPr bwMode="auto">
              <a:xfrm flipH="1">
                <a:off x="31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 flipH="1">
                <a:off x="33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 flipH="1">
                <a:off x="347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64"/>
              <p:cNvSpPr>
                <a:spLocks noChangeShapeType="1"/>
              </p:cNvSpPr>
              <p:nvPr/>
            </p:nvSpPr>
            <p:spPr bwMode="auto">
              <a:xfrm flipH="1">
                <a:off x="36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63"/>
              <p:cNvSpPr>
                <a:spLocks noChangeShapeType="1"/>
              </p:cNvSpPr>
              <p:nvPr/>
            </p:nvSpPr>
            <p:spPr bwMode="auto">
              <a:xfrm flipH="1">
                <a:off x="380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62"/>
              <p:cNvSpPr>
                <a:spLocks noChangeShapeType="1"/>
              </p:cNvSpPr>
              <p:nvPr/>
            </p:nvSpPr>
            <p:spPr bwMode="auto">
              <a:xfrm flipH="1">
                <a:off x="396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 flipH="1">
                <a:off x="413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60"/>
              <p:cNvSpPr>
                <a:spLocks noChangeShapeType="1"/>
              </p:cNvSpPr>
              <p:nvPr/>
            </p:nvSpPr>
            <p:spPr bwMode="auto">
              <a:xfrm flipH="1">
                <a:off x="429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59"/>
              <p:cNvSpPr>
                <a:spLocks noChangeShapeType="1"/>
              </p:cNvSpPr>
              <p:nvPr/>
            </p:nvSpPr>
            <p:spPr bwMode="auto">
              <a:xfrm flipH="1">
                <a:off x="447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58"/>
              <p:cNvSpPr>
                <a:spLocks noChangeShapeType="1"/>
              </p:cNvSpPr>
              <p:nvPr/>
            </p:nvSpPr>
            <p:spPr bwMode="auto">
              <a:xfrm flipH="1">
                <a:off x="463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57"/>
              <p:cNvSpPr>
                <a:spLocks noChangeShapeType="1"/>
              </p:cNvSpPr>
              <p:nvPr/>
            </p:nvSpPr>
            <p:spPr bwMode="auto">
              <a:xfrm flipH="1">
                <a:off x="479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 flipH="1">
                <a:off x="496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5"/>
              <p:cNvSpPr>
                <a:spLocks noChangeShapeType="1"/>
              </p:cNvSpPr>
              <p:nvPr/>
            </p:nvSpPr>
            <p:spPr bwMode="auto">
              <a:xfrm flipH="1">
                <a:off x="5128" y="2230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 flipH="1">
                <a:off x="529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 flipH="1">
                <a:off x="54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2"/>
              <p:cNvSpPr>
                <a:spLocks noChangeShapeType="1"/>
              </p:cNvSpPr>
              <p:nvPr/>
            </p:nvSpPr>
            <p:spPr bwMode="auto">
              <a:xfrm flipH="1">
                <a:off x="56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 flipH="1">
                <a:off x="578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 flipH="1">
                <a:off x="59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 flipH="1">
                <a:off x="612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48"/>
              <p:cNvSpPr>
                <a:spLocks noChangeShapeType="1"/>
              </p:cNvSpPr>
              <p:nvPr/>
            </p:nvSpPr>
            <p:spPr bwMode="auto">
              <a:xfrm flipH="1">
                <a:off x="628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47"/>
              <p:cNvSpPr>
                <a:spLocks noChangeShapeType="1"/>
              </p:cNvSpPr>
              <p:nvPr/>
            </p:nvSpPr>
            <p:spPr bwMode="auto">
              <a:xfrm flipH="1">
                <a:off x="644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auto">
              <a:xfrm flipH="1">
                <a:off x="661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45"/>
              <p:cNvSpPr>
                <a:spLocks noChangeShapeType="1"/>
              </p:cNvSpPr>
              <p:nvPr/>
            </p:nvSpPr>
            <p:spPr bwMode="auto">
              <a:xfrm flipH="1">
                <a:off x="677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4"/>
              <p:cNvSpPr>
                <a:spLocks noChangeShapeType="1"/>
              </p:cNvSpPr>
              <p:nvPr/>
            </p:nvSpPr>
            <p:spPr bwMode="auto">
              <a:xfrm flipH="1">
                <a:off x="69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H="1">
                <a:off x="71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 flipH="1">
                <a:off x="727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H="1">
                <a:off x="7448" y="2253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 flipH="1">
                <a:off x="760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flipH="1">
                <a:off x="778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 flipH="1">
                <a:off x="794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 flipH="1">
                <a:off x="810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 flipH="1">
                <a:off x="827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 flipH="1">
                <a:off x="8438" y="222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860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H="1">
                <a:off x="876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 flipH="1">
                <a:off x="892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 flipH="1">
                <a:off x="909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 flipH="1">
                <a:off x="925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 flipH="1">
                <a:off x="942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 flipH="1">
                <a:off x="958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flipH="1">
                <a:off x="974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 flipH="1">
                <a:off x="991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 flipH="1">
                <a:off x="10078" y="2232"/>
                <a:ext cx="6" cy="67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8" name="Text Box 1"/>
          <p:cNvSpPr txBox="1">
            <a:spLocks noChangeArrowheads="1"/>
          </p:cNvSpPr>
          <p:nvPr/>
        </p:nvSpPr>
        <p:spPr bwMode="auto">
          <a:xfrm>
            <a:off x="4541361" y="5886700"/>
            <a:ext cx="11430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lang="en-US" sz="2200" b="1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</a:t>
            </a:r>
            <a:r>
              <a:rPr lang="en-US" sz="22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Line 2"/>
          <p:cNvSpPr>
            <a:spLocks noChangeShapeType="1"/>
          </p:cNvSpPr>
          <p:nvPr/>
        </p:nvSpPr>
        <p:spPr bwMode="auto">
          <a:xfrm>
            <a:off x="1947934" y="5689074"/>
            <a:ext cx="50419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24"/>
          <p:cNvSpPr>
            <a:spLocks noChangeShapeType="1"/>
          </p:cNvSpPr>
          <p:nvPr/>
        </p:nvSpPr>
        <p:spPr bwMode="auto">
          <a:xfrm flipV="1">
            <a:off x="1957388" y="1334793"/>
            <a:ext cx="0" cy="434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 Box 4"/>
          <p:cNvSpPr txBox="1">
            <a:spLocks noChangeArrowheads="1"/>
          </p:cNvSpPr>
          <p:nvPr/>
        </p:nvSpPr>
        <p:spPr bwMode="auto">
          <a:xfrm>
            <a:off x="1576459" y="4990622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 Box 22"/>
          <p:cNvSpPr txBox="1">
            <a:spLocks noChangeArrowheads="1"/>
          </p:cNvSpPr>
          <p:nvPr/>
        </p:nvSpPr>
        <p:spPr bwMode="auto">
          <a:xfrm>
            <a:off x="1423988" y="406053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1428160" y="3574921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 Box 20"/>
          <p:cNvSpPr txBox="1">
            <a:spLocks noChangeArrowheads="1"/>
          </p:cNvSpPr>
          <p:nvPr/>
        </p:nvSpPr>
        <p:spPr bwMode="auto">
          <a:xfrm>
            <a:off x="1485828" y="3095209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19"/>
          <p:cNvSpPr txBox="1">
            <a:spLocks noChangeArrowheads="1"/>
          </p:cNvSpPr>
          <p:nvPr/>
        </p:nvSpPr>
        <p:spPr bwMode="auto">
          <a:xfrm>
            <a:off x="1550879" y="2678036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auto">
          <a:xfrm>
            <a:off x="1575468" y="1699207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1579122" y="220653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0" name="Group 8"/>
          <p:cNvGrpSpPr>
            <a:grpSpLocks/>
          </p:cNvGrpSpPr>
          <p:nvPr/>
        </p:nvGrpSpPr>
        <p:grpSpPr bwMode="auto">
          <a:xfrm>
            <a:off x="1984417" y="4724897"/>
            <a:ext cx="498475" cy="1739900"/>
            <a:chOff x="2085" y="7422"/>
            <a:chExt cx="989" cy="2740"/>
          </a:xfrm>
        </p:grpSpPr>
        <p:sp>
          <p:nvSpPr>
            <p:cNvPr id="121" name="Arc 13"/>
            <p:cNvSpPr>
              <a:spLocks/>
            </p:cNvSpPr>
            <p:nvPr/>
          </p:nvSpPr>
          <p:spPr bwMode="auto">
            <a:xfrm>
              <a:off x="2085" y="8697"/>
              <a:ext cx="237" cy="1455"/>
            </a:xfrm>
            <a:custGeom>
              <a:avLst/>
              <a:gdLst>
                <a:gd name="G0" fmla="+- 12401 0 0"/>
                <a:gd name="G1" fmla="+- 21600 0 0"/>
                <a:gd name="G2" fmla="+- 21600 0 0"/>
                <a:gd name="T0" fmla="*/ 0 w 21296"/>
                <a:gd name="T1" fmla="*/ 3915 h 21600"/>
                <a:gd name="T2" fmla="*/ 21296 w 21296"/>
                <a:gd name="T3" fmla="*/ 1916 h 21600"/>
                <a:gd name="T4" fmla="*/ 12401 w 212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6" h="21600" fill="none" extrusionOk="0">
                  <a:moveTo>
                    <a:pt x="-1" y="3914"/>
                  </a:moveTo>
                  <a:cubicBezTo>
                    <a:pt x="3633" y="1366"/>
                    <a:pt x="7963" y="-1"/>
                    <a:pt x="12401" y="0"/>
                  </a:cubicBezTo>
                  <a:cubicBezTo>
                    <a:pt x="15468" y="0"/>
                    <a:pt x="18500" y="653"/>
                    <a:pt x="21295" y="1916"/>
                  </a:cubicBezTo>
                </a:path>
                <a:path w="21296" h="21600" stroke="0" extrusionOk="0">
                  <a:moveTo>
                    <a:pt x="-1" y="3914"/>
                  </a:moveTo>
                  <a:cubicBezTo>
                    <a:pt x="3633" y="1366"/>
                    <a:pt x="7963" y="-1"/>
                    <a:pt x="12401" y="0"/>
                  </a:cubicBezTo>
                  <a:cubicBezTo>
                    <a:pt x="15468" y="0"/>
                    <a:pt x="18500" y="653"/>
                    <a:pt x="21295" y="1916"/>
                  </a:cubicBezTo>
                  <a:lnTo>
                    <a:pt x="12401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rc 12"/>
            <p:cNvSpPr>
              <a:spLocks/>
            </p:cNvSpPr>
            <p:nvPr/>
          </p:nvSpPr>
          <p:spPr bwMode="auto">
            <a:xfrm rot="10800000">
              <a:off x="2319" y="7467"/>
              <a:ext cx="178" cy="1455"/>
            </a:xfrm>
            <a:custGeom>
              <a:avLst/>
              <a:gdLst>
                <a:gd name="G0" fmla="+- 8125 0 0"/>
                <a:gd name="G1" fmla="+- 21600 0 0"/>
                <a:gd name="G2" fmla="+- 21600 0 0"/>
                <a:gd name="T0" fmla="*/ 0 w 16040"/>
                <a:gd name="T1" fmla="*/ 1586 h 21600"/>
                <a:gd name="T2" fmla="*/ 16040 w 16040"/>
                <a:gd name="T3" fmla="*/ 1502 h 21600"/>
                <a:gd name="T4" fmla="*/ 8125 w 160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40" h="21600" fill="none" extrusionOk="0">
                  <a:moveTo>
                    <a:pt x="0" y="1586"/>
                  </a:moveTo>
                  <a:cubicBezTo>
                    <a:pt x="2580" y="538"/>
                    <a:pt x="5339" y="-1"/>
                    <a:pt x="8125" y="0"/>
                  </a:cubicBezTo>
                  <a:cubicBezTo>
                    <a:pt x="10834" y="0"/>
                    <a:pt x="13519" y="509"/>
                    <a:pt x="16039" y="1502"/>
                  </a:cubicBezTo>
                </a:path>
                <a:path w="16040" h="21600" stroke="0" extrusionOk="0">
                  <a:moveTo>
                    <a:pt x="0" y="1586"/>
                  </a:moveTo>
                  <a:cubicBezTo>
                    <a:pt x="2580" y="538"/>
                    <a:pt x="5339" y="-1"/>
                    <a:pt x="8125" y="0"/>
                  </a:cubicBezTo>
                  <a:cubicBezTo>
                    <a:pt x="10834" y="0"/>
                    <a:pt x="13519" y="509"/>
                    <a:pt x="16039" y="1502"/>
                  </a:cubicBezTo>
                  <a:lnTo>
                    <a:pt x="8125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Arc 11"/>
            <p:cNvSpPr>
              <a:spLocks/>
            </p:cNvSpPr>
            <p:nvPr/>
          </p:nvSpPr>
          <p:spPr bwMode="auto">
            <a:xfrm>
              <a:off x="2483" y="8682"/>
              <a:ext cx="185" cy="1455"/>
            </a:xfrm>
            <a:custGeom>
              <a:avLst/>
              <a:gdLst>
                <a:gd name="G0" fmla="+- 10114 0 0"/>
                <a:gd name="G1" fmla="+- 21600 0 0"/>
                <a:gd name="G2" fmla="+- 21600 0 0"/>
                <a:gd name="T0" fmla="*/ 0 w 16623"/>
                <a:gd name="T1" fmla="*/ 2514 h 21600"/>
                <a:gd name="T2" fmla="*/ 16623 w 16623"/>
                <a:gd name="T3" fmla="*/ 1004 h 21600"/>
                <a:gd name="T4" fmla="*/ 10114 w 16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23" h="21600" fill="none" extrusionOk="0">
                  <a:moveTo>
                    <a:pt x="0" y="2514"/>
                  </a:moveTo>
                  <a:cubicBezTo>
                    <a:pt x="3115" y="863"/>
                    <a:pt x="6588" y="-1"/>
                    <a:pt x="10114" y="0"/>
                  </a:cubicBezTo>
                  <a:cubicBezTo>
                    <a:pt x="12322" y="0"/>
                    <a:pt x="14517" y="338"/>
                    <a:pt x="16622" y="1004"/>
                  </a:cubicBezTo>
                </a:path>
                <a:path w="16623" h="21600" stroke="0" extrusionOk="0">
                  <a:moveTo>
                    <a:pt x="0" y="2514"/>
                  </a:moveTo>
                  <a:cubicBezTo>
                    <a:pt x="3115" y="863"/>
                    <a:pt x="6588" y="-1"/>
                    <a:pt x="10114" y="0"/>
                  </a:cubicBezTo>
                  <a:cubicBezTo>
                    <a:pt x="12322" y="0"/>
                    <a:pt x="14517" y="338"/>
                    <a:pt x="16622" y="1004"/>
                  </a:cubicBezTo>
                  <a:lnTo>
                    <a:pt x="10114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Arc 10"/>
            <p:cNvSpPr>
              <a:spLocks/>
            </p:cNvSpPr>
            <p:nvPr/>
          </p:nvSpPr>
          <p:spPr bwMode="auto">
            <a:xfrm rot="10800000">
              <a:off x="2667" y="7422"/>
              <a:ext cx="186" cy="1455"/>
            </a:xfrm>
            <a:custGeom>
              <a:avLst/>
              <a:gdLst>
                <a:gd name="G0" fmla="+- 7797 0 0"/>
                <a:gd name="G1" fmla="+- 21600 0 0"/>
                <a:gd name="G2" fmla="+- 21600 0 0"/>
                <a:gd name="T0" fmla="*/ 0 w 16692"/>
                <a:gd name="T1" fmla="*/ 1456 h 21600"/>
                <a:gd name="T2" fmla="*/ 16692 w 16692"/>
                <a:gd name="T3" fmla="*/ 1916 h 21600"/>
                <a:gd name="T4" fmla="*/ 7797 w 166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92" h="21600" fill="none" extrusionOk="0">
                  <a:moveTo>
                    <a:pt x="0" y="1456"/>
                  </a:moveTo>
                  <a:cubicBezTo>
                    <a:pt x="2486" y="493"/>
                    <a:pt x="5130" y="-1"/>
                    <a:pt x="7797" y="0"/>
                  </a:cubicBezTo>
                  <a:cubicBezTo>
                    <a:pt x="10864" y="0"/>
                    <a:pt x="13896" y="653"/>
                    <a:pt x="16691" y="1916"/>
                  </a:cubicBezTo>
                </a:path>
                <a:path w="16692" h="21600" stroke="0" extrusionOk="0">
                  <a:moveTo>
                    <a:pt x="0" y="1456"/>
                  </a:moveTo>
                  <a:cubicBezTo>
                    <a:pt x="2486" y="493"/>
                    <a:pt x="5130" y="-1"/>
                    <a:pt x="7797" y="0"/>
                  </a:cubicBezTo>
                  <a:cubicBezTo>
                    <a:pt x="10864" y="0"/>
                    <a:pt x="13896" y="653"/>
                    <a:pt x="16691" y="1916"/>
                  </a:cubicBezTo>
                  <a:lnTo>
                    <a:pt x="779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Arc 9"/>
            <p:cNvSpPr>
              <a:spLocks/>
            </p:cNvSpPr>
            <p:nvPr/>
          </p:nvSpPr>
          <p:spPr bwMode="auto">
            <a:xfrm>
              <a:off x="2845" y="8707"/>
              <a:ext cx="229" cy="1455"/>
            </a:xfrm>
            <a:custGeom>
              <a:avLst/>
              <a:gdLst>
                <a:gd name="G0" fmla="+- 8083 0 0"/>
                <a:gd name="G1" fmla="+- 21600 0 0"/>
                <a:gd name="G2" fmla="+- 21600 0 0"/>
                <a:gd name="T0" fmla="*/ 0 w 20540"/>
                <a:gd name="T1" fmla="*/ 1570 h 21600"/>
                <a:gd name="T2" fmla="*/ 20540 w 20540"/>
                <a:gd name="T3" fmla="*/ 3954 h 21600"/>
                <a:gd name="T4" fmla="*/ 8083 w 205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40" h="21600" fill="none" extrusionOk="0">
                  <a:moveTo>
                    <a:pt x="-1" y="1569"/>
                  </a:moveTo>
                  <a:cubicBezTo>
                    <a:pt x="2568" y="532"/>
                    <a:pt x="5312" y="-1"/>
                    <a:pt x="8083" y="0"/>
                  </a:cubicBezTo>
                  <a:cubicBezTo>
                    <a:pt x="12544" y="0"/>
                    <a:pt x="16895" y="1381"/>
                    <a:pt x="20540" y="3953"/>
                  </a:cubicBezTo>
                </a:path>
                <a:path w="20540" h="21600" stroke="0" extrusionOk="0">
                  <a:moveTo>
                    <a:pt x="-1" y="1569"/>
                  </a:moveTo>
                  <a:cubicBezTo>
                    <a:pt x="2568" y="532"/>
                    <a:pt x="5312" y="-1"/>
                    <a:pt x="8083" y="0"/>
                  </a:cubicBezTo>
                  <a:cubicBezTo>
                    <a:pt x="12544" y="0"/>
                    <a:pt x="16895" y="1381"/>
                    <a:pt x="20540" y="3953"/>
                  </a:cubicBezTo>
                  <a:lnTo>
                    <a:pt x="8083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1524007" y="735196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atin typeface="Arial" pitchFamily="34" charset="0"/>
                <a:cs typeface="Arial" pitchFamily="34" charset="0"/>
              </a:rPr>
              <a:t/>
            </a:r>
            <a:br>
              <a:rPr lang="en-US" sz="1100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36"/>
          <p:cNvSpPr>
            <a:spLocks noChangeArrowheads="1"/>
          </p:cNvSpPr>
          <p:nvPr/>
        </p:nvSpPr>
        <p:spPr bwMode="auto">
          <a:xfrm>
            <a:off x="1524007" y="1192396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atin typeface="Arial" pitchFamily="34" charset="0"/>
                <a:cs typeface="Arial" pitchFamily="34" charset="0"/>
              </a:rPr>
              <a:t/>
            </a:r>
            <a:br>
              <a:rPr lang="en-US" sz="1100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9"/>
          <p:cNvSpPr>
            <a:spLocks noChangeArrowheads="1"/>
          </p:cNvSpPr>
          <p:nvPr/>
        </p:nvSpPr>
        <p:spPr bwMode="auto">
          <a:xfrm>
            <a:off x="1323328" y="5670278"/>
            <a:ext cx="59632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itchFamily="34" charset="0"/>
                <a:ea typeface="Times New Roman" pitchFamily="18" charset="0"/>
                <a:cs typeface="SutonnyMJ" pitchFamily="2" charset="0"/>
              </a:rPr>
              <a:t>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    30.5    40.5    50.5   60.5    70.5    80.5   90.5 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484512" y="4542574"/>
            <a:ext cx="527086" cy="114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017251" y="3979049"/>
            <a:ext cx="511984" cy="16991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528425" y="3404885"/>
            <a:ext cx="511984" cy="2284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055801" y="2267201"/>
            <a:ext cx="511984" cy="3423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589836" y="3117812"/>
            <a:ext cx="511984" cy="25712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475095" y="3843085"/>
            <a:ext cx="120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গণসংখ্যা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2" name="Text Box 4"/>
          <p:cNvSpPr txBox="1">
            <a:spLocks noChangeArrowheads="1"/>
          </p:cNvSpPr>
          <p:nvPr/>
        </p:nvSpPr>
        <p:spPr bwMode="auto">
          <a:xfrm>
            <a:off x="1455894" y="4570958"/>
            <a:ext cx="49537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112453" y="3681331"/>
            <a:ext cx="511984" cy="202829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632698" y="4553143"/>
            <a:ext cx="527086" cy="114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9611" y="896018"/>
            <a:ext cx="68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487" y="657225"/>
            <a:ext cx="79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-40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-60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-70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-80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-90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      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 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  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    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         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5175" y="2182004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29015" y="6139112"/>
            <a:ext cx="1152525" cy="1428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0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/>
      <p:bldP spid="113" grpId="0"/>
      <p:bldP spid="114" grpId="0"/>
      <p:bldP spid="115" grpId="0"/>
      <p:bldP spid="116" grpId="0"/>
      <p:bldP spid="117" grpId="0"/>
      <p:bldP spid="118" grpId="0"/>
      <p:bldP spid="135" grpId="0" animBg="1"/>
      <p:bldP spid="136" grpId="0" animBg="1"/>
      <p:bldP spid="137" grpId="0" animBg="1"/>
      <p:bldP spid="138" grpId="0" animBg="1"/>
      <p:bldP spid="139" grpId="0" animBg="1"/>
      <p:bldP spid="141" grpId="0"/>
      <p:bldP spid="142" grpId="0"/>
      <p:bldP spid="129" grpId="0" animBg="1"/>
      <p:bldP spid="131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1" y="628650"/>
            <a:ext cx="351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8775" y="2614613"/>
            <a:ext cx="9715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40</a:t>
            </a:r>
            <a:r>
              <a:rPr lang="bn-IN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শিক্ষার্থীর পরীক্ষায় প্রাপ্ত নম্বর দেওয়া হলোঃ</a:t>
            </a:r>
            <a:r>
              <a:rPr lang="bn-BD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78, 68, 61, 99, 69, 80, 83, 75, 62, 65, 77, 85, 75, 82, 98, 95, 85, 77, 80, 87, 81, 85, 90, 85, 75, 77, 81, 78, 92, 68, 70, 71, 72, 77, 66, 75, 80, 77, 70, 90</a:t>
            </a:r>
            <a:endParaRPr lang="bn-IN" sz="28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শ্রেণি ব্যবধান ৮ ধরে গণসংখ্যা নিবেশন সারণি তৈরি কর।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গণসংখ্যা সারণি হতে আয়তলেখ অঙ্কন কর।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1" y="628650"/>
            <a:ext cx="351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331" y="2028824"/>
            <a:ext cx="8224838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বিচ্ছিন্ন ও অবিচ্ছিন্ন চলক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বিচ্ছিন্ন চলককে কিভাবে অবিচ্ছিন্ন চলককে পরিনত করা 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8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700" y="557212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489" y="1200151"/>
            <a:ext cx="790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476" y="1685926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9763" y="2800350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ণসংখ্যা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0301" y="2800350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1" y="1714501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39225" y="1543052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39224" y="1571626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53513" y="1571626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089844" y="1557339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189" y="3886201"/>
            <a:ext cx="722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অবিচ্ছিন্ন চলক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4077" y="4400551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মধ্যমান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38864" y="4529139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গণসংখ্যা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1214" y="5414964"/>
            <a:ext cx="272891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8865" y="5457826"/>
            <a:ext cx="2905123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67663" y="3586163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96237" y="3578835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12516" y="3591396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99165" y="3629026"/>
            <a:ext cx="2414588" cy="9286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538" y="3529013"/>
            <a:ext cx="495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অপ্সনে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319463" y="928687"/>
            <a:ext cx="4267200" cy="144655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33549" y="2457450"/>
            <a:ext cx="8153400" cy="35814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সমাজ বিষয়ে প্রাপ্ত নম্বরগুলো নিচে দেয়াহলঃ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53,48,65,35,55,50,67,58,76,46,57,67,55,70,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44,72,60,42,64,73,38,41,55,41,51,40,44,40,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42,35.</a:t>
            </a:r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 লেখ অঙ্কন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742951"/>
            <a:ext cx="6717505" cy="5318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8674" y="1262063"/>
            <a:ext cx="3914775" cy="1643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 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5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0"/>
            <a:ext cx="367393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6" y="0"/>
            <a:ext cx="3690937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3414717"/>
            <a:ext cx="7634288" cy="3443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8225" y="2257425"/>
            <a:ext cx="3700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প্রশ্নগুলোর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একটি শব্দ জড়িয়ে আছে,তা হলো-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6577" y="-14288"/>
            <a:ext cx="769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তারকা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ম্যাচ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খেলেছেন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কত্গুলো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সেঞ্চুরি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করেছেন?কতগুলো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উইকেট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নিয়েছেন?কতগুলো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ক্যাচ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4063" y="5272088"/>
            <a:ext cx="201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02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5" y="2214564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650" y="1171575"/>
            <a:ext cx="6357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42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95328"/>
            <a:ext cx="83820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05000" y="2043113"/>
            <a:ext cx="8382000" cy="990600"/>
          </a:xfrm>
          <a:prstGeom prst="flowChartAlternateProcess">
            <a:avLst/>
          </a:prstGeom>
          <a:solidFill>
            <a:srgbClr val="E8C5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 মাধ্যমে তথ্যকে প্রকাশ করতে পারবে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905000" y="4114800"/>
            <a:ext cx="8382000" cy="9906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সংগৃহীত উপাত্তকে শ্রেণীবিন্যাস করে সারণী তৈরি করতে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905000" y="5129213"/>
            <a:ext cx="8382000" cy="990600"/>
          </a:xfrm>
          <a:prstGeom prst="flowChartAlternateProcess">
            <a:avLst/>
          </a:prstGeom>
          <a:solidFill>
            <a:srgbClr val="79FFB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905000" y="3071813"/>
            <a:ext cx="8382000" cy="990600"/>
          </a:xfrm>
          <a:prstGeom prst="flowChartAlternateProcess">
            <a:avLst/>
          </a:prstGeom>
          <a:solidFill>
            <a:srgbClr val="B3FF9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পরিসর ও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করতে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7922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89249" y="418147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637" y="4048779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15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9301" y="418147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5503" y="4181475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7501" y="41814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5" y="4191655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3449" y="418147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3305" y="4191655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7849" y="417129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9704" y="4181475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1501" y="23424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96997" y="2952095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81501" y="35616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8386" y="176147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19227" y="29663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3500" y="3443615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4112" y="2371071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5501" y="235267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20997" y="2962275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05501" y="35718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95501" y="175325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95501" y="297245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95502" y="350585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95501" y="236285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55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67501" y="23424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2997" y="2952095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7501" y="35616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75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7501" y="29520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57505" y="3582055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57501" y="234249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675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05701" y="23424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21197" y="2952095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05701" y="35616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195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19501" y="29520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43302" y="358205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19501" y="234249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057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20101" y="23424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64160" y="2937807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NikoshBAN" pitchFamily="2" charset="0"/>
              </a:rPr>
              <a:t>76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20101" y="35616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197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19701" y="29520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19701" y="35616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27449" y="2342495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20101" y="17328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1650" y="528638"/>
            <a:ext cx="7972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গুণবাচক নয় এমন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সংখ্যাসূচক তথ্যসমূহ হল পরিসংখ্যানের উপাত্ত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ভাবে বিচ্ছিন্ন ঘটনা পরিসংখ্যান বিষয় </a:t>
            </a:r>
            <a:r>
              <a:rPr lang="as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218" y="1357312"/>
            <a:ext cx="63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সমূহ সাজানোর উপর ভিত্তি করে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6" name="Left Arrow 5"/>
          <p:cNvSpPr/>
          <p:nvPr/>
        </p:nvSpPr>
        <p:spPr>
          <a:xfrm>
            <a:off x="9201149" y="4700592"/>
            <a:ext cx="2185989" cy="112871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 উপাত্ত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9" name="Left Arrow 68"/>
          <p:cNvSpPr/>
          <p:nvPr/>
        </p:nvSpPr>
        <p:spPr>
          <a:xfrm>
            <a:off x="9034461" y="2257429"/>
            <a:ext cx="2428876" cy="112871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উপাত্ত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36635"/>
              </p:ext>
            </p:extLst>
          </p:nvPr>
        </p:nvGraphicFramePr>
        <p:xfrm>
          <a:off x="985837" y="4825999"/>
          <a:ext cx="8229600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81-90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966788"/>
            <a:ext cx="548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উপাত্তকে কেন বিন্যস্ত করতে হবে?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3188" y="1824930"/>
            <a:ext cx="5500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নিবেশ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 ভুক্ত করা হলে বা ক্রমযোজিত সারণী ভুক্ত করা হলে এদের সম্বন্ধে সম্যক ধারণা করা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সিদ্ধান্ত নেয়া সহজ হয়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613" y="3586162"/>
            <a:ext cx="538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চল আমরা এমন একটি সমস্যাকে সমাধান করি।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13255" y="5543550"/>
            <a:ext cx="8365490" cy="62865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পঞ্চাশজন শিক্ষার্থী গণিত বিষয়ে প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0" y="762000"/>
            <a:ext cx="805338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44237"/>
              </p:ext>
            </p:extLst>
          </p:nvPr>
        </p:nvGraphicFramePr>
        <p:xfrm>
          <a:off x="4800599" y="514348"/>
          <a:ext cx="5410200" cy="5886457"/>
        </p:xfrm>
        <a:graphic>
          <a:graphicData uri="http://schemas.openxmlformats.org/drawingml/2006/table">
            <a:tbl>
              <a:tblPr firstCol="1" bandRow="1" bandCol="1">
                <a:tableStyleId>{5DA37D80-6434-44D0-A028-1B22A696006F}</a:tableStyleId>
              </a:tblPr>
              <a:tblGrid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  <a:gridCol w="541020"/>
              </a:tblGrid>
              <a:tr h="59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45252" y="1143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5252" y="1752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2286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2895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35052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4572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4" y="5181602"/>
            <a:ext cx="5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599" y="57912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4038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499647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333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33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33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333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33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333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34003" y="51816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334002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339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33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4007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007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007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00799" y="290578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400799" y="35153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4007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008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0804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007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00799" y="5435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4675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4675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675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4675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4675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467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676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467604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4675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675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5343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5343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534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5343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534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610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5344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534404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5343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534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601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96011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601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6011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601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601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6012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601204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6011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6011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58" name="Flowchart: Alternate Process 157"/>
          <p:cNvSpPr/>
          <p:nvPr/>
        </p:nvSpPr>
        <p:spPr>
          <a:xfrm>
            <a:off x="1624013" y="4062413"/>
            <a:ext cx="2667000" cy="212342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রীক্ষা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র্থীদের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গণিতে প্রাপ্ত নম্বরের তালিকা তৈরি করা হল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8673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8673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867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8673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867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8673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791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867398" y="57912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8673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867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934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9341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934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9341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934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934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934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10398" y="57912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9341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9341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9143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9143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9143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143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143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9143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9067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9143998" y="57912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143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9143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8000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8000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8000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8000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8000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000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924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8000998" y="57912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8000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8000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771525"/>
            <a:ext cx="2838450" cy="33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6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1867</TotalTime>
  <Words>1428</Words>
  <Application>Microsoft Office PowerPoint</Application>
  <PresentationFormat>Widescreen</PresentationFormat>
  <Paragraphs>461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Garamond</vt:lpstr>
      <vt:lpstr>NikoshBAN</vt:lpstr>
      <vt:lpstr>SutonnyMJ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260</cp:revision>
  <dcterms:created xsi:type="dcterms:W3CDTF">2020-07-12T14:05:57Z</dcterms:created>
  <dcterms:modified xsi:type="dcterms:W3CDTF">2020-10-18T11:57:51Z</dcterms:modified>
</cp:coreProperties>
</file>