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  <p:sldId id="362" r:id="rId3"/>
    <p:sldId id="363" r:id="rId4"/>
    <p:sldId id="364" r:id="rId5"/>
    <p:sldId id="365" r:id="rId6"/>
    <p:sldId id="366" r:id="rId7"/>
    <p:sldId id="305" r:id="rId8"/>
    <p:sldId id="308" r:id="rId9"/>
    <p:sldId id="342" r:id="rId10"/>
    <p:sldId id="338" r:id="rId11"/>
    <p:sldId id="323" r:id="rId12"/>
    <p:sldId id="343" r:id="rId13"/>
    <p:sldId id="349" r:id="rId14"/>
    <p:sldId id="351" r:id="rId15"/>
    <p:sldId id="367" r:id="rId16"/>
    <p:sldId id="332" r:id="rId17"/>
    <p:sldId id="337" r:id="rId18"/>
    <p:sldId id="371" r:id="rId19"/>
    <p:sldId id="333" r:id="rId20"/>
    <p:sldId id="372" r:id="rId21"/>
    <p:sldId id="340" r:id="rId22"/>
    <p:sldId id="361" r:id="rId23"/>
    <p:sldId id="324" r:id="rId24"/>
    <p:sldId id="334" r:id="rId25"/>
    <p:sldId id="358" r:id="rId26"/>
    <p:sldId id="373" r:id="rId27"/>
    <p:sldId id="317" r:id="rId28"/>
    <p:sldId id="368" r:id="rId29"/>
    <p:sldId id="369" r:id="rId30"/>
    <p:sldId id="370" r:id="rId31"/>
  </p:sldIdLst>
  <p:sldSz cx="7315200" cy="41148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 userDrawn="1">
          <p15:clr>
            <a:srgbClr val="A4A3A4"/>
          </p15:clr>
        </p15:guide>
        <p15:guide id="2" pos="2304" userDrawn="1">
          <p15:clr>
            <a:srgbClr val="A4A3A4"/>
          </p15:clr>
        </p15:guide>
        <p15:guide id="3" orient="horz" pos="144" userDrawn="1">
          <p15:clr>
            <a:srgbClr val="A4A3A4"/>
          </p15:clr>
        </p15:guide>
        <p15:guide id="4" orient="horz" pos="2448" userDrawn="1">
          <p15:clr>
            <a:srgbClr val="A4A3A4"/>
          </p15:clr>
        </p15:guide>
        <p15:guide id="5" pos="144" userDrawn="1">
          <p15:clr>
            <a:srgbClr val="A4A3A4"/>
          </p15:clr>
        </p15:guide>
        <p15:guide id="6" pos="44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F75B"/>
    <a:srgbClr val="FF0066"/>
    <a:srgbClr val="A8F6AF"/>
    <a:srgbClr val="FFFF99"/>
    <a:srgbClr val="FFFFFF"/>
    <a:srgbClr val="FFFFCC"/>
    <a:srgbClr val="FF438F"/>
    <a:srgbClr val="E9F987"/>
    <a:srgbClr val="7F7F7F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834" y="90"/>
      </p:cViewPr>
      <p:guideLst>
        <p:guide orient="horz" pos="1296"/>
        <p:guide pos="2304"/>
        <p:guide orient="horz" pos="144"/>
        <p:guide orient="horz" pos="2448"/>
        <p:guide pos="144"/>
        <p:guide pos="44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73418"/>
            <a:ext cx="5486400" cy="143256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61223"/>
            <a:ext cx="5486400" cy="993457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D875-CF9C-41CC-8655-5F1AAFA39B5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050C-64C2-4E47-87F3-522D141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4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D875-CF9C-41CC-8655-5F1AAFA39B5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050C-64C2-4E47-87F3-522D141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6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219075"/>
            <a:ext cx="1577340" cy="34871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19075"/>
            <a:ext cx="4640580" cy="34871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D875-CF9C-41CC-8655-5F1AAFA39B5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050C-64C2-4E47-87F3-522D141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1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D875-CF9C-41CC-8655-5F1AAFA39B5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050C-64C2-4E47-87F3-522D141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3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025843"/>
            <a:ext cx="6309360" cy="171164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2753678"/>
            <a:ext cx="6309360" cy="900112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D875-CF9C-41CC-8655-5F1AAFA39B5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050C-64C2-4E47-87F3-522D141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095375"/>
            <a:ext cx="3108960" cy="26108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095375"/>
            <a:ext cx="3108960" cy="26108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D875-CF9C-41CC-8655-5F1AAFA39B5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050C-64C2-4E47-87F3-522D141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0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19075"/>
            <a:ext cx="6309360" cy="795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3" y="1008698"/>
            <a:ext cx="3094672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3" y="1503045"/>
            <a:ext cx="3094672" cy="22107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1008698"/>
            <a:ext cx="3109913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1503045"/>
            <a:ext cx="3109913" cy="22107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D875-CF9C-41CC-8655-5F1AAFA39B5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050C-64C2-4E47-87F3-522D141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1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D875-CF9C-41CC-8655-5F1AAFA39B5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050C-64C2-4E47-87F3-522D141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3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D875-CF9C-41CC-8655-5F1AAFA39B5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050C-64C2-4E47-87F3-522D141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592455"/>
            <a:ext cx="3703320" cy="2924175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D875-CF9C-41CC-8655-5F1AAFA39B5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050C-64C2-4E47-87F3-522D141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4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592455"/>
            <a:ext cx="3703320" cy="2924175"/>
          </a:xfrm>
        </p:spPr>
        <p:txBody>
          <a:bodyPr anchor="t"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D875-CF9C-41CC-8655-5F1AAFA39B5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050C-64C2-4E47-87F3-522D141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3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19075"/>
            <a:ext cx="6309360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095375"/>
            <a:ext cx="6309360" cy="261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7D875-CF9C-41CC-8655-5F1AAFA39B5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8050C-64C2-4E47-87F3-522D141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3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m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954"/>
            <a:ext cx="7315199" cy="4114800"/>
          </a:xfrm>
          <a:prstGeom prst="rect">
            <a:avLst/>
          </a:prstGeom>
          <a:solidFill>
            <a:srgbClr val="71D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7" name="TextBox 6"/>
          <p:cNvSpPr txBox="1"/>
          <p:nvPr/>
        </p:nvSpPr>
        <p:spPr>
          <a:xfrm>
            <a:off x="127885" y="327851"/>
            <a:ext cx="4845853" cy="3459409"/>
          </a:xfrm>
          <a:prstGeom prst="rect">
            <a:avLst/>
          </a:prstGeom>
          <a:solidFill>
            <a:srgbClr val="FFFF99">
              <a:alpha val="43000"/>
            </a:srgbClr>
          </a:solidFill>
        </p:spPr>
        <p:txBody>
          <a:bodyPr wrap="square" lIns="274320" tIns="54864" rIns="274320" bIns="54864" rtlCol="0">
            <a:spAutoFit/>
          </a:bodyPr>
          <a:lstStyle/>
          <a:p>
            <a:r>
              <a:rPr lang="en-US" sz="36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MINERAL RESOURCES</a:t>
            </a:r>
          </a:p>
          <a:p>
            <a:r>
              <a:rPr lang="en-US" sz="216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(METAL &amp; NON-METALS)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C-10-01-  Mineral Resources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</a:rPr>
              <a:t>C-10-02- Metal Extraction -01</a:t>
            </a:r>
          </a:p>
          <a:p>
            <a:r>
              <a:rPr lang="en-US" sz="2000" dirty="0">
                <a:solidFill>
                  <a:srgbClr val="FF0000"/>
                </a:solidFill>
                <a:latin typeface="Agency FB" panose="020B0503020202020204" pitchFamily="34" charset="0"/>
              </a:rPr>
              <a:t>C-10-03- Metal Extraction -02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</a:rPr>
              <a:t>C-10-04- Metal Extraction -03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C-10-05- Selected Alloys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C-10-06- Corrosion of Metals &amp; Alloys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C-10-07- Nonmetal Minerals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C-10-08- Question Bank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b="7048"/>
          <a:stretch/>
        </p:blipFill>
        <p:spPr>
          <a:xfrm>
            <a:off x="4397828" y="1"/>
            <a:ext cx="2917372" cy="363169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D75836-129E-4C27-B65F-9574B1BD8D6D}"/>
              </a:ext>
            </a:extLst>
          </p:cNvPr>
          <p:cNvSpPr/>
          <p:nvPr/>
        </p:nvSpPr>
        <p:spPr>
          <a:xfrm>
            <a:off x="3391273" y="2645546"/>
            <a:ext cx="3923931" cy="1482208"/>
          </a:xfrm>
          <a:custGeom>
            <a:avLst/>
            <a:gdLst>
              <a:gd name="connsiteX0" fmla="*/ 7575601 w 7575601"/>
              <a:gd name="connsiteY0" fmla="*/ 0 h 1715550"/>
              <a:gd name="connsiteX1" fmla="*/ 7575601 w 7575601"/>
              <a:gd name="connsiteY1" fmla="*/ 1715550 h 1715550"/>
              <a:gd name="connsiteX2" fmla="*/ 82517 w 7575601"/>
              <a:gd name="connsiteY2" fmla="*/ 1715550 h 1715550"/>
              <a:gd name="connsiteX3" fmla="*/ 0 w 7575601"/>
              <a:gd name="connsiteY3" fmla="*/ 1190437 h 1715550"/>
              <a:gd name="connsiteX4" fmla="*/ 7575601 w 7575601"/>
              <a:gd name="connsiteY4" fmla="*/ 0 h 171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5601" h="1715550">
                <a:moveTo>
                  <a:pt x="7575601" y="0"/>
                </a:moveTo>
                <a:lnTo>
                  <a:pt x="7575601" y="1715550"/>
                </a:lnTo>
                <a:lnTo>
                  <a:pt x="82517" y="1715550"/>
                </a:lnTo>
                <a:lnTo>
                  <a:pt x="0" y="1190437"/>
                </a:lnTo>
                <a:lnTo>
                  <a:pt x="75756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" name="TextBox 1"/>
          <p:cNvSpPr txBox="1"/>
          <p:nvPr/>
        </p:nvSpPr>
        <p:spPr>
          <a:xfrm>
            <a:off x="2702194" y="3075158"/>
            <a:ext cx="445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spc="180" dirty="0">
                <a:latin typeface="Agency FB" panose="020B0503020202020204" pitchFamily="34" charset="0"/>
              </a:rPr>
              <a:t>WALIULLAH</a:t>
            </a:r>
          </a:p>
          <a:p>
            <a:pPr algn="r"/>
            <a:r>
              <a:rPr lang="en-US" sz="1400" b="1" i="1" spc="180" dirty="0">
                <a:latin typeface="Agency FB" panose="020B0503020202020204" pitchFamily="34" charset="0"/>
              </a:rPr>
              <a:t>Assistant Teacher (Science)</a:t>
            </a:r>
          </a:p>
          <a:p>
            <a:pPr algn="r"/>
            <a:r>
              <a:rPr lang="en-US" sz="1400" b="1" i="1" spc="180" dirty="0" err="1">
                <a:latin typeface="Agency FB" panose="020B0503020202020204" pitchFamily="34" charset="0"/>
              </a:rPr>
              <a:t>Dighalia</a:t>
            </a:r>
            <a:r>
              <a:rPr lang="en-US" sz="1400" b="1" i="1" spc="180" dirty="0">
                <a:latin typeface="Agency FB" panose="020B0503020202020204" pitchFamily="34" charset="0"/>
              </a:rPr>
              <a:t> A Z High School &amp; College</a:t>
            </a:r>
          </a:p>
          <a:p>
            <a:pPr algn="r"/>
            <a:r>
              <a:rPr lang="en-US" sz="1400" b="1" i="1" spc="180" dirty="0" err="1">
                <a:latin typeface="Agency FB" panose="020B0503020202020204" pitchFamily="34" charset="0"/>
              </a:rPr>
              <a:t>Faridpur</a:t>
            </a:r>
            <a:r>
              <a:rPr lang="en-US" sz="1400" b="1" i="1" spc="180" dirty="0">
                <a:latin typeface="Agency FB" panose="020B0503020202020204" pitchFamily="34" charset="0"/>
              </a:rPr>
              <a:t>, </a:t>
            </a:r>
            <a:r>
              <a:rPr lang="en-US" sz="1400" b="1" i="1" spc="180" dirty="0" err="1">
                <a:latin typeface="Agency FB" panose="020B0503020202020204" pitchFamily="34" charset="0"/>
              </a:rPr>
              <a:t>Pabna</a:t>
            </a:r>
            <a:endParaRPr lang="en-US" sz="1400" b="1" i="1" spc="180" dirty="0">
              <a:latin typeface="Agency FB" panose="020B05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1234" y="194864"/>
            <a:ext cx="3148982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200" b="1" i="1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Rajshahi</a:t>
            </a:r>
            <a:r>
              <a:rPr lang="en-US" sz="12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Divisional Online School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14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0.00131 -0.351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4" y="294161"/>
            <a:ext cx="4078075" cy="3592039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6038850" y="12097"/>
            <a:ext cx="1188720" cy="4072318"/>
          </a:xfrm>
          <a:custGeom>
            <a:avLst/>
            <a:gdLst>
              <a:gd name="connsiteX0" fmla="*/ 594360 w 1188720"/>
              <a:gd name="connsiteY0" fmla="*/ 0 h 3590924"/>
              <a:gd name="connsiteX1" fmla="*/ 1188720 w 1188720"/>
              <a:gd name="connsiteY1" fmla="*/ 685799 h 3590924"/>
              <a:gd name="connsiteX2" fmla="*/ 1051560 w 1188720"/>
              <a:gd name="connsiteY2" fmla="*/ 685799 h 3590924"/>
              <a:gd name="connsiteX3" fmla="*/ 851535 w 1188720"/>
              <a:gd name="connsiteY3" fmla="*/ 3590924 h 3590924"/>
              <a:gd name="connsiteX4" fmla="*/ 375285 w 1188720"/>
              <a:gd name="connsiteY4" fmla="*/ 3590924 h 3590924"/>
              <a:gd name="connsiteX5" fmla="*/ 137160 w 1188720"/>
              <a:gd name="connsiteY5" fmla="*/ 685799 h 3590924"/>
              <a:gd name="connsiteX6" fmla="*/ 0 w 1188720"/>
              <a:gd name="connsiteY6" fmla="*/ 685799 h 359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8720" h="3590924">
                <a:moveTo>
                  <a:pt x="594360" y="0"/>
                </a:moveTo>
                <a:lnTo>
                  <a:pt x="1188720" y="685799"/>
                </a:lnTo>
                <a:lnTo>
                  <a:pt x="1051560" y="685799"/>
                </a:lnTo>
                <a:lnTo>
                  <a:pt x="851535" y="3590924"/>
                </a:lnTo>
                <a:lnTo>
                  <a:pt x="375285" y="3590924"/>
                </a:lnTo>
                <a:lnTo>
                  <a:pt x="137160" y="685799"/>
                </a:lnTo>
                <a:lnTo>
                  <a:pt x="0" y="685799"/>
                </a:lnTo>
                <a:close/>
              </a:path>
            </a:pathLst>
          </a:custGeom>
          <a:solidFill>
            <a:srgbClr val="FF4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375649"/>
              </p:ext>
            </p:extLst>
          </p:nvPr>
        </p:nvGraphicFramePr>
        <p:xfrm>
          <a:off x="4572000" y="18288"/>
          <a:ext cx="1352550" cy="409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275">
                  <a:extLst>
                    <a:ext uri="{9D8B030D-6E8A-4147-A177-3AD203B41FA5}">
                      <a16:colId xmlns:a16="http://schemas.microsoft.com/office/drawing/2014/main" val="3553821290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4209003237"/>
                    </a:ext>
                  </a:extLst>
                </a:gridCol>
              </a:tblGrid>
              <a:tr h="2203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Li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+</a:t>
                      </a:r>
                      <a:endParaRPr lang="en-US" b="0" baseline="30000" dirty="0">
                        <a:solidFill>
                          <a:schemeClr val="bg1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25233"/>
                  </a:ext>
                </a:extLst>
              </a:tr>
              <a:tr h="2203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K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+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759177"/>
                  </a:ext>
                </a:extLst>
              </a:tr>
              <a:tr h="2203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Ca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+2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48523"/>
                  </a:ext>
                </a:extLst>
              </a:tr>
              <a:tr h="2203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Na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+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226533"/>
                  </a:ext>
                </a:extLst>
              </a:tr>
              <a:tr h="2203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Mg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+2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855938"/>
                  </a:ext>
                </a:extLst>
              </a:tr>
              <a:tr h="2203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Al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+3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356360"/>
                  </a:ext>
                </a:extLst>
              </a:tr>
              <a:tr h="2203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Mn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+2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973726"/>
                  </a:ext>
                </a:extLst>
              </a:tr>
              <a:tr h="2203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Zn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+2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364814"/>
                  </a:ext>
                </a:extLst>
              </a:tr>
              <a:tr h="2203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Cr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+2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, Cr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+3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35435"/>
                  </a:ext>
                </a:extLst>
              </a:tr>
              <a:tr h="2203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+2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, Fe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+3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051005"/>
                  </a:ext>
                </a:extLst>
              </a:tr>
              <a:tr h="2203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Pb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+2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176197"/>
                  </a:ext>
                </a:extLst>
              </a:tr>
              <a:tr h="2203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Cu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+2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385793"/>
                  </a:ext>
                </a:extLst>
              </a:tr>
              <a:tr h="2203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Ag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+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768361"/>
                  </a:ext>
                </a:extLst>
              </a:tr>
              <a:tr h="2203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Hg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+2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275383"/>
                  </a:ext>
                </a:extLst>
              </a:tr>
              <a:tr h="2203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Pt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+2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94727"/>
                  </a:ext>
                </a:extLst>
              </a:tr>
              <a:tr h="2203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Au</a:t>
                      </a:r>
                      <a:r>
                        <a:rPr lang="en-US" b="0" baseline="300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+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697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28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315200" cy="411480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1" y="228600"/>
            <a:ext cx="342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ধাতব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অক্সাইডকে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ধাতুতে রূপান্তর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তড়িৎ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 পদ্ধতি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বিজারণ পদ্ধতি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স্ববিজারণ পদ্ধতি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139837"/>
              </p:ext>
            </p:extLst>
          </p:nvPr>
        </p:nvGraphicFramePr>
        <p:xfrm>
          <a:off x="2932176" y="121920"/>
          <a:ext cx="4291584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183188407"/>
                    </a:ext>
                  </a:extLst>
                </a:gridCol>
                <a:gridCol w="896112">
                  <a:extLst>
                    <a:ext uri="{9D8B030D-6E8A-4147-A177-3AD203B41FA5}">
                      <a16:colId xmlns:a16="http://schemas.microsoft.com/office/drawing/2014/main" val="920130244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1652404077"/>
                    </a:ext>
                  </a:extLst>
                </a:gridCol>
              </a:tblGrid>
              <a:tr h="26336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সক্রিয়তা</a:t>
                      </a:r>
                      <a:r>
                        <a:rPr lang="en-US" sz="1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সিরিজে</a:t>
                      </a:r>
                      <a:r>
                        <a:rPr lang="en-US" sz="16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ধাতুর</a:t>
                      </a:r>
                      <a:r>
                        <a:rPr lang="en-US" sz="16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অবস্থান</a:t>
                      </a:r>
                      <a:endParaRPr lang="en-US" sz="1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</a:t>
                      </a:r>
                      <a:endParaRPr lang="en-US" sz="1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বিজারণের</a:t>
                      </a:r>
                      <a:r>
                        <a:rPr lang="en-US" sz="16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পদ্ধতি</a:t>
                      </a:r>
                      <a:endParaRPr lang="en-US" sz="1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843359"/>
                  </a:ext>
                </a:extLst>
              </a:tr>
              <a:tr h="263362">
                <a:tc rowSpan="5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বেশী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সক্রিয়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anose="020B0502020202020204" pitchFamily="34" charset="0"/>
                          <a:cs typeface="NikoshBAN" panose="02000000000000000000" pitchFamily="2" charset="0"/>
                        </a:rPr>
                        <a:t>K</a:t>
                      </a:r>
                      <a:endParaRPr lang="en-US" sz="1200" dirty="0">
                        <a:latin typeface="Century Gothic" panose="020B0502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E9F987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তড়ি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বিশ্লেষণ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E9F9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791412"/>
                  </a:ext>
                </a:extLst>
              </a:tr>
              <a:tr h="263362">
                <a:tc vMerge="1">
                  <a:txBody>
                    <a:bodyPr/>
                    <a:lstStyle/>
                    <a:p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anose="020B0502020202020204" pitchFamily="34" charset="0"/>
                          <a:cs typeface="NikoshBAN" panose="02000000000000000000" pitchFamily="2" charset="0"/>
                        </a:rPr>
                        <a:t>Na</a:t>
                      </a:r>
                      <a:endParaRPr lang="en-US" sz="1200" dirty="0">
                        <a:latin typeface="Century Gothic" panose="020B0502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E9F98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100616"/>
                  </a:ext>
                </a:extLst>
              </a:tr>
              <a:tr h="263362">
                <a:tc vMerge="1">
                  <a:txBody>
                    <a:bodyPr/>
                    <a:lstStyle/>
                    <a:p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anose="020B0502020202020204" pitchFamily="34" charset="0"/>
                          <a:cs typeface="NikoshBAN" panose="02000000000000000000" pitchFamily="2" charset="0"/>
                        </a:rPr>
                        <a:t>Ca</a:t>
                      </a:r>
                      <a:endParaRPr lang="en-US" sz="1200" dirty="0">
                        <a:latin typeface="Century Gothic" panose="020B0502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E9F98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799611"/>
                  </a:ext>
                </a:extLst>
              </a:tr>
              <a:tr h="263362">
                <a:tc vMerge="1"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anose="020B0502020202020204" pitchFamily="34" charset="0"/>
                          <a:cs typeface="NikoshBAN" panose="02000000000000000000" pitchFamily="2" charset="0"/>
                        </a:rPr>
                        <a:t>Mg</a:t>
                      </a:r>
                      <a:endParaRPr lang="en-US" sz="1200" dirty="0">
                        <a:latin typeface="Century Gothic" panose="020B0502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E9F98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99069"/>
                  </a:ext>
                </a:extLst>
              </a:tr>
              <a:tr h="263362">
                <a:tc vMerge="1"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anose="020B0502020202020204" pitchFamily="34" charset="0"/>
                          <a:cs typeface="NikoshBAN" panose="02000000000000000000" pitchFamily="2" charset="0"/>
                        </a:rPr>
                        <a:t>Al</a:t>
                      </a:r>
                      <a:endParaRPr lang="en-US" sz="1200" dirty="0">
                        <a:latin typeface="Century Gothic" panose="020B0502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E9F98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23648"/>
                  </a:ext>
                </a:extLst>
              </a:tr>
              <a:tr h="263362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মধ্যম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মানের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সক্রিয়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anose="020B0502020202020204" pitchFamily="34" charset="0"/>
                          <a:cs typeface="NikoshBAN" panose="02000000000000000000" pitchFamily="2" charset="0"/>
                        </a:rPr>
                        <a:t>Zn</a:t>
                      </a:r>
                      <a:endParaRPr lang="en-US" sz="1200" dirty="0">
                        <a:latin typeface="Century Gothic" panose="020B0502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কার্বন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বিজারণ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431817"/>
                  </a:ext>
                </a:extLst>
              </a:tr>
              <a:tr h="263362">
                <a:tc vMerge="1"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anose="020B0502020202020204" pitchFamily="34" charset="0"/>
                          <a:cs typeface="NikoshBAN" panose="02000000000000000000" pitchFamily="2" charset="0"/>
                        </a:rPr>
                        <a:t>Fe</a:t>
                      </a:r>
                      <a:endParaRPr lang="en-US" sz="1200" dirty="0">
                        <a:latin typeface="Century Gothic" panose="020B0502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054594"/>
                  </a:ext>
                </a:extLst>
              </a:tr>
              <a:tr h="263362">
                <a:tc vMerge="1"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Century Gothic" panose="020B0502020202020204" pitchFamily="34" charset="0"/>
                          <a:cs typeface="NikoshBAN" panose="02000000000000000000" pitchFamily="2" charset="0"/>
                        </a:rPr>
                        <a:t>Pb</a:t>
                      </a:r>
                      <a:endParaRPr lang="en-US" sz="1200" dirty="0">
                        <a:latin typeface="Century Gothic" panose="020B0502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976972"/>
                  </a:ext>
                </a:extLst>
              </a:tr>
              <a:tr h="263362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সক্রিয়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anose="020B0502020202020204" pitchFamily="34" charset="0"/>
                          <a:cs typeface="NikoshBAN" panose="02000000000000000000" pitchFamily="2" charset="0"/>
                        </a:rPr>
                        <a:t>Cu</a:t>
                      </a:r>
                      <a:endParaRPr lang="en-US" sz="1200" dirty="0">
                        <a:latin typeface="Century Gothic" panose="020B0502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স্ববিজারণ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741306"/>
                  </a:ext>
                </a:extLst>
              </a:tr>
              <a:tr h="263362">
                <a:tc vMerge="1"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anose="020B0502020202020204" pitchFamily="34" charset="0"/>
                          <a:cs typeface="NikoshBAN" panose="02000000000000000000" pitchFamily="2" charset="0"/>
                        </a:rPr>
                        <a:t>Hg</a:t>
                      </a:r>
                      <a:endParaRPr lang="en-US" sz="1200" dirty="0">
                        <a:latin typeface="Century Gothic" panose="020B0502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371879"/>
                  </a:ext>
                </a:extLst>
              </a:tr>
              <a:tr h="263362">
                <a:tc vMerge="1"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anose="020B0502020202020204" pitchFamily="34" charset="0"/>
                          <a:cs typeface="NikoshBAN" panose="02000000000000000000" pitchFamily="2" charset="0"/>
                        </a:rPr>
                        <a:t>Ag</a:t>
                      </a:r>
                      <a:endParaRPr lang="en-US" sz="1200" dirty="0">
                        <a:latin typeface="Century Gothic" panose="020B0502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944269"/>
                  </a:ext>
                </a:extLst>
              </a:tr>
              <a:tr h="26336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প্রায়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অসক্রিয়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43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anose="020B0502020202020204" pitchFamily="34" charset="0"/>
                          <a:cs typeface="NikoshBAN" panose="02000000000000000000" pitchFamily="2" charset="0"/>
                        </a:rPr>
                        <a:t>Pt</a:t>
                      </a:r>
                      <a:endParaRPr lang="en-US" sz="1200" dirty="0">
                        <a:latin typeface="Century Gothic" panose="020B0502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43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বিশুদ্ধ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413688"/>
                  </a:ext>
                </a:extLst>
              </a:tr>
              <a:tr h="263362">
                <a:tc vMerge="1">
                  <a:txBody>
                    <a:bodyPr/>
                    <a:lstStyle/>
                    <a:p>
                      <a:endParaRPr lang="en-US" sz="1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anose="020B0502020202020204" pitchFamily="34" charset="0"/>
                          <a:cs typeface="NikoshBAN" panose="02000000000000000000" pitchFamily="2" charset="0"/>
                        </a:rPr>
                        <a:t>Au</a:t>
                      </a:r>
                      <a:endParaRPr lang="en-US" sz="1200" dirty="0">
                        <a:latin typeface="Century Gothic" panose="020B0502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FF43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2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7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" t="1759" r="89906" b="1448"/>
          <a:stretch/>
        </p:blipFill>
        <p:spPr>
          <a:xfrm>
            <a:off x="-95794" y="1"/>
            <a:ext cx="853441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228600"/>
            <a:ext cx="6858000" cy="3657600"/>
          </a:xfrm>
          <a:prstGeom prst="rect">
            <a:avLst/>
          </a:prstGeom>
          <a:pattFill prst="pct40">
            <a:fgClr>
              <a:srgbClr val="FFFF9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1" y="133796"/>
            <a:ext cx="685799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ধাতব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অক্সাইডকে মুক্ত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ধাতুতে রূপান্তর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000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K,Na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Ca,Mg,Al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এর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ক্ষেত্রে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ধাতু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সমূহের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তড়ি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ৎ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বিশ্লেষণের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মাধ্যমে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বিজারণ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সম্পন্ন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বক্সাইড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Al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ধাতু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নিষ্কাশন</a:t>
            </a:r>
            <a:endParaRPr lang="en-US" sz="2000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তাপে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বক্সাইটকে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গলানো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(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গলনাঙ্ক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2050</a:t>
            </a:r>
            <a:r>
              <a:rPr lang="en-US" sz="2000" baseline="30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0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 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অ্যালুমিনিয়াম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অক্সাইড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এর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মধ্যে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ক্রায়োলাইট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(Na</a:t>
            </a:r>
            <a:r>
              <a:rPr lang="en-US" sz="20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3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AlF</a:t>
            </a:r>
            <a:r>
              <a:rPr lang="en-US" sz="20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6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)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যোগ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গলানো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(800</a:t>
            </a:r>
            <a:r>
              <a:rPr lang="en-US" sz="2000" baseline="30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0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C-1000</a:t>
            </a:r>
            <a:r>
              <a:rPr lang="en-US" sz="2000" baseline="30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0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তাপমাত্রায়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গলে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যায়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endParaRPr lang="bn-IN" sz="2000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গলিত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Al</a:t>
            </a:r>
            <a:r>
              <a:rPr lang="en-US" sz="20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2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O</a:t>
            </a:r>
            <a:r>
              <a:rPr lang="en-US" sz="20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3</a:t>
            </a:r>
            <a:r>
              <a:rPr lang="en-US" sz="2000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Agency FB" panose="020B0503020202020204" pitchFamily="34" charset="0"/>
                <a:cs typeface="NikoshBAN" panose="02000000000000000000" pitchFamily="2" charset="0"/>
              </a:rPr>
              <a:t>ধাতু</a:t>
            </a:r>
            <a:r>
              <a:rPr lang="en-US" sz="2000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নিষ্কাশন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এর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মধ্যে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Al</a:t>
            </a:r>
            <a:r>
              <a:rPr lang="en-US" sz="2000" baseline="30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3+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এবং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O</a:t>
            </a:r>
            <a:r>
              <a:rPr lang="en-US" sz="2000" baseline="30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2-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আয়ন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থাকে</a:t>
            </a:r>
            <a:r>
              <a:rPr lang="en-US" sz="2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স্টিলের</a:t>
            </a:r>
            <a:r>
              <a:rPr lang="en-US" sz="20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পাত্রকে</a:t>
            </a:r>
            <a:r>
              <a:rPr lang="en-US" sz="20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ব্যাটারির</a:t>
            </a:r>
            <a:r>
              <a:rPr lang="en-US" sz="20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ঋণাত্বক</a:t>
            </a:r>
            <a:r>
              <a:rPr lang="en-US" sz="20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প্রান্তের</a:t>
            </a:r>
            <a:r>
              <a:rPr lang="en-US" sz="20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সাথে</a:t>
            </a:r>
            <a:r>
              <a:rPr lang="en-US" sz="20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এবং</a:t>
            </a:r>
            <a:r>
              <a:rPr lang="en-US" sz="20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কার্বন</a:t>
            </a:r>
            <a:r>
              <a:rPr lang="en-US" sz="20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দণ্ড</a:t>
            </a:r>
            <a:r>
              <a:rPr lang="en-US" sz="20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গুলোকে</a:t>
            </a:r>
            <a:r>
              <a:rPr lang="en-US" sz="20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ব্যাটারির</a:t>
            </a:r>
            <a:r>
              <a:rPr lang="en-US" sz="20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ধনাত্বক</a:t>
            </a:r>
            <a:r>
              <a:rPr lang="en-US" sz="20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প্রান্তের</a:t>
            </a:r>
            <a:r>
              <a:rPr lang="en-US" sz="20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সাথে</a:t>
            </a:r>
            <a:r>
              <a:rPr lang="en-US" sz="20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যুক্ত</a:t>
            </a:r>
            <a:r>
              <a:rPr lang="en-US" sz="20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করা</a:t>
            </a:r>
            <a:r>
              <a:rPr lang="en-US" sz="20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840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" t="1759" r="89906" b="1448"/>
          <a:stretch/>
        </p:blipFill>
        <p:spPr>
          <a:xfrm>
            <a:off x="-69669" y="1"/>
            <a:ext cx="827316" cy="4114800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2364260" y="892232"/>
            <a:ext cx="4473146" cy="2330335"/>
            <a:chOff x="2869786" y="1595735"/>
            <a:chExt cx="4454281" cy="2330335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1838" y="2121520"/>
              <a:ext cx="2298357" cy="1758391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089042" y="3279739"/>
              <a:ext cx="12350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গলিত অ্যালুমিনিয়াম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H="1">
              <a:off x="5634321" y="2418339"/>
              <a:ext cx="3651" cy="71956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2869786" y="2548815"/>
              <a:ext cx="1226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কার্বন ক্যাথোড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913703" y="1674424"/>
              <a:ext cx="12170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কার্বন অ্যানোড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869786" y="3059980"/>
              <a:ext cx="15474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গ্রাফাইটের আস্তরণ যুক্ত স্টিলের পাত্র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202564" y="1595735"/>
              <a:ext cx="196911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গলিত অ্যালুমিনিয়াম অক্সাইড এবং ক্রায়োলাইট এর মিশ্রণ</a:t>
              </a:r>
            </a:p>
          </p:txBody>
        </p:sp>
        <p:cxnSp>
          <p:nvCxnSpPr>
            <p:cNvPr id="72" name="Elbow Connector 71"/>
            <p:cNvCxnSpPr/>
            <p:nvPr/>
          </p:nvCxnSpPr>
          <p:spPr>
            <a:xfrm>
              <a:off x="3266145" y="2539207"/>
              <a:ext cx="1054443" cy="378940"/>
            </a:xfrm>
            <a:prstGeom prst="bentConnector3">
              <a:avLst>
                <a:gd name="adj1" fmla="val 100781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312679" y="2007319"/>
              <a:ext cx="498218" cy="101423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3261172" y="3619380"/>
              <a:ext cx="1051507" cy="81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263978" y="3383145"/>
              <a:ext cx="1533238" cy="2830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>
            <a:off x="228600" y="228600"/>
            <a:ext cx="6858000" cy="3657600"/>
          </a:xfrm>
          <a:prstGeom prst="rect">
            <a:avLst/>
          </a:prstGeom>
          <a:pattFill prst="pct40">
            <a:fgClr>
              <a:srgbClr val="FFFF9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228600" y="228600"/>
                <a:ext cx="6073345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ধাতব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অক্সাইডকে 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মুক্ত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ধাতুতে 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রূপান্তর</a:t>
                </a:r>
                <a:endParaRPr lang="en-US" sz="1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তড়িৎ </a:t>
                </a:r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বিশ্লেষণ </a:t>
                </a:r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</a:t>
                </a:r>
              </a:p>
              <a:p>
                <a:endParaRPr lang="bn-IN" sz="2400" dirty="0" smtClean="0">
                  <a:solidFill>
                    <a:srgbClr val="FF0000"/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endParaRPr lang="bn-IN" sz="2400" dirty="0" smtClean="0">
                  <a:solidFill>
                    <a:srgbClr val="FF0000"/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endParaRPr lang="bn-IN" sz="2400" dirty="0" smtClean="0">
                  <a:solidFill>
                    <a:srgbClr val="FF0000"/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endParaRPr lang="bn-IN" sz="2400" dirty="0">
                  <a:solidFill>
                    <a:srgbClr val="FF0000"/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Al</a:t>
                </a:r>
                <a:r>
                  <a:rPr lang="en-US" sz="2400" baseline="-25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O</a:t>
                </a:r>
                <a:r>
                  <a:rPr lang="en-US" sz="2400" baseline="-25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3 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2Al</a:t>
                </a:r>
                <a:r>
                  <a:rPr lang="en-US" sz="2400" baseline="30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3+ 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+ 3O</a:t>
                </a:r>
                <a:r>
                  <a:rPr lang="en-US" sz="2400" baseline="30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2-</a:t>
                </a:r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6O</a:t>
                </a:r>
                <a:r>
                  <a:rPr lang="en-US" sz="2400" baseline="30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2-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3O</a:t>
                </a:r>
                <a:r>
                  <a:rPr lang="en-US" sz="2400" baseline="30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2-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+ 12e</a:t>
                </a:r>
                <a:r>
                  <a:rPr lang="en-US" sz="2400" baseline="30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-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[</a:t>
                </a:r>
                <a:r>
                  <a:rPr lang="en-US" sz="24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অ্যানোড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], </a:t>
                </a:r>
              </a:p>
              <a:p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2Al</a:t>
                </a:r>
                <a:r>
                  <a:rPr lang="en-US" sz="2400" baseline="30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3+ 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+ 6e-</a:t>
                </a:r>
                <a:r>
                  <a:rPr lang="en-US" sz="2400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2Al [</a:t>
                </a:r>
                <a:r>
                  <a:rPr lang="en-US" sz="24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ক্যাথোড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],</a:t>
                </a:r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6073345" cy="3416320"/>
              </a:xfrm>
              <a:prstGeom prst="rect">
                <a:avLst/>
              </a:prstGeom>
              <a:blipFill>
                <a:blip r:embed="rId4"/>
                <a:stretch>
                  <a:fillRect l="-2108" t="-1071" b="-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0" name="Picture 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940" y="467126"/>
            <a:ext cx="2671295" cy="3009706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5515671" y="3673908"/>
            <a:ext cx="1570929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591214" y="1015936"/>
            <a:ext cx="1645920" cy="0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2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659" y="872850"/>
            <a:ext cx="2627604" cy="2176461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730" y="1360846"/>
            <a:ext cx="3696598" cy="2612121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2922662" y="0"/>
            <a:ext cx="4392538" cy="4114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3923440" y="982847"/>
            <a:ext cx="2629887" cy="2165260"/>
            <a:chOff x="3302238" y="428084"/>
            <a:chExt cx="3317911" cy="2650944"/>
          </a:xfrm>
        </p:grpSpPr>
        <p:grpSp>
          <p:nvGrpSpPr>
            <p:cNvPr id="50" name="Group 49"/>
            <p:cNvGrpSpPr/>
            <p:nvPr/>
          </p:nvGrpSpPr>
          <p:grpSpPr>
            <a:xfrm>
              <a:off x="3302238" y="428084"/>
              <a:ext cx="1679809" cy="1067431"/>
              <a:chOff x="3302238" y="428084"/>
              <a:chExt cx="1679809" cy="1067431"/>
            </a:xfrm>
          </p:grpSpPr>
          <p:cxnSp>
            <p:nvCxnSpPr>
              <p:cNvPr id="32" name="Elbow Connector 31"/>
              <p:cNvCxnSpPr/>
              <p:nvPr/>
            </p:nvCxnSpPr>
            <p:spPr>
              <a:xfrm rot="16200000" flipH="1">
                <a:off x="3258691" y="1096605"/>
                <a:ext cx="601266" cy="196553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41"/>
              <p:cNvGrpSpPr/>
              <p:nvPr/>
            </p:nvGrpSpPr>
            <p:grpSpPr>
              <a:xfrm>
                <a:off x="3302238" y="699174"/>
                <a:ext cx="317618" cy="195073"/>
                <a:chOff x="3339982" y="605764"/>
                <a:chExt cx="317618" cy="195073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3339982" y="605764"/>
                  <a:ext cx="317618" cy="130049"/>
                  <a:chOff x="3339982" y="605764"/>
                  <a:chExt cx="317618" cy="130049"/>
                </a:xfrm>
              </p:grpSpPr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3341406" y="735813"/>
                    <a:ext cx="316194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3339982" y="605764"/>
                    <a:ext cx="316194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3407351" y="670788"/>
                  <a:ext cx="182880" cy="130049"/>
                  <a:chOff x="3339982" y="605764"/>
                  <a:chExt cx="317618" cy="130049"/>
                </a:xfrm>
              </p:grpSpPr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3341406" y="735813"/>
                    <a:ext cx="316194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3339982" y="605764"/>
                    <a:ext cx="316194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44" name="Straight Connector 43"/>
              <p:cNvCxnSpPr/>
              <p:nvPr/>
            </p:nvCxnSpPr>
            <p:spPr>
              <a:xfrm flipV="1">
                <a:off x="3456262" y="428084"/>
                <a:ext cx="1525785" cy="8546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4964955" y="435907"/>
                <a:ext cx="0" cy="38477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3464808" y="428084"/>
                <a:ext cx="0" cy="27432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3922520" y="1772967"/>
              <a:ext cx="2059536" cy="723182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78319" y="2264636"/>
              <a:ext cx="341830" cy="231513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3657600" y="1495514"/>
              <a:ext cx="2572285" cy="1273038"/>
            </a:xfrm>
            <a:custGeom>
              <a:avLst/>
              <a:gdLst>
                <a:gd name="connsiteX0" fmla="*/ 0 w 2572285"/>
                <a:gd name="connsiteY0" fmla="*/ 0 h 1273038"/>
                <a:gd name="connsiteX1" fmla="*/ 248896 w 2572285"/>
                <a:gd name="connsiteY1" fmla="*/ 0 h 1273038"/>
                <a:gd name="connsiteX2" fmla="*/ 248896 w 2572285"/>
                <a:gd name="connsiteY2" fmla="*/ 1024142 h 1273038"/>
                <a:gd name="connsiteX3" fmla="*/ 2323389 w 2572285"/>
                <a:gd name="connsiteY3" fmla="*/ 1024142 h 1273038"/>
                <a:gd name="connsiteX4" fmla="*/ 2323389 w 2572285"/>
                <a:gd name="connsiteY4" fmla="*/ 0 h 1273038"/>
                <a:gd name="connsiteX5" fmla="*/ 2572285 w 2572285"/>
                <a:gd name="connsiteY5" fmla="*/ 0 h 1273038"/>
                <a:gd name="connsiteX6" fmla="*/ 2572285 w 2572285"/>
                <a:gd name="connsiteY6" fmla="*/ 1273038 h 1273038"/>
                <a:gd name="connsiteX7" fmla="*/ 0 w 2572285"/>
                <a:gd name="connsiteY7" fmla="*/ 1273038 h 1273038"/>
                <a:gd name="connsiteX8" fmla="*/ 0 w 2572285"/>
                <a:gd name="connsiteY8" fmla="*/ 0 h 127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2285" h="1273038">
                  <a:moveTo>
                    <a:pt x="0" y="0"/>
                  </a:moveTo>
                  <a:lnTo>
                    <a:pt x="248896" y="0"/>
                  </a:lnTo>
                  <a:lnTo>
                    <a:pt x="248896" y="1024142"/>
                  </a:lnTo>
                  <a:lnTo>
                    <a:pt x="2323389" y="1024142"/>
                  </a:lnTo>
                  <a:lnTo>
                    <a:pt x="2323389" y="0"/>
                  </a:lnTo>
                  <a:lnTo>
                    <a:pt x="2572285" y="0"/>
                  </a:lnTo>
                  <a:lnTo>
                    <a:pt x="2572285" y="1273038"/>
                  </a:lnTo>
                  <a:lnTo>
                    <a:pt x="0" y="12730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341406" y="1495514"/>
              <a:ext cx="3204673" cy="1583514"/>
            </a:xfrm>
            <a:custGeom>
              <a:avLst/>
              <a:gdLst>
                <a:gd name="connsiteX0" fmla="*/ 0 w 2572285"/>
                <a:gd name="connsiteY0" fmla="*/ 0 h 1273038"/>
                <a:gd name="connsiteX1" fmla="*/ 248896 w 2572285"/>
                <a:gd name="connsiteY1" fmla="*/ 0 h 1273038"/>
                <a:gd name="connsiteX2" fmla="*/ 248896 w 2572285"/>
                <a:gd name="connsiteY2" fmla="*/ 1024142 h 1273038"/>
                <a:gd name="connsiteX3" fmla="*/ 2323389 w 2572285"/>
                <a:gd name="connsiteY3" fmla="*/ 1024142 h 1273038"/>
                <a:gd name="connsiteX4" fmla="*/ 2323389 w 2572285"/>
                <a:gd name="connsiteY4" fmla="*/ 0 h 1273038"/>
                <a:gd name="connsiteX5" fmla="*/ 2572285 w 2572285"/>
                <a:gd name="connsiteY5" fmla="*/ 0 h 1273038"/>
                <a:gd name="connsiteX6" fmla="*/ 2572285 w 2572285"/>
                <a:gd name="connsiteY6" fmla="*/ 1273038 h 1273038"/>
                <a:gd name="connsiteX7" fmla="*/ 0 w 2572285"/>
                <a:gd name="connsiteY7" fmla="*/ 1273038 h 1273038"/>
                <a:gd name="connsiteX8" fmla="*/ 0 w 2572285"/>
                <a:gd name="connsiteY8" fmla="*/ 0 h 127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2285" h="1273038">
                  <a:moveTo>
                    <a:pt x="0" y="0"/>
                  </a:moveTo>
                  <a:lnTo>
                    <a:pt x="248896" y="0"/>
                  </a:lnTo>
                  <a:lnTo>
                    <a:pt x="248896" y="1024142"/>
                  </a:lnTo>
                  <a:lnTo>
                    <a:pt x="2323389" y="1024142"/>
                  </a:lnTo>
                  <a:lnTo>
                    <a:pt x="2323389" y="0"/>
                  </a:lnTo>
                  <a:lnTo>
                    <a:pt x="2572285" y="0"/>
                  </a:lnTo>
                  <a:lnTo>
                    <a:pt x="2572285" y="1273038"/>
                  </a:lnTo>
                  <a:lnTo>
                    <a:pt x="0" y="12730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922520" y="2256090"/>
              <a:ext cx="2648345" cy="260414"/>
              <a:chOff x="3913974" y="2251585"/>
              <a:chExt cx="2648345" cy="26491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922239" y="2308633"/>
                <a:ext cx="640080" cy="13716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913974" y="2251585"/>
                <a:ext cx="2059536" cy="26491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324363" y="718284"/>
              <a:ext cx="1295038" cy="1339116"/>
              <a:chOff x="4296411" y="607222"/>
              <a:chExt cx="1295038" cy="1339116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4411788" y="607222"/>
                <a:ext cx="1050431" cy="1338392"/>
              </a:xfrm>
              <a:custGeom>
                <a:avLst/>
                <a:gdLst>
                  <a:gd name="connsiteX0" fmla="*/ 484973 w 1145136"/>
                  <a:gd name="connsiteY0" fmla="*/ 0 h 1441632"/>
                  <a:gd name="connsiteX1" fmla="*/ 651616 w 1145136"/>
                  <a:gd name="connsiteY1" fmla="*/ 0 h 1441632"/>
                  <a:gd name="connsiteX2" fmla="*/ 651616 w 1145136"/>
                  <a:gd name="connsiteY2" fmla="*/ 475957 h 1441632"/>
                  <a:gd name="connsiteX3" fmla="*/ 903717 w 1145136"/>
                  <a:gd name="connsiteY3" fmla="*/ 475957 h 1441632"/>
                  <a:gd name="connsiteX4" fmla="*/ 1145136 w 1145136"/>
                  <a:gd name="connsiteY4" fmla="*/ 958795 h 1441632"/>
                  <a:gd name="connsiteX5" fmla="*/ 903717 w 1145136"/>
                  <a:gd name="connsiteY5" fmla="*/ 1441632 h 1441632"/>
                  <a:gd name="connsiteX6" fmla="*/ 874934 w 1145136"/>
                  <a:gd name="connsiteY6" fmla="*/ 1441632 h 1441632"/>
                  <a:gd name="connsiteX7" fmla="*/ 1061873 w 1145136"/>
                  <a:gd name="connsiteY7" fmla="*/ 1067754 h 1441632"/>
                  <a:gd name="connsiteX8" fmla="*/ 820454 w 1145136"/>
                  <a:gd name="connsiteY8" fmla="*/ 584916 h 1441632"/>
                  <a:gd name="connsiteX9" fmla="*/ 324682 w 1145136"/>
                  <a:gd name="connsiteY9" fmla="*/ 584916 h 1441632"/>
                  <a:gd name="connsiteX10" fmla="*/ 83263 w 1145136"/>
                  <a:gd name="connsiteY10" fmla="*/ 1067754 h 1441632"/>
                  <a:gd name="connsiteX11" fmla="*/ 270202 w 1145136"/>
                  <a:gd name="connsiteY11" fmla="*/ 1441632 h 1441632"/>
                  <a:gd name="connsiteX12" fmla="*/ 241419 w 1145136"/>
                  <a:gd name="connsiteY12" fmla="*/ 1441632 h 1441632"/>
                  <a:gd name="connsiteX13" fmla="*/ 0 w 1145136"/>
                  <a:gd name="connsiteY13" fmla="*/ 958795 h 1441632"/>
                  <a:gd name="connsiteX14" fmla="*/ 241419 w 1145136"/>
                  <a:gd name="connsiteY14" fmla="*/ 475957 h 1441632"/>
                  <a:gd name="connsiteX15" fmla="*/ 484973 w 1145136"/>
                  <a:gd name="connsiteY15" fmla="*/ 475957 h 1441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45136" h="1441632">
                    <a:moveTo>
                      <a:pt x="484973" y="0"/>
                    </a:moveTo>
                    <a:lnTo>
                      <a:pt x="651616" y="0"/>
                    </a:lnTo>
                    <a:lnTo>
                      <a:pt x="651616" y="475957"/>
                    </a:lnTo>
                    <a:lnTo>
                      <a:pt x="903717" y="475957"/>
                    </a:lnTo>
                    <a:lnTo>
                      <a:pt x="1145136" y="958795"/>
                    </a:lnTo>
                    <a:lnTo>
                      <a:pt x="903717" y="1441632"/>
                    </a:lnTo>
                    <a:lnTo>
                      <a:pt x="874934" y="1441632"/>
                    </a:lnTo>
                    <a:lnTo>
                      <a:pt x="1061873" y="1067754"/>
                    </a:lnTo>
                    <a:lnTo>
                      <a:pt x="820454" y="584916"/>
                    </a:lnTo>
                    <a:lnTo>
                      <a:pt x="324682" y="584916"/>
                    </a:lnTo>
                    <a:lnTo>
                      <a:pt x="83263" y="1067754"/>
                    </a:lnTo>
                    <a:lnTo>
                      <a:pt x="270202" y="1441632"/>
                    </a:lnTo>
                    <a:lnTo>
                      <a:pt x="241419" y="1441632"/>
                    </a:lnTo>
                    <a:lnTo>
                      <a:pt x="0" y="958795"/>
                    </a:lnTo>
                    <a:lnTo>
                      <a:pt x="241419" y="475957"/>
                    </a:lnTo>
                    <a:lnTo>
                      <a:pt x="484973" y="475957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296411" y="1462491"/>
                <a:ext cx="427289" cy="482838"/>
              </a:xfrm>
              <a:prstGeom prst="rect">
                <a:avLst/>
              </a:prstGeom>
              <a:solidFill>
                <a:srgbClr val="AFABAB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164160" y="1463500"/>
                <a:ext cx="427289" cy="482838"/>
              </a:xfrm>
              <a:prstGeom prst="rect">
                <a:avLst/>
              </a:prstGeom>
              <a:solidFill>
                <a:srgbClr val="AFABAB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326595" y="557838"/>
            <a:ext cx="22424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 ক্যাথোড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 অ্যানোড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গ্রাফাইটের আস্তরণ যুক্ত স্টিলের পাত্র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গলিত অ্যালুমিনিয়াম অক্সাইড এবং ক্রায়োলাইট এর মিশ্রণ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গলিত অ্যালুমিনিয়াম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92408" y="322217"/>
            <a:ext cx="1570929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515671" y="3673908"/>
            <a:ext cx="1570929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540093" y="3696723"/>
            <a:ext cx="3347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6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73152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05740"/>
            <a:ext cx="3313670" cy="3243965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bn-IN" sz="4000" dirty="0">
              <a:solidFill>
                <a:schemeClr val="bg1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bg1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endParaRPr lang="bn-IN" sz="168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আকরিকের ক্ষেত্রে ধাতব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অক্সাইড থেকে মুক্ত ধাতুতে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রূপান্তরে 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 ব্যবহার করা হয় ?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657600" y="127975"/>
          <a:ext cx="3429000" cy="385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7805756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45786609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7373360"/>
                    </a:ext>
                  </a:extLst>
                </a:gridCol>
              </a:tblGrid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খনিজ</a:t>
                      </a:r>
                      <a:r>
                        <a:rPr lang="en-US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আকরিকের</a:t>
                      </a:r>
                      <a:r>
                        <a:rPr lang="en-US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14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সংকেত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62137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মার্কারি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সিন্নাবার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HgS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26194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জিংক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জিংক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ব্লেন্ড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ক্যালামাইন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ZnS</a:t>
                      </a:r>
                      <a:endParaRPr lang="en-US" sz="1400" b="1" dirty="0" smtClean="0">
                        <a:latin typeface="Agency FB" panose="020B0503020202020204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ZnCO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endParaRPr lang="en-US" sz="1400" b="1" baseline="-25000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409113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লেড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গ্যালেনা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PbS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081756"/>
                  </a:ext>
                </a:extLst>
              </a:tr>
              <a:tr h="7132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আয়রন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ম্যাগনেটাইট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হেমাটাইট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লিমোনাইট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.3H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60332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কপার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কপার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পাইরোইট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চালকোসাইট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CuFeS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Cu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731825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অ্যালুমিনিয়াম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বক্সাইট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Al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. H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984693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সোডিয়াম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সাগরের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NaCl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898579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ক্যালসিয়াম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চুনাপাথর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CaCO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endParaRPr lang="en-US" sz="1400" b="1" baseline="-25000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759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40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315200" cy="411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" t="1759" r="89906" b="1448"/>
          <a:stretch/>
        </p:blipFill>
        <p:spPr>
          <a:xfrm>
            <a:off x="-8709" y="1"/>
            <a:ext cx="731520" cy="4114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131326"/>
            <a:ext cx="6858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ধাতব অক্সাইডকে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ধাতুতে রূপান্তর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 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বিজারণ 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মধ্যম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কার্বনকে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উত্তপ্ত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পক্রিয়াকে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স্মেল্টিং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গলিয়ে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5383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657600" cy="4114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8600" y="228600"/>
                <a:ext cx="3429000" cy="3354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dirty="0" smtClean="0">
                    <a:solidFill>
                      <a:schemeClr val="bg2">
                        <a:lumMod val="9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ধাতব অক্সাইডকে মুক্ত </a:t>
                </a:r>
                <a:r>
                  <a:rPr lang="bn-IN" dirty="0">
                    <a:solidFill>
                      <a:schemeClr val="bg2">
                        <a:lumMod val="9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ধাতুতে </a:t>
                </a:r>
                <a:r>
                  <a:rPr lang="bn-IN" dirty="0" smtClean="0">
                    <a:solidFill>
                      <a:schemeClr val="bg2">
                        <a:lumMod val="9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রূপান্তর</a:t>
                </a:r>
                <a:endParaRPr lang="en-US" dirty="0" smtClean="0">
                  <a:solidFill>
                    <a:schemeClr val="bg2">
                      <a:lumMod val="9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>
                    <a:solidFill>
                      <a:schemeClr val="bg2">
                        <a:lumMod val="9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 বিজারণ পদ্ধতি</a:t>
                </a:r>
                <a:endParaRPr lang="en-US" sz="2800" dirty="0">
                  <a:solidFill>
                    <a:schemeClr val="bg2">
                      <a:lumMod val="9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1400" dirty="0">
                  <a:solidFill>
                    <a:schemeClr val="bg2">
                      <a:lumMod val="9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dirty="0" smtClean="0">
                    <a:solidFill>
                      <a:schemeClr val="bg2">
                        <a:lumMod val="9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dirty="0" err="1" smtClean="0">
                    <a:solidFill>
                      <a:schemeClr val="bg2">
                        <a:lumMod val="9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</a:t>
                </a:r>
                <a:r>
                  <a:rPr lang="en-US" dirty="0" smtClean="0">
                    <a:solidFill>
                      <a:schemeClr val="bg2">
                        <a:lumMod val="9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2">
                        <a:lumMod val="9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ধাতুর</a:t>
                </a:r>
                <a:r>
                  <a:rPr lang="en-US" dirty="0" smtClean="0">
                    <a:solidFill>
                      <a:schemeClr val="bg2">
                        <a:lumMod val="9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2">
                        <a:lumMod val="9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dirty="0" smtClean="0">
                    <a:solidFill>
                      <a:schemeClr val="bg2">
                        <a:lumMod val="9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2">
                        <a:lumMod val="9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ইলেক্ট্রন</a:t>
                </a:r>
                <a:r>
                  <a:rPr lang="en-US" dirty="0" smtClean="0">
                    <a:solidFill>
                      <a:schemeClr val="bg2">
                        <a:lumMod val="9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2">
                        <a:lumMod val="9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গ্রহণ</a:t>
                </a:r>
                <a:r>
                  <a:rPr lang="en-US" dirty="0" smtClean="0">
                    <a:solidFill>
                      <a:schemeClr val="bg2">
                        <a:lumMod val="9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2">
                        <a:lumMod val="9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dirty="0" smtClean="0">
                    <a:solidFill>
                      <a:schemeClr val="bg2">
                        <a:lumMod val="9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dirty="0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Mn</a:t>
                </a:r>
                <a:r>
                  <a:rPr lang="en-US" baseline="30000" dirty="0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+2</a:t>
                </a:r>
                <a:r>
                  <a:rPr lang="en-US" dirty="0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, </a:t>
                </a:r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Zn</a:t>
                </a:r>
                <a:r>
                  <a:rPr lang="en-US" baseline="30000" dirty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+2</a:t>
                </a:r>
                <a:r>
                  <a:rPr lang="en-US" dirty="0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, Cr</a:t>
                </a:r>
                <a:r>
                  <a:rPr lang="en-US" baseline="30000" dirty="0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+2</a:t>
                </a:r>
                <a:r>
                  <a:rPr lang="en-US" dirty="0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, Cr</a:t>
                </a:r>
                <a:r>
                  <a:rPr lang="en-US" baseline="30000" dirty="0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+3</a:t>
                </a:r>
                <a:r>
                  <a:rPr lang="en-US" dirty="0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,Fe</a:t>
                </a:r>
                <a:r>
                  <a:rPr lang="en-US" baseline="30000" dirty="0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+2</a:t>
                </a:r>
                <a:r>
                  <a:rPr lang="en-US" dirty="0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, Fe</a:t>
                </a:r>
                <a:r>
                  <a:rPr lang="en-US" baseline="30000" dirty="0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+3</a:t>
                </a:r>
                <a:r>
                  <a:rPr lang="en-US" dirty="0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, Pb</a:t>
                </a:r>
                <a:r>
                  <a:rPr lang="en-US" baseline="30000" dirty="0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+2</a:t>
                </a:r>
                <a:r>
                  <a:rPr lang="en-US" dirty="0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, Cu</a:t>
                </a:r>
                <a:r>
                  <a:rPr lang="en-US" baseline="30000" dirty="0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+2</a:t>
                </a:r>
                <a:r>
                  <a:rPr lang="en-US" dirty="0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, </a:t>
                </a:r>
              </a:p>
              <a:p>
                <a:endParaRPr lang="en-US" sz="2400" dirty="0" smtClean="0">
                  <a:solidFill>
                    <a:schemeClr val="bg2">
                      <a:lumMod val="90000"/>
                    </a:schemeClr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M</a:t>
                </a:r>
                <a:r>
                  <a:rPr lang="en-US" sz="2400" baseline="-25000" dirty="0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400" dirty="0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O</a:t>
                </a:r>
                <a:r>
                  <a:rPr lang="en-US" sz="2400" baseline="-25000" dirty="0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n</a:t>
                </a:r>
                <a:r>
                  <a:rPr lang="en-US" sz="2400" dirty="0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+ </a:t>
                </a:r>
                <a:r>
                  <a:rPr lang="en-US" sz="2400" dirty="0" err="1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nC</a:t>
                </a:r>
                <a:r>
                  <a:rPr lang="en-US" sz="2400" dirty="0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400" dirty="0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2M + </a:t>
                </a:r>
                <a:r>
                  <a:rPr lang="en-US" sz="2400" dirty="0" err="1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nCO</a:t>
                </a:r>
                <a:endParaRPr lang="en-US" sz="2400" dirty="0" smtClean="0">
                  <a:solidFill>
                    <a:schemeClr val="bg2">
                      <a:lumMod val="90000"/>
                    </a:schemeClr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M</a:t>
                </a:r>
                <a:r>
                  <a:rPr lang="en-US" sz="2400" baseline="-25000" dirty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400" dirty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O</a:t>
                </a:r>
                <a:r>
                  <a:rPr lang="en-US" sz="2400" baseline="-25000" dirty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n</a:t>
                </a:r>
                <a:r>
                  <a:rPr lang="en-US" sz="2400" dirty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+ </a:t>
                </a:r>
                <a:r>
                  <a:rPr lang="en-US" sz="2400" dirty="0" err="1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nCO</a:t>
                </a:r>
                <a:r>
                  <a:rPr lang="en-US" sz="2400" dirty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2">
                        <a:lumMod val="90000"/>
                      </a:schemeClr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2M + </a:t>
                </a:r>
                <a:r>
                  <a:rPr lang="en-US" sz="2400" dirty="0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nCO</a:t>
                </a:r>
                <a:r>
                  <a:rPr lang="en-US" sz="2400" baseline="-25000" dirty="0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 </a:t>
                </a:r>
                <a:r>
                  <a:rPr lang="en-US" sz="2400" dirty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Fe</a:t>
                </a:r>
                <a:r>
                  <a:rPr lang="en-US" sz="2400" baseline="30000" dirty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+3</a:t>
                </a:r>
                <a:r>
                  <a:rPr lang="en-US" sz="2400" dirty="0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,</a:t>
                </a:r>
              </a:p>
              <a:p>
                <a:endParaRPr lang="en-US" sz="2400" dirty="0" smtClean="0">
                  <a:solidFill>
                    <a:schemeClr val="bg2">
                      <a:lumMod val="90000"/>
                    </a:schemeClr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r>
                  <a:rPr lang="en-US" sz="2000" dirty="0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(</a:t>
                </a:r>
                <a:r>
                  <a:rPr lang="en-US" sz="2000" dirty="0" err="1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2000" dirty="0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n = </a:t>
                </a:r>
                <a:r>
                  <a:rPr lang="en-US" sz="2000" dirty="0" err="1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ধাতুর</a:t>
                </a:r>
                <a:r>
                  <a:rPr lang="en-US" sz="2000" dirty="0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জারণ</a:t>
                </a:r>
                <a:r>
                  <a:rPr lang="en-US" sz="2000" dirty="0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000" dirty="0" smtClean="0">
                    <a:solidFill>
                      <a:schemeClr val="bg2">
                        <a:lumMod val="9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3429000" cy="3354765"/>
              </a:xfrm>
              <a:prstGeom prst="rect">
                <a:avLst/>
              </a:prstGeom>
              <a:blipFill>
                <a:blip r:embed="rId2"/>
                <a:stretch>
                  <a:fillRect l="-3737" t="-1091" b="-2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395652" y="780454"/>
                <a:ext cx="2690948" cy="2923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ZnO + C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Zn + CO</a:t>
                </a:r>
              </a:p>
              <a:p>
                <a:endParaRPr lang="en-US" sz="2400" baseline="-25000" dirty="0">
                  <a:solidFill>
                    <a:srgbClr val="FF0000"/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FeO</a:t>
                </a:r>
                <a:r>
                  <a:rPr lang="en-US" sz="24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+ C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Fe + CO</a:t>
                </a:r>
              </a:p>
              <a:p>
                <a:endParaRPr lang="en-US" sz="2400" baseline="-25000" dirty="0">
                  <a:solidFill>
                    <a:srgbClr val="FF0000"/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PbO</a:t>
                </a:r>
                <a:r>
                  <a:rPr lang="en-US" sz="24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+ C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Pb + CO</a:t>
                </a:r>
              </a:p>
              <a:p>
                <a:endParaRPr lang="en-US" sz="2400" baseline="-25000" dirty="0">
                  <a:solidFill>
                    <a:srgbClr val="FF0000"/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CuO</a:t>
                </a:r>
                <a:r>
                  <a:rPr lang="en-US" sz="24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+ C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Cu + CO</a:t>
                </a:r>
              </a:p>
              <a:p>
                <a:endParaRPr lang="en-US" sz="2400" baseline="-25000" dirty="0">
                  <a:solidFill>
                    <a:srgbClr val="FF0000"/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Fe</a:t>
                </a:r>
                <a:r>
                  <a:rPr lang="en-US" sz="2400" baseline="-25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4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O</a:t>
                </a:r>
                <a:r>
                  <a:rPr lang="en-US" sz="2400" baseline="-25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3</a:t>
                </a:r>
                <a:r>
                  <a:rPr lang="en-US" sz="24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+ 3C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2Fe + 3CO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652" y="780454"/>
                <a:ext cx="2690948" cy="2923877"/>
              </a:xfrm>
              <a:prstGeom prst="rect">
                <a:avLst/>
              </a:prstGeom>
              <a:blipFill>
                <a:blip r:embed="rId3"/>
                <a:stretch>
                  <a:fillRect l="-3394" t="-1667" r="-452" b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5515671" y="3870984"/>
            <a:ext cx="1570929" cy="15216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40093" y="3696723"/>
            <a:ext cx="334765" cy="76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3" t="1759" r="45960" b="1448"/>
          <a:stretch/>
        </p:blipFill>
        <p:spPr>
          <a:xfrm>
            <a:off x="3326674" y="1"/>
            <a:ext cx="76635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73152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05740"/>
            <a:ext cx="3313670" cy="3243965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bn-IN" sz="4000" dirty="0">
              <a:solidFill>
                <a:schemeClr val="bg1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bg1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endParaRPr lang="bn-IN" sz="168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আকরিকের ক্ষেত্রে ধাতব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অক্সাইড থেকে মুক্ত ধাতুতে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রূপান্তরে 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 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 ব্যবহার করা হয় ?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657600" y="127975"/>
          <a:ext cx="3429000" cy="385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7805756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45786609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7373360"/>
                    </a:ext>
                  </a:extLst>
                </a:gridCol>
              </a:tblGrid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খনিজ</a:t>
                      </a:r>
                      <a:r>
                        <a:rPr lang="en-US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আকরিকের</a:t>
                      </a:r>
                      <a:r>
                        <a:rPr lang="en-US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14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সংকেত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62137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মার্কারি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সিন্নাবার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HgS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26194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জিংক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জিংক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ব্লেন্ড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ক্যালামাইন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ZnS</a:t>
                      </a:r>
                      <a:endParaRPr lang="en-US" sz="1400" b="1" dirty="0" smtClean="0">
                        <a:latin typeface="Agency FB" panose="020B0503020202020204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ZnCO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endParaRPr lang="en-US" sz="1400" b="1" baseline="-25000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409113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লেড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গ্যালেনা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PbS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081756"/>
                  </a:ext>
                </a:extLst>
              </a:tr>
              <a:tr h="7132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আয়রন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ম্যাগনেটাইট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হেমাটাইট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লিমোনাইট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.3H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60332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কপার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কপার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পাইরোইট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চালকোসাইট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CuFeS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Cu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731825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অ্যালুমিনিয়াম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বক্সাইট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Al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. H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984693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সোডিয়াম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সাগরের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NaCl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898579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ক্যালসিয়াম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চুনাপাথর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CaCO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endParaRPr lang="en-US" sz="1400" b="1" baseline="-25000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759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9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057400"/>
            <a:ext cx="7315200" cy="2057400"/>
          </a:xfrm>
          <a:prstGeom prst="rect">
            <a:avLst/>
          </a:prstGeom>
          <a:solidFill>
            <a:srgbClr val="4BF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8600" y="228600"/>
                <a:ext cx="6858001" cy="3724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1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ধাতব অক্সাইডকে </a:t>
                </a:r>
                <a:r>
                  <a:rPr lang="bn-IN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মুক্ত </a:t>
                </a:r>
                <a:r>
                  <a:rPr lang="bn-IN" sz="1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ধাতুতে রূপান্তর</a:t>
                </a:r>
                <a:endParaRPr lang="en-US" sz="1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স্ববিজারণ পদ্ধতি</a:t>
                </a:r>
                <a:endParaRPr lang="en-US" sz="2800" dirty="0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 err="1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সক্রিয়তা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সিরিজের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কম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সক্রিয়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ধাতু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(Cu</a:t>
                </a:r>
                <a:r>
                  <a:rPr lang="en-US" sz="2000" baseline="30000" dirty="0" smtClean="0">
                    <a:solidFill>
                      <a:schemeClr val="bg2">
                        <a:lumMod val="1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+2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, 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Hg</a:t>
                </a:r>
                <a:r>
                  <a:rPr lang="en-US" sz="2000" baseline="30000" dirty="0" smtClean="0">
                    <a:solidFill>
                      <a:schemeClr val="bg2">
                        <a:lumMod val="1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+2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, 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Ag</a:t>
                </a:r>
                <a:r>
                  <a:rPr lang="en-US" sz="2000" baseline="30000" dirty="0" smtClean="0">
                    <a:solidFill>
                      <a:schemeClr val="bg2">
                        <a:lumMod val="1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+2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) </a:t>
                </a:r>
                <a:r>
                  <a:rPr lang="en-US" sz="2000" dirty="0" err="1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 </a:t>
                </a:r>
                <a:r>
                  <a:rPr lang="en-US" sz="2000" dirty="0" err="1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ব্যবহৃত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2000" dirty="0" err="1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বিজারক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000" dirty="0" err="1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শুধু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উত্তপ্ত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বিজারণ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ঘটানো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endParaRPr lang="bn-IN" sz="2000" dirty="0" smtClean="0">
                  <a:solidFill>
                    <a:schemeClr val="bg2">
                      <a:lumMod val="10000"/>
                    </a:schemeClr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HgS 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 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O</a:t>
                </a:r>
                <a:r>
                  <a:rPr lang="en-US" sz="2400" baseline="-25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Hg(l) 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 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SO</a:t>
                </a:r>
                <a:r>
                  <a:rPr lang="en-US" sz="2400" baseline="-25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endParaRPr lang="en-US" sz="2400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endParaRPr lang="en-US" sz="2400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2HgS 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 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3O</a:t>
                </a:r>
                <a:r>
                  <a:rPr lang="en-US" sz="2400" baseline="-25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2HgO(s) 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 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2SO</a:t>
                </a:r>
                <a:r>
                  <a:rPr lang="en-US" sz="2400" baseline="-25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(g) </a:t>
                </a:r>
              </a:p>
              <a:p>
                <a:endPara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2HgO(s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)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 </a:t>
                </a:r>
                <a:r>
                  <a:rPr lang="en-US" sz="24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HgS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(s)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3Hg(l) 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 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SO</a:t>
                </a:r>
                <a:r>
                  <a:rPr lang="en-US" sz="2400" baseline="-25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(g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) </a:t>
                </a:r>
                <a:endParaRPr lang="en-US" sz="2400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6858001" cy="3724096"/>
              </a:xfrm>
              <a:prstGeom prst="rect">
                <a:avLst/>
              </a:prstGeom>
              <a:blipFill>
                <a:blip r:embed="rId2"/>
                <a:stretch>
                  <a:fillRect l="-1867" t="-492" b="-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4" t="31463" r="9167" b="1447"/>
          <a:stretch/>
        </p:blipFill>
        <p:spPr>
          <a:xfrm>
            <a:off x="5730240" y="1262743"/>
            <a:ext cx="1356360" cy="285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367069" y="1686885"/>
            <a:ext cx="6585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শিক্ষক বাতায়ন</a:t>
            </a:r>
            <a:endParaRPr lang="en-US" sz="3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9634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7" name="Rounded Rectangle 6"/>
          <p:cNvSpPr/>
          <p:nvPr/>
        </p:nvSpPr>
        <p:spPr>
          <a:xfrm>
            <a:off x="527798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8" name="Rounded Rectangle 7"/>
          <p:cNvSpPr/>
          <p:nvPr/>
        </p:nvSpPr>
        <p:spPr>
          <a:xfrm>
            <a:off x="715961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9" name="Rounded Rectangle 8"/>
          <p:cNvSpPr/>
          <p:nvPr/>
        </p:nvSpPr>
        <p:spPr>
          <a:xfrm>
            <a:off x="904125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10" name="Rounded Rectangle 9"/>
          <p:cNvSpPr/>
          <p:nvPr/>
        </p:nvSpPr>
        <p:spPr>
          <a:xfrm>
            <a:off x="1092289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11" name="Rounded Rectangle 10"/>
          <p:cNvSpPr/>
          <p:nvPr/>
        </p:nvSpPr>
        <p:spPr>
          <a:xfrm>
            <a:off x="1280452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12" name="Rounded Rectangle 11"/>
          <p:cNvSpPr/>
          <p:nvPr/>
        </p:nvSpPr>
        <p:spPr>
          <a:xfrm>
            <a:off x="1468616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13" name="Rounded Rectangle 12"/>
          <p:cNvSpPr/>
          <p:nvPr/>
        </p:nvSpPr>
        <p:spPr>
          <a:xfrm>
            <a:off x="1656779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14" name="Rounded Rectangle 13"/>
          <p:cNvSpPr/>
          <p:nvPr/>
        </p:nvSpPr>
        <p:spPr>
          <a:xfrm>
            <a:off x="1844943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15" name="Rounded Rectangle 14"/>
          <p:cNvSpPr/>
          <p:nvPr/>
        </p:nvSpPr>
        <p:spPr>
          <a:xfrm>
            <a:off x="2033107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16" name="Rounded Rectangle 15"/>
          <p:cNvSpPr/>
          <p:nvPr/>
        </p:nvSpPr>
        <p:spPr>
          <a:xfrm>
            <a:off x="2221270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17" name="Rounded Rectangle 16"/>
          <p:cNvSpPr/>
          <p:nvPr/>
        </p:nvSpPr>
        <p:spPr>
          <a:xfrm>
            <a:off x="2409434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18" name="Rounded Rectangle 17"/>
          <p:cNvSpPr/>
          <p:nvPr/>
        </p:nvSpPr>
        <p:spPr>
          <a:xfrm>
            <a:off x="2597597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19" name="Rounded Rectangle 18"/>
          <p:cNvSpPr/>
          <p:nvPr/>
        </p:nvSpPr>
        <p:spPr>
          <a:xfrm>
            <a:off x="2785761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0" name="Rounded Rectangle 19"/>
          <p:cNvSpPr/>
          <p:nvPr/>
        </p:nvSpPr>
        <p:spPr>
          <a:xfrm>
            <a:off x="2973925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1" name="Rounded Rectangle 20"/>
          <p:cNvSpPr/>
          <p:nvPr/>
        </p:nvSpPr>
        <p:spPr>
          <a:xfrm>
            <a:off x="3162088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2" name="Rounded Rectangle 21"/>
          <p:cNvSpPr/>
          <p:nvPr/>
        </p:nvSpPr>
        <p:spPr>
          <a:xfrm>
            <a:off x="3350252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3" name="Rounded Rectangle 22"/>
          <p:cNvSpPr/>
          <p:nvPr/>
        </p:nvSpPr>
        <p:spPr>
          <a:xfrm>
            <a:off x="3538415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4" name="Rounded Rectangle 23"/>
          <p:cNvSpPr/>
          <p:nvPr/>
        </p:nvSpPr>
        <p:spPr>
          <a:xfrm>
            <a:off x="3726579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5" name="Rounded Rectangle 24"/>
          <p:cNvSpPr/>
          <p:nvPr/>
        </p:nvSpPr>
        <p:spPr>
          <a:xfrm>
            <a:off x="3914743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6" name="Rounded Rectangle 25"/>
          <p:cNvSpPr/>
          <p:nvPr/>
        </p:nvSpPr>
        <p:spPr>
          <a:xfrm>
            <a:off x="4102906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7" name="Rounded Rectangle 26"/>
          <p:cNvSpPr/>
          <p:nvPr/>
        </p:nvSpPr>
        <p:spPr>
          <a:xfrm>
            <a:off x="4291070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8" name="Rounded Rectangle 27"/>
          <p:cNvSpPr/>
          <p:nvPr/>
        </p:nvSpPr>
        <p:spPr>
          <a:xfrm>
            <a:off x="4479233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9" name="Rounded Rectangle 28"/>
          <p:cNvSpPr/>
          <p:nvPr/>
        </p:nvSpPr>
        <p:spPr>
          <a:xfrm>
            <a:off x="4667397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30" name="Rounded Rectangle 29"/>
          <p:cNvSpPr/>
          <p:nvPr/>
        </p:nvSpPr>
        <p:spPr>
          <a:xfrm>
            <a:off x="4855561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31" name="Rounded Rectangle 30"/>
          <p:cNvSpPr/>
          <p:nvPr/>
        </p:nvSpPr>
        <p:spPr>
          <a:xfrm>
            <a:off x="5043724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32" name="Rounded Rectangle 31"/>
          <p:cNvSpPr/>
          <p:nvPr/>
        </p:nvSpPr>
        <p:spPr>
          <a:xfrm>
            <a:off x="5231888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33" name="Rounded Rectangle 32"/>
          <p:cNvSpPr/>
          <p:nvPr/>
        </p:nvSpPr>
        <p:spPr>
          <a:xfrm>
            <a:off x="5420051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34" name="Rounded Rectangle 33"/>
          <p:cNvSpPr/>
          <p:nvPr/>
        </p:nvSpPr>
        <p:spPr>
          <a:xfrm>
            <a:off x="5608215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35" name="Rounded Rectangle 34"/>
          <p:cNvSpPr/>
          <p:nvPr/>
        </p:nvSpPr>
        <p:spPr>
          <a:xfrm>
            <a:off x="5796379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36" name="Rounded Rectangle 35"/>
          <p:cNvSpPr/>
          <p:nvPr/>
        </p:nvSpPr>
        <p:spPr>
          <a:xfrm>
            <a:off x="5984542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37" name="Rounded Rectangle 36"/>
          <p:cNvSpPr/>
          <p:nvPr/>
        </p:nvSpPr>
        <p:spPr>
          <a:xfrm>
            <a:off x="6172706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38" name="Rounded Rectangle 37"/>
          <p:cNvSpPr/>
          <p:nvPr/>
        </p:nvSpPr>
        <p:spPr>
          <a:xfrm>
            <a:off x="6360869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39" name="Rounded Rectangle 38"/>
          <p:cNvSpPr/>
          <p:nvPr/>
        </p:nvSpPr>
        <p:spPr>
          <a:xfrm>
            <a:off x="6549033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40" name="Rounded Rectangle 39"/>
          <p:cNvSpPr/>
          <p:nvPr/>
        </p:nvSpPr>
        <p:spPr>
          <a:xfrm>
            <a:off x="6737197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41" name="Rounded Rectangle 40"/>
          <p:cNvSpPr/>
          <p:nvPr/>
        </p:nvSpPr>
        <p:spPr>
          <a:xfrm>
            <a:off x="6925351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44" name="TextBox 43"/>
          <p:cNvSpPr txBox="1"/>
          <p:nvPr/>
        </p:nvSpPr>
        <p:spPr>
          <a:xfrm>
            <a:off x="385598" y="1686884"/>
            <a:ext cx="6567185" cy="646331"/>
          </a:xfrm>
          <a:prstGeom prst="rect">
            <a:avLst/>
          </a:prstGeom>
          <a:solidFill>
            <a:srgbClr val="FF43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রসায়নের ভূবনে স্বাগতম</a:t>
            </a:r>
            <a:endParaRPr lang="en-US" sz="3600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1670" y="3755395"/>
            <a:ext cx="31111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spc="180" dirty="0" smtClean="0">
                <a:latin typeface="Agency FB" panose="020B0503020202020204" pitchFamily="34" charset="0"/>
              </a:rPr>
              <a:t>WALIULLAH</a:t>
            </a:r>
            <a:r>
              <a:rPr lang="bn-IN" sz="1100" b="1" spc="180" dirty="0" smtClean="0">
                <a:latin typeface="Agency FB" panose="020B0503020202020204" pitchFamily="34" charset="0"/>
              </a:rPr>
              <a:t> </a:t>
            </a:r>
            <a:r>
              <a:rPr lang="en-US" sz="1000" b="1" i="1" spc="180" dirty="0" smtClean="0">
                <a:latin typeface="Agency FB" panose="020B0503020202020204" pitchFamily="34" charset="0"/>
              </a:rPr>
              <a:t>Assistant </a:t>
            </a:r>
            <a:r>
              <a:rPr lang="en-US" sz="1000" b="1" i="1" spc="180" dirty="0">
                <a:latin typeface="Agency FB" panose="020B0503020202020204" pitchFamily="34" charset="0"/>
              </a:rPr>
              <a:t>Teacher (Science)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981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50000" decel="50000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50000" decel="50000" autoRev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accel="50000" decel="50000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accel="50000" decel="50000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accel="50000" decel="50000" autoRev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accel="50000" decel="50000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repeatCount="indefinite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indefinite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repeatCount="indefinite" accel="50000" decel="50000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repeatCount="indefinite" accel="50000" decel="50000" autoRev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repeatCount="indefinite" accel="50000" decel="50000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repeatCount="indefinite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repeatCount="indefinite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accel="50000" decel="50000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indefinite" accel="50000" decel="50000" autoRev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0.00131 -0.3518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73152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05740"/>
            <a:ext cx="3313670" cy="3243965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bn-IN" sz="4000" dirty="0">
              <a:solidFill>
                <a:schemeClr val="bg1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bg1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endParaRPr lang="bn-IN" sz="168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আকরিকের ক্ষেত্রে ধাতব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অক্সাইড থেকে মুক্ত ধাতুতে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রূপান্তরে 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স্ববিজারণ </a:t>
            </a:r>
            <a:r>
              <a:rPr lang="bn-IN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 ব্যবহার করা হয় ?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657600" y="127975"/>
          <a:ext cx="3429000" cy="385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7805756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45786609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7373360"/>
                    </a:ext>
                  </a:extLst>
                </a:gridCol>
              </a:tblGrid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খনিজ</a:t>
                      </a:r>
                      <a:r>
                        <a:rPr lang="en-US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আকরিকের</a:t>
                      </a:r>
                      <a:r>
                        <a:rPr lang="en-US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14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সংকেত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62137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মার্কারি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সিন্নাবার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HgS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26194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জিংক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জিংক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ব্লেন্ড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ক্যালামাইন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ZnS</a:t>
                      </a:r>
                      <a:endParaRPr lang="en-US" sz="1400" b="1" dirty="0" smtClean="0">
                        <a:latin typeface="Agency FB" panose="020B0503020202020204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ZnCO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endParaRPr lang="en-US" sz="1400" b="1" baseline="-25000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409113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লেড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গ্যালেনা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PbS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081756"/>
                  </a:ext>
                </a:extLst>
              </a:tr>
              <a:tr h="7132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আয়রন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ম্যাগনেটাইট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হেমাটাইট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লিমোনাইট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.3H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60332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কপার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কপার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পাইরোইট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চালকোসাইট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CuFeS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Cu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731825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অ্যালুমিনিয়াম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বক্সাইট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Al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. H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984693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সোডিয়াম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সাগরের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NaCl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898579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ক্যালসিয়াম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চুনাপাথর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CaCO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endParaRPr lang="en-US" sz="1400" b="1" baseline="-25000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759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06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8" y="228600"/>
            <a:ext cx="4132522" cy="15318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7315200" cy="4114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3528" y="385860"/>
            <a:ext cx="5478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(Metal Extraction)</a:t>
            </a:r>
          </a:p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আকরিকের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বিচূর্ণন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আকরিকের ঘনীকরণ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ঘণীকৃত আকরিককে ধাতব অক্সাইডে রূপান্তর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ধাতব অক্সাইডকে মুক্ত ধাতুতে রূপান্তর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 বিশুদ্ধ করণ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4" t="1759" r="9167" b="1448"/>
          <a:stretch/>
        </p:blipFill>
        <p:spPr>
          <a:xfrm>
            <a:off x="5565403" y="0"/>
            <a:ext cx="152119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657601" cy="411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4990" y="899160"/>
            <a:ext cx="342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ধাতু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বিশুদ্ধ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বিগালন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657600" y="3"/>
            <a:ext cx="3657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7315200" cy="411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5261" y="228600"/>
                <a:ext cx="6944678" cy="3508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ধাতু বিশুদ্ধ করণ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বিগালন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</a:t>
                </a:r>
                <a:endPara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উচ্চ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তাপমাত্রায়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কার্বন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বিজারণ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প্রাপ্ত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ধাতুর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কিছু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খনিজমল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দ্রবীভূত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থাকে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।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এই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খনিজমল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অপসারণ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করার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জন্য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বিগালক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যোগ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করা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হয়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খনিজমল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ক্ষারকীয়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হলে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এসিডীয়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বিগালক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(SiO</a:t>
                </a:r>
                <a:r>
                  <a:rPr lang="en-US" sz="2000" baseline="-25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)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যোগ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করা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হয়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000" dirty="0" err="1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খনিজমল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এসিডীয়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হলে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ক্ষারকীয়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বিগালক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(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CaO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) </a:t>
                </a:r>
                <a:r>
                  <a:rPr lang="en-US" sz="2000" dirty="0" err="1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যোগ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করা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হয়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ধাতুমল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(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বিগালক+খনিজমল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)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গলিত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ধাতুতে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দ্রবীভূত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হয়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না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।</a:t>
                </a:r>
              </a:p>
              <a:p>
                <a:endParaRPr lang="en-US" dirty="0" smtClean="0">
                  <a:solidFill>
                    <a:srgbClr val="FF0000"/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CaO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(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ক্ষারকীয়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ফ্লাক্স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) 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SiO</a:t>
                </a:r>
                <a:r>
                  <a:rPr lang="en-US" sz="2000" baseline="-25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(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এসিডিয়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খনিজমল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CaSiO</a:t>
                </a:r>
                <a:r>
                  <a:rPr lang="en-US" sz="2000" baseline="-25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3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(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ক্যালসিয়াম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সিলিকেট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) </a:t>
                </a:r>
                <a:endParaRPr lang="en-US" sz="2000" baseline="-25000" dirty="0">
                  <a:solidFill>
                    <a:srgbClr val="FF0000"/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MnO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(</a:t>
                </a:r>
                <a:r>
                  <a:rPr lang="en-US" sz="2000" dirty="0" err="1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ক্ষারকীয়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ফ্লাক্স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) + SiO</a:t>
                </a:r>
                <a:r>
                  <a:rPr lang="en-US" sz="2000" baseline="-25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(</a:t>
                </a:r>
                <a:r>
                  <a:rPr lang="en-US" sz="2000" dirty="0" err="1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এসিডিয়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খনিজমল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MnSiO</a:t>
                </a:r>
                <a:r>
                  <a:rPr lang="en-US" sz="2000" baseline="-25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3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(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ম্যাঙ্গানিজ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সিলিকেট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) </a:t>
                </a:r>
                <a:endParaRPr lang="en-US" sz="2000" baseline="-25000" dirty="0">
                  <a:solidFill>
                    <a:srgbClr val="FF0000"/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FeO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(</a:t>
                </a:r>
                <a:r>
                  <a:rPr lang="en-US" sz="2000" dirty="0" err="1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ক্ষারকীয়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ফ্লাক্স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) + SiO</a:t>
                </a:r>
                <a:r>
                  <a:rPr lang="en-US" sz="2000" baseline="-25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(</a:t>
                </a:r>
                <a:r>
                  <a:rPr lang="en-US" sz="2000" dirty="0" err="1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এসিডিয়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খনিজমল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FeSiO</a:t>
                </a:r>
                <a:r>
                  <a:rPr lang="en-US" sz="2000" baseline="-25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3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(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ফেরাস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সিলিকেট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) </a:t>
                </a:r>
                <a:endParaRPr lang="en-US" sz="2000" baseline="-25000" dirty="0">
                  <a:solidFill>
                    <a:srgbClr val="FF0000"/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61" y="228600"/>
                <a:ext cx="6944678" cy="3508653"/>
              </a:xfrm>
              <a:prstGeom prst="rect">
                <a:avLst/>
              </a:prstGeom>
              <a:blipFill>
                <a:blip r:embed="rId2"/>
                <a:stretch>
                  <a:fillRect l="-1754" t="-1043" b="-3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9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7315200" cy="411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600" y="228600"/>
                <a:ext cx="6858000" cy="3631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1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ধাতু বিশুদ্ধ করণ</a:t>
                </a:r>
                <a:endParaRPr lang="en-US" sz="11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তড়ি</a:t>
                </a:r>
                <a:r>
                  <a:rPr lang="en-US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32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বিশ্লেষণ</a:t>
                </a:r>
                <a:endPara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অবিশুদ্ধ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ধাতুকে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অ্যানোড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বিশুদ্ধ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ধাতুর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পাতকে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ক্যাথোড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হিসেবে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তড়ি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বিশ্লেষ্য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হিসেবে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নমুনা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ধাতুর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লবণ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কোষে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বিদ্যু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প্রবাহ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চালনা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অ্যানোড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ধাতুর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পরমাণু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ইলেক্ট্রন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ত্যাগ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হিসেবে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দ্রবনে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কোষে</a:t>
                </a:r>
                <a:r>
                  <a:rPr lang="en-US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বিদ্যু</a:t>
                </a:r>
                <a:r>
                  <a:rPr lang="en-US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প্রবাহ</a:t>
                </a:r>
                <a:r>
                  <a:rPr lang="en-US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চালনা</a:t>
                </a:r>
                <a:r>
                  <a:rPr lang="en-US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ধাতব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ইলেক্ট্রন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গ্রহণ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বিশুদ্ধ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ধাতু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হিসেবে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ধাতব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পাতে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জমা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endParaRPr lang="bn-IN" dirty="0" smtClean="0">
                  <a:solidFill>
                    <a:srgbClr val="FF0000"/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Cu(s)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Cu </a:t>
                </a:r>
                <a:r>
                  <a:rPr lang="en-US" sz="2000" baseline="30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2+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2e- (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অবিশুদ্ধ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কপার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অ্যানোড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Cu </a:t>
                </a:r>
                <a:r>
                  <a:rPr lang="en-US" sz="2000" baseline="30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000" baseline="30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গমণ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)</a:t>
                </a:r>
                <a:endParaRPr lang="en-US" sz="2000" baseline="-25000" dirty="0">
                  <a:solidFill>
                    <a:srgbClr val="FF0000"/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Cu </a:t>
                </a:r>
                <a:r>
                  <a:rPr lang="en-US" sz="2000" baseline="30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2+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+ 2e-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Cu(s) (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দ্রবণ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থেকে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Cu </a:t>
                </a:r>
                <a:r>
                  <a:rPr lang="en-US" sz="2000" baseline="30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2+ </a:t>
                </a:r>
                <a:r>
                  <a:rPr lang="en-US" sz="2000" baseline="30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বিশুদ্ধ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কপার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ক্যাথোডে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জমা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হওয়া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6858000" cy="3631763"/>
              </a:xfrm>
              <a:prstGeom prst="rect">
                <a:avLst/>
              </a:prstGeom>
              <a:blipFill>
                <a:blip r:embed="rId2"/>
                <a:stretch>
                  <a:fillRect l="-2311" t="-336" r="-622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82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4" r="3633" b="26638"/>
          <a:stretch/>
        </p:blipFill>
        <p:spPr>
          <a:xfrm>
            <a:off x="2325591" y="306977"/>
            <a:ext cx="2664017" cy="24100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4202" y="2908723"/>
                <a:ext cx="663239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Cu(s</a:t>
                </a:r>
                <a:r>
                  <a:rPr lang="en-US" sz="24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Cu </a:t>
                </a:r>
                <a:r>
                  <a:rPr lang="en-US" sz="2400" baseline="30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2+</a:t>
                </a:r>
                <a:r>
                  <a:rPr lang="en-US" sz="24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+ 2e- 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( </a:t>
                </a:r>
                <a:r>
                  <a:rPr lang="en-US" sz="2000" dirty="0" err="1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অবিশুদ্ধ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কপার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অ্যানোড</a:t>
                </a:r>
                <a:r>
                  <a:rPr lang="en-US" sz="2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2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Cu </a:t>
                </a:r>
                <a:r>
                  <a:rPr lang="en-US" sz="2000" baseline="30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2+</a:t>
                </a:r>
                <a:r>
                  <a:rPr lang="en-US" sz="2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2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গমণ</a:t>
                </a:r>
                <a:r>
                  <a:rPr lang="en-US" sz="2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)</a:t>
                </a:r>
                <a:endParaRPr lang="en-US" sz="2000" baseline="-25000" dirty="0">
                  <a:solidFill>
                    <a:srgbClr val="FF0000"/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Cu </a:t>
                </a:r>
                <a:r>
                  <a:rPr lang="en-US" sz="2400" baseline="30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2+</a:t>
                </a:r>
                <a:r>
                  <a:rPr lang="en-US" sz="24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+ 2e-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Cu(s) 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( </a:t>
                </a:r>
                <a:r>
                  <a:rPr lang="en-US" sz="2000" dirty="0" err="1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দ্রবণ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থেকে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Cu </a:t>
                </a:r>
                <a:r>
                  <a:rPr lang="en-US" sz="2000" baseline="30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2+  </a:t>
                </a:r>
                <a:r>
                  <a:rPr lang="en-US" sz="2000" dirty="0" err="1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বিশুদ্ধ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কপার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ক্যাথোডে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জমা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হওয়া</a:t>
                </a:r>
                <a:r>
                  <a:rPr lang="en-US" sz="2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02" y="2908723"/>
                <a:ext cx="6632398" cy="830997"/>
              </a:xfrm>
              <a:prstGeom prst="rect">
                <a:avLst/>
              </a:prstGeom>
              <a:blipFill>
                <a:blip r:embed="rId3"/>
                <a:stretch>
                  <a:fillRect l="-1471" t="-7353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28600" y="228600"/>
            <a:ext cx="1537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41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73152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05740"/>
            <a:ext cx="3313670" cy="2874633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bn-IN" sz="4000" dirty="0">
              <a:solidFill>
                <a:schemeClr val="bg1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bg1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endParaRPr lang="bn-IN" sz="168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আকরিকের ক্ষেত্রে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ধাতুর বিশোধনে ‘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বিগালন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 ব্যবহার করা হয় ?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657600" y="127975"/>
          <a:ext cx="3429000" cy="385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7805756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45786609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7373360"/>
                    </a:ext>
                  </a:extLst>
                </a:gridCol>
              </a:tblGrid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খনিজ</a:t>
                      </a:r>
                      <a:r>
                        <a:rPr lang="en-US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আকরিকের</a:t>
                      </a:r>
                      <a:r>
                        <a:rPr lang="en-US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14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সংকেত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62137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মার্কারি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সিন্নাবার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HgS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26194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জিংক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জিংক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ব্লেন্ড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ক্যালামাইন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ZnS</a:t>
                      </a:r>
                      <a:endParaRPr lang="en-US" sz="1400" b="1" dirty="0" smtClean="0">
                        <a:latin typeface="Agency FB" panose="020B0503020202020204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ZnCO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endParaRPr lang="en-US" sz="1400" b="1" baseline="-25000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409113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লেড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গ্যালেনা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PbS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081756"/>
                  </a:ext>
                </a:extLst>
              </a:tr>
              <a:tr h="7132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আয়রন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ম্যাগনেটাইট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হেমাটাইট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লিমোনাইট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.3H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60332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কপার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কপার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পাইরোইট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চালকোসাইট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CuFeS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Cu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731825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অ্যালুমিনিয়াম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বক্সাইট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Al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. H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984693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সোডিয়াম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সাগরের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NaCl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898579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ক্যালসিয়াম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চুনাপাথর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CaCO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endParaRPr lang="en-US" sz="1400" b="1" baseline="-25000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759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61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73152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05740"/>
            <a:ext cx="3313670" cy="3182410"/>
          </a:xfrm>
          <a:prstGeom prst="rect">
            <a:avLst/>
          </a:prstGeom>
          <a:solidFill>
            <a:srgbClr val="FF438F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bn-IN" sz="4000" dirty="0">
              <a:solidFill>
                <a:schemeClr val="bg1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endParaRPr lang="bn-IN" sz="168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 এর একটি আকরিকের নাম লিখ ?</a:t>
            </a: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জিঙ্ক ব্লেন্ড থেকে কোন ধাতু নিষ্কাশন করা যায় ?</a:t>
            </a: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 থেকে ধাতু পাওয়ার এ প্রক্রিয়াকে কি বলে ?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477765"/>
              </p:ext>
            </p:extLst>
          </p:nvPr>
        </p:nvGraphicFramePr>
        <p:xfrm>
          <a:off x="3657600" y="127975"/>
          <a:ext cx="3429000" cy="385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7805756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45786609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7373360"/>
                    </a:ext>
                  </a:extLst>
                </a:gridCol>
              </a:tblGrid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খনিজ</a:t>
                      </a:r>
                      <a:r>
                        <a:rPr lang="en-US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আকরিকের</a:t>
                      </a:r>
                      <a:r>
                        <a:rPr lang="en-US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14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সংকেত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62137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মার্কারি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সিন্নাবার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HgS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26194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জিংক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জিংক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ব্লেন্ড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ক্যালামাইন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ZnS</a:t>
                      </a:r>
                      <a:endParaRPr lang="en-US" sz="1400" b="1" dirty="0" smtClean="0">
                        <a:latin typeface="Agency FB" panose="020B0503020202020204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ZnCO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endParaRPr lang="en-US" sz="1400" b="1" baseline="-25000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409113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লেড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গ্যালেনা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PbS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081756"/>
                  </a:ext>
                </a:extLst>
              </a:tr>
              <a:tr h="7132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আয়রন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ম্যাগনেটাইট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হেমাটাইট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লিমোনাইট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.3H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60332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কপার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কপার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পাইরোইট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চালকোসাইট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CuFeS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Cu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731825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অ্যালুমিনিয়াম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বক্সাইট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Al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. H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984693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সোডিয়াম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সাগরের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NaCl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898579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ক্যালসিয়াম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চুনাপাথর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CaCO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endParaRPr lang="en-US" sz="1400" b="1" baseline="-25000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759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13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2316481" y="228600"/>
            <a:ext cx="4770120" cy="3657600"/>
          </a:xfrm>
          <a:custGeom>
            <a:avLst/>
            <a:gdLst/>
            <a:ahLst/>
            <a:cxnLst/>
            <a:rect l="l" t="t" r="r" b="b"/>
            <a:pathLst>
              <a:path w="2971800" h="3786187">
                <a:moveTo>
                  <a:pt x="0" y="0"/>
                </a:moveTo>
                <a:lnTo>
                  <a:pt x="2971800" y="0"/>
                </a:lnTo>
                <a:lnTo>
                  <a:pt x="2971800" y="3786187"/>
                </a:lnTo>
                <a:lnTo>
                  <a:pt x="0" y="3786187"/>
                </a:lnTo>
                <a:lnTo>
                  <a:pt x="0" y="0"/>
                </a:lnTo>
                <a:close/>
                <a:moveTo>
                  <a:pt x="1319988" y="1023428"/>
                </a:moveTo>
                <a:cubicBezTo>
                  <a:pt x="1189345" y="1023428"/>
                  <a:pt x="1082735" y="1056294"/>
                  <a:pt x="1000159" y="1122027"/>
                </a:cubicBezTo>
                <a:cubicBezTo>
                  <a:pt x="917583" y="1187759"/>
                  <a:pt x="876295" y="1272800"/>
                  <a:pt x="876295" y="1377151"/>
                </a:cubicBezTo>
                <a:cubicBezTo>
                  <a:pt x="876295" y="1458494"/>
                  <a:pt x="906285" y="1535319"/>
                  <a:pt x="966266" y="1607625"/>
                </a:cubicBezTo>
                <a:cubicBezTo>
                  <a:pt x="1024603" y="1557504"/>
                  <a:pt x="1077600" y="1518886"/>
                  <a:pt x="1125256" y="1491771"/>
                </a:cubicBezTo>
                <a:lnTo>
                  <a:pt x="1191810" y="1453565"/>
                </a:lnTo>
                <a:cubicBezTo>
                  <a:pt x="1192632" y="1452743"/>
                  <a:pt x="1196740" y="1449867"/>
                  <a:pt x="1204135" y="1444937"/>
                </a:cubicBezTo>
                <a:cubicBezTo>
                  <a:pt x="1136759" y="1404676"/>
                  <a:pt x="1103071" y="1357842"/>
                  <a:pt x="1103071" y="1304434"/>
                </a:cubicBezTo>
                <a:cubicBezTo>
                  <a:pt x="1103071" y="1254313"/>
                  <a:pt x="1123613" y="1211382"/>
                  <a:pt x="1164696" y="1175640"/>
                </a:cubicBezTo>
                <a:cubicBezTo>
                  <a:pt x="1205778" y="1139898"/>
                  <a:pt x="1254667" y="1122027"/>
                  <a:pt x="1311361" y="1122027"/>
                </a:cubicBezTo>
                <a:cubicBezTo>
                  <a:pt x="1378737" y="1122027"/>
                  <a:pt x="1432966" y="1143595"/>
                  <a:pt x="1474049" y="1186732"/>
                </a:cubicBezTo>
                <a:cubicBezTo>
                  <a:pt x="1515131" y="1229869"/>
                  <a:pt x="1535673" y="1286358"/>
                  <a:pt x="1535673" y="1356198"/>
                </a:cubicBezTo>
                <a:cubicBezTo>
                  <a:pt x="1535673" y="1413714"/>
                  <a:pt x="1521499" y="1466711"/>
                  <a:pt x="1493152" y="1515189"/>
                </a:cubicBezTo>
                <a:cubicBezTo>
                  <a:pt x="1464805" y="1563666"/>
                  <a:pt x="1409549" y="1629810"/>
                  <a:pt x="1327383" y="1713618"/>
                </a:cubicBezTo>
                <a:cubicBezTo>
                  <a:pt x="1202492" y="1840975"/>
                  <a:pt x="1140046" y="1960937"/>
                  <a:pt x="1140046" y="2073503"/>
                </a:cubicBezTo>
                <a:cubicBezTo>
                  <a:pt x="1140046" y="2107191"/>
                  <a:pt x="1147441" y="2137182"/>
                  <a:pt x="1162231" y="2163475"/>
                </a:cubicBezTo>
                <a:cubicBezTo>
                  <a:pt x="1177020" y="2189768"/>
                  <a:pt x="1193864" y="2203325"/>
                  <a:pt x="1212762" y="2204147"/>
                </a:cubicBezTo>
                <a:cubicBezTo>
                  <a:pt x="1225087" y="2204968"/>
                  <a:pt x="1234947" y="2201271"/>
                  <a:pt x="1242342" y="2193054"/>
                </a:cubicBezTo>
                <a:cubicBezTo>
                  <a:pt x="1250558" y="2184016"/>
                  <a:pt x="1254256" y="2173745"/>
                  <a:pt x="1253434" y="2162242"/>
                </a:cubicBezTo>
                <a:lnTo>
                  <a:pt x="1249737" y="2094456"/>
                </a:lnTo>
                <a:cubicBezTo>
                  <a:pt x="1248093" y="2066519"/>
                  <a:pt x="1263910" y="2029750"/>
                  <a:pt x="1297187" y="1984148"/>
                </a:cubicBezTo>
                <a:cubicBezTo>
                  <a:pt x="1330464" y="1938547"/>
                  <a:pt x="1368466" y="1901367"/>
                  <a:pt x="1411192" y="1872609"/>
                </a:cubicBezTo>
                <a:lnTo>
                  <a:pt x="1541835" y="1785102"/>
                </a:lnTo>
                <a:cubicBezTo>
                  <a:pt x="1633039" y="1723478"/>
                  <a:pt x="1697539" y="1664114"/>
                  <a:pt x="1735335" y="1607009"/>
                </a:cubicBezTo>
                <a:cubicBezTo>
                  <a:pt x="1773131" y="1549904"/>
                  <a:pt x="1792029" y="1483144"/>
                  <a:pt x="1792029" y="1406730"/>
                </a:cubicBezTo>
                <a:cubicBezTo>
                  <a:pt x="1792029" y="1297450"/>
                  <a:pt x="1747044" y="1206246"/>
                  <a:pt x="1657072" y="1133119"/>
                </a:cubicBezTo>
                <a:cubicBezTo>
                  <a:pt x="1567101" y="1059992"/>
                  <a:pt x="1454740" y="1023428"/>
                  <a:pt x="1319988" y="1023428"/>
                </a:cubicBezTo>
                <a:close/>
                <a:moveTo>
                  <a:pt x="1715615" y="1096144"/>
                </a:moveTo>
                <a:lnTo>
                  <a:pt x="1706988" y="1108469"/>
                </a:lnTo>
                <a:cubicBezTo>
                  <a:pt x="1756287" y="1140514"/>
                  <a:pt x="1795521" y="1184678"/>
                  <a:pt x="1824690" y="1240961"/>
                </a:cubicBezTo>
                <a:cubicBezTo>
                  <a:pt x="1853859" y="1297245"/>
                  <a:pt x="1868443" y="1357020"/>
                  <a:pt x="1868443" y="1420287"/>
                </a:cubicBezTo>
                <a:cubicBezTo>
                  <a:pt x="1868443" y="1506561"/>
                  <a:pt x="1843794" y="1582770"/>
                  <a:pt x="1794494" y="1648913"/>
                </a:cubicBezTo>
                <a:cubicBezTo>
                  <a:pt x="1745195" y="1715056"/>
                  <a:pt x="1654402" y="1793319"/>
                  <a:pt x="1522116" y="1883701"/>
                </a:cubicBezTo>
                <a:cubicBezTo>
                  <a:pt x="1444058" y="1937930"/>
                  <a:pt x="1390240" y="1983121"/>
                  <a:pt x="1360660" y="2019274"/>
                </a:cubicBezTo>
                <a:cubicBezTo>
                  <a:pt x="1331081" y="2055427"/>
                  <a:pt x="1316291" y="2095277"/>
                  <a:pt x="1316291" y="2138825"/>
                </a:cubicBezTo>
                <a:cubicBezTo>
                  <a:pt x="1316291" y="2169226"/>
                  <a:pt x="1323686" y="2198806"/>
                  <a:pt x="1338476" y="2227564"/>
                </a:cubicBezTo>
                <a:lnTo>
                  <a:pt x="1382845" y="2239889"/>
                </a:lnTo>
                <a:cubicBezTo>
                  <a:pt x="1360660" y="2201271"/>
                  <a:pt x="1349568" y="2167583"/>
                  <a:pt x="1349568" y="2138825"/>
                </a:cubicBezTo>
                <a:cubicBezTo>
                  <a:pt x="1349568" y="2082952"/>
                  <a:pt x="1391472" y="2023793"/>
                  <a:pt x="1475281" y="1961347"/>
                </a:cubicBezTo>
                <a:lnTo>
                  <a:pt x="1544300" y="1910816"/>
                </a:lnTo>
                <a:cubicBezTo>
                  <a:pt x="1689733" y="1803179"/>
                  <a:pt x="1777650" y="1729230"/>
                  <a:pt x="1808052" y="1688969"/>
                </a:cubicBezTo>
                <a:cubicBezTo>
                  <a:pt x="1867211" y="1610911"/>
                  <a:pt x="1896790" y="1526281"/>
                  <a:pt x="1896790" y="1435077"/>
                </a:cubicBezTo>
                <a:cubicBezTo>
                  <a:pt x="1896790" y="1297861"/>
                  <a:pt x="1836399" y="1184883"/>
                  <a:pt x="1715615" y="1096144"/>
                </a:cubicBezTo>
                <a:close/>
                <a:moveTo>
                  <a:pt x="1333546" y="1178721"/>
                </a:moveTo>
                <a:cubicBezTo>
                  <a:pt x="1293285" y="1178721"/>
                  <a:pt x="1259597" y="1190429"/>
                  <a:pt x="1232482" y="1213847"/>
                </a:cubicBezTo>
                <a:cubicBezTo>
                  <a:pt x="1205367" y="1237264"/>
                  <a:pt x="1191810" y="1265816"/>
                  <a:pt x="1191810" y="1299504"/>
                </a:cubicBezTo>
                <a:cubicBezTo>
                  <a:pt x="1191810" y="1367702"/>
                  <a:pt x="1225498" y="1423163"/>
                  <a:pt x="1292874" y="1465889"/>
                </a:cubicBezTo>
                <a:cubicBezTo>
                  <a:pt x="1231250" y="1497934"/>
                  <a:pt x="1145797" y="1552163"/>
                  <a:pt x="1036517" y="1628577"/>
                </a:cubicBezTo>
                <a:lnTo>
                  <a:pt x="1024192" y="1637204"/>
                </a:lnTo>
                <a:lnTo>
                  <a:pt x="1043912" y="1663087"/>
                </a:lnTo>
                <a:lnTo>
                  <a:pt x="1055005" y="1655692"/>
                </a:lnTo>
                <a:cubicBezTo>
                  <a:pt x="1117450" y="1608857"/>
                  <a:pt x="1209065" y="1550520"/>
                  <a:pt x="1329848" y="1480679"/>
                </a:cubicBezTo>
                <a:lnTo>
                  <a:pt x="1356963" y="1465889"/>
                </a:lnTo>
                <a:cubicBezTo>
                  <a:pt x="1268224" y="1428093"/>
                  <a:pt x="1223855" y="1375096"/>
                  <a:pt x="1223855" y="1306899"/>
                </a:cubicBezTo>
                <a:cubicBezTo>
                  <a:pt x="1223855" y="1243632"/>
                  <a:pt x="1259186" y="1211998"/>
                  <a:pt x="1329848" y="1211998"/>
                </a:cubicBezTo>
                <a:cubicBezTo>
                  <a:pt x="1393937" y="1211998"/>
                  <a:pt x="1451042" y="1245275"/>
                  <a:pt x="1501163" y="1311829"/>
                </a:cubicBezTo>
                <a:lnTo>
                  <a:pt x="1508558" y="1311829"/>
                </a:lnTo>
                <a:cubicBezTo>
                  <a:pt x="1469940" y="1223090"/>
                  <a:pt x="1411603" y="1178721"/>
                  <a:pt x="1333546" y="1178721"/>
                </a:cubicBezTo>
                <a:close/>
                <a:moveTo>
                  <a:pt x="1326151" y="2263306"/>
                </a:moveTo>
                <a:cubicBezTo>
                  <a:pt x="1282603" y="2263306"/>
                  <a:pt x="1245218" y="2278917"/>
                  <a:pt x="1213995" y="2310140"/>
                </a:cubicBezTo>
                <a:cubicBezTo>
                  <a:pt x="1182772" y="2341363"/>
                  <a:pt x="1167160" y="2379159"/>
                  <a:pt x="1167160" y="2423529"/>
                </a:cubicBezTo>
                <a:cubicBezTo>
                  <a:pt x="1167160" y="2467076"/>
                  <a:pt x="1182772" y="2504461"/>
                  <a:pt x="1213995" y="2535684"/>
                </a:cubicBezTo>
                <a:cubicBezTo>
                  <a:pt x="1245218" y="2566907"/>
                  <a:pt x="1282603" y="2582519"/>
                  <a:pt x="1326151" y="2582519"/>
                </a:cubicBezTo>
                <a:cubicBezTo>
                  <a:pt x="1370520" y="2582519"/>
                  <a:pt x="1408316" y="2566907"/>
                  <a:pt x="1439539" y="2535684"/>
                </a:cubicBezTo>
                <a:cubicBezTo>
                  <a:pt x="1470762" y="2504461"/>
                  <a:pt x="1486374" y="2467076"/>
                  <a:pt x="1486374" y="2423529"/>
                </a:cubicBezTo>
                <a:cubicBezTo>
                  <a:pt x="1486374" y="2379159"/>
                  <a:pt x="1470762" y="2341363"/>
                  <a:pt x="1439539" y="2310140"/>
                </a:cubicBezTo>
                <a:cubicBezTo>
                  <a:pt x="1408316" y="2278917"/>
                  <a:pt x="1370520" y="2263306"/>
                  <a:pt x="1326151" y="2263306"/>
                </a:cubicBezTo>
                <a:close/>
                <a:moveTo>
                  <a:pt x="1527045" y="2315070"/>
                </a:moveTo>
                <a:lnTo>
                  <a:pt x="1517186" y="2323697"/>
                </a:lnTo>
                <a:cubicBezTo>
                  <a:pt x="1550052" y="2372175"/>
                  <a:pt x="1566485" y="2419420"/>
                  <a:pt x="1566485" y="2465433"/>
                </a:cubicBezTo>
                <a:cubicBezTo>
                  <a:pt x="1566485" y="2514732"/>
                  <a:pt x="1547998" y="2557253"/>
                  <a:pt x="1511023" y="2592995"/>
                </a:cubicBezTo>
                <a:cubicBezTo>
                  <a:pt x="1474049" y="2628737"/>
                  <a:pt x="1430090" y="2646608"/>
                  <a:pt x="1379148" y="2646608"/>
                </a:cubicBezTo>
                <a:cubicBezTo>
                  <a:pt x="1335600" y="2646608"/>
                  <a:pt x="1287533" y="2630996"/>
                  <a:pt x="1234947" y="2599774"/>
                </a:cubicBezTo>
                <a:lnTo>
                  <a:pt x="1227552" y="2608401"/>
                </a:lnTo>
                <a:cubicBezTo>
                  <a:pt x="1268635" y="2657700"/>
                  <a:pt x="1322042" y="2682350"/>
                  <a:pt x="1387775" y="2682350"/>
                </a:cubicBezTo>
                <a:cubicBezTo>
                  <a:pt x="1443648" y="2682350"/>
                  <a:pt x="1492331" y="2661398"/>
                  <a:pt x="1533824" y="2619493"/>
                </a:cubicBezTo>
                <a:cubicBezTo>
                  <a:pt x="1575318" y="2577589"/>
                  <a:pt x="1596065" y="2528700"/>
                  <a:pt x="1596065" y="2472828"/>
                </a:cubicBezTo>
                <a:cubicBezTo>
                  <a:pt x="1596065" y="2409560"/>
                  <a:pt x="1573058" y="2356974"/>
                  <a:pt x="1527045" y="2315070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733005"/>
            <a:ext cx="1654629" cy="2160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91" y="179088"/>
            <a:ext cx="2366672" cy="7096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78776" y="3674102"/>
            <a:ext cx="31111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spc="180" dirty="0" smtClean="0">
                <a:latin typeface="Agency FB" panose="020B0503020202020204" pitchFamily="34" charset="0"/>
              </a:rPr>
              <a:t>WALIULLAH</a:t>
            </a:r>
            <a:r>
              <a:rPr lang="bn-IN" sz="1100" b="1" spc="180" dirty="0" smtClean="0">
                <a:latin typeface="Agency FB" panose="020B0503020202020204" pitchFamily="34" charset="0"/>
              </a:rPr>
              <a:t> </a:t>
            </a:r>
            <a:r>
              <a:rPr lang="en-US" sz="1000" b="1" i="1" spc="180" dirty="0" smtClean="0">
                <a:latin typeface="Agency FB" panose="020B0503020202020204" pitchFamily="34" charset="0"/>
              </a:rPr>
              <a:t>Assistant </a:t>
            </a:r>
            <a:r>
              <a:rPr lang="en-US" sz="1000" b="1" i="1" spc="180" dirty="0">
                <a:latin typeface="Agency FB" panose="020B0503020202020204" pitchFamily="34" charset="0"/>
              </a:rPr>
              <a:t>Teacher (Science)</a:t>
            </a:r>
          </a:p>
        </p:txBody>
      </p:sp>
      <p:sp>
        <p:nvSpPr>
          <p:cNvPr id="8" name="Rectangle 7"/>
          <p:cNvSpPr/>
          <p:nvPr/>
        </p:nvSpPr>
        <p:spPr>
          <a:xfrm>
            <a:off x="3031277" y="1087904"/>
            <a:ext cx="3340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bn-IN" sz="2000" cap="all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জিঙ্ক </a:t>
            </a:r>
            <a:r>
              <a:rPr lang="bn-IN" sz="2000" cap="all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ব্লেণ্ড থেকে ধাতু নিষ্কাশন এর বর্ণনা দাও। ( </a:t>
            </a:r>
            <a:r>
              <a:rPr lang="bn-IN" sz="2000" cap="all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 ধাতুতে রূপান্তর থেকে </a:t>
            </a:r>
            <a:r>
              <a:rPr lang="bn-IN" sz="2000" cap="all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আকরিকের বিশোধন)</a:t>
            </a:r>
            <a:endParaRPr lang="bn-IN" sz="2000" cap="all" dirty="0">
              <a:ln w="3175" cmpd="sng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000" cap="all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হেমাটাইট </a:t>
            </a:r>
            <a:r>
              <a:rPr lang="bn-IN" sz="2000" cap="all" dirty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ধাতু নিষ্কাশন এর বর্ণনা দাও। </a:t>
            </a:r>
            <a:r>
              <a:rPr lang="bn-IN" sz="2000" cap="all" dirty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(মুক্ত ধাতুতে রূপান্তর </a:t>
            </a:r>
            <a:r>
              <a:rPr lang="bn-IN" sz="2000" cap="all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bn-IN" sz="2000" cap="all" dirty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আকরিকের বিশোধন</a:t>
            </a:r>
            <a:r>
              <a:rPr lang="bn-IN" sz="2000" cap="all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000" cap="all" dirty="0">
              <a:ln w="3175" cmpd="sng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555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7540">
        <p14:doors dir="vert"/>
      </p:transition>
    </mc:Choice>
    <mc:Fallback xmlns="">
      <p:transition spd="slow" advTm="575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0.50117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-356"/>
            <a:ext cx="1433015" cy="4115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052" y="0"/>
            <a:ext cx="1358148" cy="4115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4925" y="251460"/>
            <a:ext cx="3762103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কৃতজ্ঞতা</a:t>
            </a:r>
            <a:r>
              <a:rPr lang="en-US" sz="32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4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স্বীকার</a:t>
            </a:r>
            <a:endParaRPr lang="en-US" sz="324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16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মাওশি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বাতায়ন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endParaRPr lang="en-US" sz="216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16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পরামর্শে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কন্টেণ্ট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3575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7346" y="272899"/>
            <a:ext cx="4502068" cy="4247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16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বাতায়ন</a:t>
            </a:r>
            <a:endParaRPr lang="en-US" sz="216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/>
          <a:srcRect b="15492"/>
          <a:stretch/>
        </p:blipFill>
        <p:spPr>
          <a:xfrm>
            <a:off x="2757389" y="602517"/>
            <a:ext cx="1800425" cy="1856882"/>
          </a:xfrm>
          <a:prstGeom prst="ellipse">
            <a:avLst/>
          </a:prstGeom>
          <a:ln w="3175" cap="rnd">
            <a:solidFill>
              <a:schemeClr val="bg2">
                <a:lumMod val="2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reeform 9"/>
          <p:cNvSpPr/>
          <p:nvPr/>
        </p:nvSpPr>
        <p:spPr>
          <a:xfrm rot="16200000" flipH="1">
            <a:off x="3013424" y="2168980"/>
            <a:ext cx="1296000" cy="2592000"/>
          </a:xfrm>
          <a:custGeom>
            <a:avLst/>
            <a:gdLst>
              <a:gd name="connsiteX0" fmla="*/ 1920000 w 1929707"/>
              <a:gd name="connsiteY0" fmla="*/ 0 h 3840000"/>
              <a:gd name="connsiteX1" fmla="*/ 1929707 w 1929707"/>
              <a:gd name="connsiteY1" fmla="*/ 490 h 3840000"/>
              <a:gd name="connsiteX2" fmla="*/ 1929707 w 1929707"/>
              <a:gd name="connsiteY2" fmla="*/ 3839510 h 3840000"/>
              <a:gd name="connsiteX3" fmla="*/ 1920000 w 1929707"/>
              <a:gd name="connsiteY3" fmla="*/ 3840000 h 3840000"/>
              <a:gd name="connsiteX4" fmla="*/ 0 w 1929707"/>
              <a:gd name="connsiteY4" fmla="*/ 1920000 h 3840000"/>
              <a:gd name="connsiteX5" fmla="*/ 1920000 w 1929707"/>
              <a:gd name="connsiteY5" fmla="*/ 0 h 38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9707" h="3840000">
                <a:moveTo>
                  <a:pt x="1920000" y="0"/>
                </a:moveTo>
                <a:lnTo>
                  <a:pt x="1929707" y="490"/>
                </a:lnTo>
                <a:lnTo>
                  <a:pt x="1929707" y="3839510"/>
                </a:lnTo>
                <a:lnTo>
                  <a:pt x="1920000" y="3840000"/>
                </a:lnTo>
                <a:cubicBezTo>
                  <a:pt x="859613" y="3840000"/>
                  <a:pt x="0" y="2980387"/>
                  <a:pt x="0" y="1920000"/>
                </a:cubicBezTo>
                <a:cubicBezTo>
                  <a:pt x="0" y="859613"/>
                  <a:pt x="859613" y="0"/>
                  <a:pt x="1920000" y="0"/>
                </a:cubicBezTo>
                <a:close/>
              </a:path>
            </a:pathLst>
          </a:custGeom>
          <a:solidFill>
            <a:srgbClr val="FF0000">
              <a:alpha val="24000"/>
            </a:srgb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11" dirty="0"/>
          </a:p>
        </p:txBody>
      </p:sp>
      <p:sp>
        <p:nvSpPr>
          <p:cNvPr id="14" name="Freeform 13"/>
          <p:cNvSpPr/>
          <p:nvPr/>
        </p:nvSpPr>
        <p:spPr>
          <a:xfrm rot="16200000" flipH="1">
            <a:off x="3089741" y="2481966"/>
            <a:ext cx="1097280" cy="2164748"/>
          </a:xfrm>
          <a:custGeom>
            <a:avLst/>
            <a:gdLst>
              <a:gd name="connsiteX0" fmla="*/ 1680000 w 1680000"/>
              <a:gd name="connsiteY0" fmla="*/ 0 h 3360000"/>
              <a:gd name="connsiteX1" fmla="*/ 1680000 w 1680000"/>
              <a:gd name="connsiteY1" fmla="*/ 3360000 h 3360000"/>
              <a:gd name="connsiteX2" fmla="*/ 0 w 1680000"/>
              <a:gd name="connsiteY2" fmla="*/ 1680000 h 3360000"/>
              <a:gd name="connsiteX3" fmla="*/ 1680000 w 1680000"/>
              <a:gd name="connsiteY3" fmla="*/ 0 h 3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000" h="3360000">
                <a:moveTo>
                  <a:pt x="1680000" y="0"/>
                </a:moveTo>
                <a:lnTo>
                  <a:pt x="1680000" y="3360000"/>
                </a:lnTo>
                <a:cubicBezTo>
                  <a:pt x="752162" y="3360000"/>
                  <a:pt x="0" y="2607838"/>
                  <a:pt x="0" y="1680000"/>
                </a:cubicBezTo>
                <a:cubicBezTo>
                  <a:pt x="0" y="752162"/>
                  <a:pt x="752162" y="0"/>
                  <a:pt x="1680000" y="0"/>
                </a:cubicBezTo>
                <a:close/>
              </a:path>
            </a:pathLst>
          </a:custGeom>
          <a:solidFill>
            <a:srgbClr val="FF0000">
              <a:alpha val="24000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11" dirty="0"/>
          </a:p>
        </p:txBody>
      </p:sp>
      <p:sp>
        <p:nvSpPr>
          <p:cNvPr id="15" name="Freeform 14"/>
          <p:cNvSpPr/>
          <p:nvPr/>
        </p:nvSpPr>
        <p:spPr>
          <a:xfrm rot="16200000" flipH="1">
            <a:off x="3175423" y="2654980"/>
            <a:ext cx="972000" cy="1944000"/>
          </a:xfrm>
          <a:custGeom>
            <a:avLst/>
            <a:gdLst>
              <a:gd name="connsiteX0" fmla="*/ 1440000 w 1440000"/>
              <a:gd name="connsiteY0" fmla="*/ 0 h 2880000"/>
              <a:gd name="connsiteX1" fmla="*/ 1440000 w 1440000"/>
              <a:gd name="connsiteY1" fmla="*/ 2880000 h 2880000"/>
              <a:gd name="connsiteX2" fmla="*/ 0 w 1440000"/>
              <a:gd name="connsiteY2" fmla="*/ 1440000 h 2880000"/>
              <a:gd name="connsiteX3" fmla="*/ 1440000 w 144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2880000">
                <a:moveTo>
                  <a:pt x="1440000" y="0"/>
                </a:moveTo>
                <a:lnTo>
                  <a:pt x="1440000" y="2880000"/>
                </a:lnTo>
                <a:cubicBezTo>
                  <a:pt x="644710" y="2880000"/>
                  <a:pt x="0" y="2235290"/>
                  <a:pt x="0" y="1440000"/>
                </a:cubicBezTo>
                <a:cubicBezTo>
                  <a:pt x="0" y="644710"/>
                  <a:pt x="644710" y="0"/>
                  <a:pt x="1440000" y="0"/>
                </a:cubicBezTo>
                <a:close/>
              </a:path>
            </a:pathLst>
          </a:custGeom>
          <a:solidFill>
            <a:srgbClr val="FFFF00">
              <a:alpha val="24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11" dirty="0"/>
          </a:p>
        </p:txBody>
      </p:sp>
      <p:sp>
        <p:nvSpPr>
          <p:cNvPr id="16" name="Freeform 15"/>
          <p:cNvSpPr/>
          <p:nvPr/>
        </p:nvSpPr>
        <p:spPr>
          <a:xfrm rot="16200000" flipH="1">
            <a:off x="3229423" y="2816981"/>
            <a:ext cx="864000" cy="1728000"/>
          </a:xfrm>
          <a:custGeom>
            <a:avLst/>
            <a:gdLst>
              <a:gd name="connsiteX0" fmla="*/ 1190294 w 1190294"/>
              <a:gd name="connsiteY0" fmla="*/ 0 h 2399020"/>
              <a:gd name="connsiteX1" fmla="*/ 1190294 w 1190294"/>
              <a:gd name="connsiteY1" fmla="*/ 2399020 h 2399020"/>
              <a:gd name="connsiteX2" fmla="*/ 1077307 w 1190294"/>
              <a:gd name="connsiteY2" fmla="*/ 2393315 h 2399020"/>
              <a:gd name="connsiteX3" fmla="*/ 0 w 1190294"/>
              <a:gd name="connsiteY3" fmla="*/ 1199510 h 2399020"/>
              <a:gd name="connsiteX4" fmla="*/ 1077307 w 1190294"/>
              <a:gd name="connsiteY4" fmla="*/ 5706 h 239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294" h="2399020">
                <a:moveTo>
                  <a:pt x="1190294" y="0"/>
                </a:moveTo>
                <a:lnTo>
                  <a:pt x="1190294" y="2399020"/>
                </a:lnTo>
                <a:lnTo>
                  <a:pt x="1077307" y="2393315"/>
                </a:lnTo>
                <a:cubicBezTo>
                  <a:pt x="472200" y="2331863"/>
                  <a:pt x="0" y="1820831"/>
                  <a:pt x="0" y="1199510"/>
                </a:cubicBezTo>
                <a:cubicBezTo>
                  <a:pt x="0" y="578190"/>
                  <a:pt x="472200" y="67158"/>
                  <a:pt x="1077307" y="5706"/>
                </a:cubicBezTo>
                <a:close/>
              </a:path>
            </a:pathLst>
          </a:custGeom>
          <a:solidFill>
            <a:srgbClr val="FF0000">
              <a:alpha val="80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1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826" y="3355993"/>
            <a:ext cx="1591194" cy="874242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940277" y="2079152"/>
            <a:ext cx="3081664" cy="986752"/>
          </a:xfrm>
          <a:prstGeom prst="rect">
            <a:avLst/>
          </a:prstGeom>
        </p:spPr>
        <p:txBody>
          <a:bodyPr vert="horz" lIns="54864" tIns="27432" rIns="54864" bIns="27432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8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ওয়ালীউল্লাহ</a:t>
            </a:r>
            <a:r>
              <a:rPr lang="bn-IN" sz="168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8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68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68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168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এস-সি, বি এড </a:t>
            </a:r>
            <a:br>
              <a:rPr lang="bn-IN" sz="168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168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বিজ্ঞান</a:t>
            </a:r>
            <a:br>
              <a:rPr lang="bn-IN" sz="168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168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দিঘলীয়া এ জেড উচ্চ বিদ্যালয় ও কলেজ</a:t>
            </a:r>
            <a:endParaRPr lang="en-US" sz="168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6E4A6D-872A-4A77-8FFC-9278D7F91FC8}"/>
              </a:ext>
            </a:extLst>
          </p:cNvPr>
          <p:cNvSpPr/>
          <p:nvPr/>
        </p:nvSpPr>
        <p:spPr>
          <a:xfrm>
            <a:off x="155915" y="1976375"/>
            <a:ext cx="343969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8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৯ম-১০ম</a:t>
            </a:r>
            <a:r>
              <a:rPr lang="bn-IN" sz="168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শ্রেণি</a:t>
            </a:r>
          </a:p>
          <a:p>
            <a:r>
              <a:rPr lang="bn-IN" sz="168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</a:p>
          <a:p>
            <a:r>
              <a:rPr lang="en-US" sz="168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IN" sz="168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অধ্যায়-</a:t>
            </a:r>
            <a:r>
              <a:rPr lang="en-US" sz="168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80" dirty="0" err="1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168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80" dirty="0" err="1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সম্পদঃ</a:t>
            </a:r>
            <a:r>
              <a:rPr lang="en-US" sz="168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80" dirty="0" err="1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ধাতু-অধাতু</a:t>
            </a:r>
            <a:endParaRPr lang="bn-IN" sz="1680" dirty="0">
              <a:ln w="3175" cmpd="sng">
                <a:noFill/>
              </a:ln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68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168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80" dirty="0" err="1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168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80" dirty="0" err="1" smtClean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bn-IN" sz="1680" dirty="0" smtClean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680" dirty="0" smtClean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80" dirty="0" smtClean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ধাপ-</a:t>
            </a:r>
            <a:r>
              <a:rPr lang="en-US" sz="1680" dirty="0" smtClean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bn-IN" sz="1680" dirty="0" smtClean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৫</a:t>
            </a:r>
            <a:r>
              <a:rPr lang="bn-IN" sz="1680" dirty="0" smtClean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680" dirty="0">
              <a:ln w="3175" cmpd="sng">
                <a:noFill/>
              </a:ln>
              <a:solidFill>
                <a:schemeClr val="bg2">
                  <a:lumMod val="10000"/>
                </a:schemeClr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107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0.00131 -0.351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7411" y="935167"/>
            <a:ext cx="2722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8618" y="251461"/>
            <a:ext cx="3288982" cy="3588702"/>
          </a:xfrm>
          <a:prstGeom prst="rect">
            <a:avLst/>
          </a:prstGeom>
          <a:solidFill>
            <a:schemeClr val="accent3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6" name="Rectangle 5"/>
          <p:cNvSpPr/>
          <p:nvPr/>
        </p:nvSpPr>
        <p:spPr>
          <a:xfrm>
            <a:off x="3657600" y="251461"/>
            <a:ext cx="3288982" cy="3588702"/>
          </a:xfrm>
          <a:prstGeom prst="rect">
            <a:avLst/>
          </a:prstGeom>
          <a:solidFill>
            <a:srgbClr val="92D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4" name="Rectangle 3"/>
          <p:cNvSpPr/>
          <p:nvPr/>
        </p:nvSpPr>
        <p:spPr>
          <a:xfrm>
            <a:off x="368618" y="250825"/>
            <a:ext cx="6583680" cy="358933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grpSp>
        <p:nvGrpSpPr>
          <p:cNvPr id="8" name="Group 7"/>
          <p:cNvGrpSpPr/>
          <p:nvPr/>
        </p:nvGrpSpPr>
        <p:grpSpPr>
          <a:xfrm>
            <a:off x="2258835" y="1818863"/>
            <a:ext cx="2658003" cy="1461971"/>
            <a:chOff x="7341746" y="3863556"/>
            <a:chExt cx="4288009" cy="2436618"/>
          </a:xfrm>
        </p:grpSpPr>
        <p:grpSp>
          <p:nvGrpSpPr>
            <p:cNvPr id="9" name="Group 8"/>
            <p:cNvGrpSpPr/>
            <p:nvPr/>
          </p:nvGrpSpPr>
          <p:grpSpPr>
            <a:xfrm>
              <a:off x="7341746" y="3863556"/>
              <a:ext cx="1501621" cy="2081663"/>
              <a:chOff x="7958033" y="3671827"/>
              <a:chExt cx="1501621" cy="2081663"/>
            </a:xfrm>
            <a:scene3d>
              <a:camera prst="orthographicFront">
                <a:rot lat="600000" lon="3000000" rev="0"/>
              </a:camera>
              <a:lightRig rig="threePt" dir="t"/>
            </a:scene3d>
          </p:grpSpPr>
          <p:grpSp>
            <p:nvGrpSpPr>
              <p:cNvPr id="24" name="Group 23"/>
              <p:cNvGrpSpPr/>
              <p:nvPr/>
            </p:nvGrpSpPr>
            <p:grpSpPr>
              <a:xfrm>
                <a:off x="8771929" y="3671827"/>
                <a:ext cx="687725" cy="2081663"/>
                <a:chOff x="6300971" y="3972286"/>
                <a:chExt cx="687725" cy="2081663"/>
              </a:xfrm>
            </p:grpSpPr>
            <p:sp>
              <p:nvSpPr>
                <p:cNvPr id="28" name="Freeform 27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7958033" y="3671827"/>
                <a:ext cx="687725" cy="2081663"/>
                <a:chOff x="6300971" y="3972286"/>
                <a:chExt cx="687725" cy="2081663"/>
              </a:xfrm>
            </p:grpSpPr>
            <p:sp>
              <p:nvSpPr>
                <p:cNvPr id="26" name="Freeform 25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rgbClr val="66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10128134" y="3863556"/>
              <a:ext cx="1501621" cy="2081663"/>
              <a:chOff x="7958033" y="3671827"/>
              <a:chExt cx="1501621" cy="2081663"/>
            </a:xfrm>
            <a:scene3d>
              <a:camera prst="isometricRightUp"/>
              <a:lightRig rig="threePt" dir="t"/>
            </a:scene3d>
          </p:grpSpPr>
          <p:grpSp>
            <p:nvGrpSpPr>
              <p:cNvPr id="18" name="Group 17"/>
              <p:cNvGrpSpPr/>
              <p:nvPr/>
            </p:nvGrpSpPr>
            <p:grpSpPr>
              <a:xfrm>
                <a:off x="8771929" y="3671827"/>
                <a:ext cx="687725" cy="2081663"/>
                <a:chOff x="6300971" y="3972286"/>
                <a:chExt cx="687725" cy="2081663"/>
              </a:xfrm>
            </p:grpSpPr>
            <p:sp>
              <p:nvSpPr>
                <p:cNvPr id="22" name="Freeform 21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7958033" y="3671827"/>
                <a:ext cx="687725" cy="2081663"/>
                <a:chOff x="6300971" y="3972286"/>
                <a:chExt cx="687725" cy="2081663"/>
              </a:xfrm>
            </p:grpSpPr>
            <p:sp>
              <p:nvSpPr>
                <p:cNvPr id="20" name="Freeform 19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rgbClr val="66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8640008" y="4218511"/>
              <a:ext cx="1501621" cy="2081663"/>
              <a:chOff x="7958033" y="3671827"/>
              <a:chExt cx="1501621" cy="2081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8771929" y="3671827"/>
                <a:ext cx="687725" cy="2081663"/>
                <a:chOff x="6300971" y="3972286"/>
                <a:chExt cx="687725" cy="2081663"/>
              </a:xfrm>
              <a:scene3d>
                <a:camera prst="isometricOffAxis1Right"/>
                <a:lightRig rig="threePt" dir="t"/>
              </a:scene3d>
            </p:grpSpPr>
            <p:sp>
              <p:nvSpPr>
                <p:cNvPr id="16" name="Freeform 15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7958033" y="3671827"/>
                <a:ext cx="687725" cy="2081663"/>
                <a:chOff x="6300971" y="3972286"/>
                <a:chExt cx="687725" cy="2081663"/>
              </a:xfrm>
              <a:scene3d>
                <a:camera prst="isometricOffAxis1Left">
                  <a:rot lat="600000" lon="2400000" rev="0"/>
                </a:camera>
                <a:lightRig rig="threePt" dir="t"/>
              </a:scene3d>
            </p:grpSpPr>
            <p:sp>
              <p:nvSpPr>
                <p:cNvPr id="14" name="Freeform 13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rgbClr val="66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</p:grp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72E93C3-E440-4B7F-B458-5A8BE25F9E52}"/>
              </a:ext>
            </a:extLst>
          </p:cNvPr>
          <p:cNvSpPr txBox="1"/>
          <p:nvPr/>
        </p:nvSpPr>
        <p:spPr>
          <a:xfrm>
            <a:off x="1561883" y="2555634"/>
            <a:ext cx="4519864" cy="4247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16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শিক্ষক বাতায়ন</a:t>
            </a:r>
            <a:endParaRPr lang="en-US" sz="2160" b="1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620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4526 0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 L -0.44961 0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0.0013 -0.35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" t="1250" r="858" b="12601"/>
          <a:stretch/>
        </p:blipFill>
        <p:spPr>
          <a:xfrm>
            <a:off x="-2859" y="-3980"/>
            <a:ext cx="7315199" cy="41530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193F62-01C7-456C-9992-E0AA15405533}"/>
              </a:ext>
            </a:extLst>
          </p:cNvPr>
          <p:cNvSpPr/>
          <p:nvPr/>
        </p:nvSpPr>
        <p:spPr>
          <a:xfrm>
            <a:off x="360042" y="260942"/>
            <a:ext cx="6589398" cy="543191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-1" y="252368"/>
            <a:ext cx="7315199" cy="857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" y="3817010"/>
            <a:ext cx="7315199" cy="857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-1" y="795560"/>
            <a:ext cx="7315199" cy="857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86081" y="-3980"/>
            <a:ext cx="0" cy="411297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55158" y="1831"/>
            <a:ext cx="0" cy="411297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6891" y="1831"/>
            <a:ext cx="0" cy="411297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0042" y="-3980"/>
            <a:ext cx="0" cy="411297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36B1F-5D6B-4757-9500-732E094871B6}"/>
              </a:ext>
            </a:extLst>
          </p:cNvPr>
          <p:cNvSpPr/>
          <p:nvPr/>
        </p:nvSpPr>
        <p:spPr>
          <a:xfrm>
            <a:off x="414217" y="2052505"/>
            <a:ext cx="6672383" cy="1274195"/>
          </a:xfrm>
          <a:prstGeom prst="rect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</p:spPr>
        <p:txBody>
          <a:bodyPr wrap="square" lIns="164592" rIns="164592">
            <a:spAutoFit/>
          </a:bodyPr>
          <a:lstStyle/>
          <a:p>
            <a:pPr marL="445779" indent="-445779">
              <a:buFont typeface="+mj-lt"/>
              <a:buAutoNum type="arabicPeriod"/>
            </a:pPr>
            <a:r>
              <a:rPr lang="en-US" sz="264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64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4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264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4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64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4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64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4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64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45779" indent="-445779">
              <a:buFont typeface="+mj-lt"/>
              <a:buAutoNum type="arabicPeriod"/>
            </a:pPr>
            <a:r>
              <a:rPr lang="en-US" sz="2640" cap="all" dirty="0" err="1" smtClean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640" cap="all" dirty="0" smtClean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4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নিষ্কাশনের</a:t>
            </a:r>
            <a:r>
              <a:rPr lang="en-US" sz="264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4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264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4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2640" cap="all" dirty="0" smtClean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640" cap="all" dirty="0" smtClean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640" cap="all" dirty="0" smtClean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 </a:t>
            </a:r>
            <a:r>
              <a:rPr lang="en-US" sz="264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64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4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64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4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640" cap="all" dirty="0" smtClean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640" cap="all" dirty="0" smtClean="0">
              <a:ln w="3175" cmpd="sng">
                <a:noFill/>
              </a:ln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45779" indent="-445779">
              <a:buFont typeface="+mj-lt"/>
              <a:buAutoNum type="arabicPeriod"/>
            </a:pPr>
            <a:r>
              <a:rPr lang="bn-IN" sz="2400" cap="all" dirty="0" smtClean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 </a:t>
            </a:r>
            <a:r>
              <a:rPr lang="en-US" sz="2400" cap="all" dirty="0" err="1" smtClean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400" cap="all" dirty="0" smtClean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নিষ্কাশনের</a:t>
            </a:r>
            <a:r>
              <a:rPr lang="en-US" sz="240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240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2400" cap="all" dirty="0" smtClean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2400" cap="all" dirty="0" smtClean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cap="all" dirty="0" smtClean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400" cap="all" dirty="0" smtClean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cap="all" dirty="0" err="1" smtClean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cap="all" dirty="0" smtClean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cap="all" dirty="0" smtClean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000" cap="all" dirty="0">
              <a:ln w="3175" cmpd="sng">
                <a:noFill/>
              </a:ln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6653" y="209371"/>
            <a:ext cx="1678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31670" y="3755395"/>
            <a:ext cx="31111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spc="180" dirty="0" smtClean="0">
                <a:latin typeface="Agency FB" panose="020B0503020202020204" pitchFamily="34" charset="0"/>
              </a:rPr>
              <a:t>WALIULLAH</a:t>
            </a:r>
            <a:r>
              <a:rPr lang="bn-IN" sz="1100" b="1" spc="180" dirty="0" smtClean="0">
                <a:latin typeface="Agency FB" panose="020B0503020202020204" pitchFamily="34" charset="0"/>
              </a:rPr>
              <a:t> </a:t>
            </a:r>
            <a:r>
              <a:rPr lang="en-US" sz="1000" b="1" i="1" spc="180" dirty="0" smtClean="0">
                <a:latin typeface="Agency FB" panose="020B0503020202020204" pitchFamily="34" charset="0"/>
              </a:rPr>
              <a:t>Assistant </a:t>
            </a:r>
            <a:r>
              <a:rPr lang="en-US" sz="1000" b="1" i="1" spc="180" dirty="0">
                <a:latin typeface="Agency FB" panose="020B0503020202020204" pitchFamily="34" charset="0"/>
              </a:rPr>
              <a:t>Teacher (Science)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153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1" y="228600"/>
            <a:ext cx="3429000" cy="323165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</a:p>
          <a:p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2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 দেখিয়ে প্রশ্ন করবো এটা কি ?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2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ভূপৃষ্ঠ থেকে কি এটা পাওয়া সম্ভব ?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2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 পাওয়ার এ প্রক্রিয়া কে কি বলে </a:t>
            </a:r>
            <a:r>
              <a:rPr lang="bn-IN" sz="2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2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ধাতু একই প্রক্রিয়ায় নিষ্কাশন করা সম্ভব কি </a:t>
            </a:r>
            <a:r>
              <a:rPr lang="bn-IN" sz="2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000" dirty="0">
              <a:solidFill>
                <a:schemeClr val="bg2">
                  <a:lumMod val="10000"/>
                </a:schemeClr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697" y="228600"/>
            <a:ext cx="2906485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1670" y="3755395"/>
            <a:ext cx="31111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spc="180" dirty="0" smtClean="0">
                <a:latin typeface="Agency FB" panose="020B0503020202020204" pitchFamily="34" charset="0"/>
              </a:rPr>
              <a:t>WALIULLAH</a:t>
            </a:r>
            <a:r>
              <a:rPr lang="bn-IN" sz="1100" b="1" spc="180" dirty="0" smtClean="0">
                <a:latin typeface="Agency FB" panose="020B0503020202020204" pitchFamily="34" charset="0"/>
              </a:rPr>
              <a:t> </a:t>
            </a:r>
            <a:r>
              <a:rPr lang="en-US" sz="1000" b="1" i="1" spc="180" dirty="0" smtClean="0">
                <a:latin typeface="Agency FB" panose="020B0503020202020204" pitchFamily="34" charset="0"/>
              </a:rPr>
              <a:t>Assistant </a:t>
            </a:r>
            <a:r>
              <a:rPr lang="en-US" sz="1000" b="1" i="1" spc="180" dirty="0">
                <a:latin typeface="Agency FB" panose="020B0503020202020204" pitchFamily="34" charset="0"/>
              </a:rPr>
              <a:t>Teacher (Science)</a:t>
            </a:r>
          </a:p>
        </p:txBody>
      </p:sp>
    </p:spTree>
    <p:extLst>
      <p:ext uri="{BB962C8B-B14F-4D97-AF65-F5344CB8AC3E}">
        <p14:creationId xmlns:p14="http://schemas.microsoft.com/office/powerpoint/2010/main" val="23180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" t="1250" r="858" b="1458"/>
          <a:stretch/>
        </p:blipFill>
        <p:spPr>
          <a:xfrm>
            <a:off x="1" y="-7963"/>
            <a:ext cx="7315199" cy="410899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-1" y="217712"/>
            <a:ext cx="7315199" cy="8573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" y="3868301"/>
            <a:ext cx="7315199" cy="8573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-1" y="3742807"/>
            <a:ext cx="7315199" cy="8573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71869" y="-7963"/>
            <a:ext cx="0" cy="4112971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086600" y="-7962"/>
            <a:ext cx="0" cy="4112971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3655" y="-3981"/>
            <a:ext cx="0" cy="4112971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71942" y="447978"/>
            <a:ext cx="4371312" cy="1261884"/>
          </a:xfrm>
          <a:prstGeom prst="rect">
            <a:avLst/>
          </a:prstGeom>
          <a:solidFill>
            <a:schemeClr val="tx1">
              <a:lumMod val="95000"/>
              <a:lumOff val="5000"/>
              <a:alpha val="51000"/>
            </a:schemeClr>
          </a:solidFill>
        </p:spPr>
        <p:txBody>
          <a:bodyPr wrap="square" lIns="274320" rIns="274320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1670" y="3755395"/>
            <a:ext cx="31111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spc="180" dirty="0" smtClean="0">
                <a:latin typeface="Agency FB" panose="020B0503020202020204" pitchFamily="34" charset="0"/>
              </a:rPr>
              <a:t>WALIULLAH</a:t>
            </a:r>
            <a:r>
              <a:rPr lang="bn-IN" sz="1100" b="1" spc="180" dirty="0" smtClean="0">
                <a:latin typeface="Agency FB" panose="020B0503020202020204" pitchFamily="34" charset="0"/>
              </a:rPr>
              <a:t> </a:t>
            </a:r>
            <a:r>
              <a:rPr lang="en-US" sz="1000" b="1" i="1" spc="180" dirty="0" smtClean="0">
                <a:latin typeface="Agency FB" panose="020B0503020202020204" pitchFamily="34" charset="0"/>
              </a:rPr>
              <a:t>Assistant </a:t>
            </a:r>
            <a:r>
              <a:rPr lang="en-US" sz="1000" b="1" i="1" spc="180" dirty="0">
                <a:latin typeface="Agency FB" panose="020B0503020202020204" pitchFamily="34" charset="0"/>
              </a:rPr>
              <a:t>Teacher (Science)</a:t>
            </a:r>
          </a:p>
        </p:txBody>
      </p:sp>
    </p:spTree>
    <p:extLst>
      <p:ext uri="{BB962C8B-B14F-4D97-AF65-F5344CB8AC3E}">
        <p14:creationId xmlns:p14="http://schemas.microsoft.com/office/powerpoint/2010/main" val="1341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57400"/>
            <a:ext cx="7315200" cy="2057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4244" y="659672"/>
            <a:ext cx="7066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(Metal Extraction)</a:t>
            </a:r>
          </a:p>
          <a:p>
            <a:pPr algn="ctr"/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14"/>
          <a:stretch/>
        </p:blipFill>
        <p:spPr>
          <a:xfrm>
            <a:off x="228600" y="2299062"/>
            <a:ext cx="1987378" cy="158713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2"/>
          <a:stretch/>
        </p:blipFill>
        <p:spPr>
          <a:xfrm>
            <a:off x="2663911" y="2299064"/>
            <a:ext cx="1987378" cy="158713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9"/>
          <a:stretch/>
        </p:blipFill>
        <p:spPr>
          <a:xfrm>
            <a:off x="5099222" y="2299061"/>
            <a:ext cx="1987378" cy="158713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" t="1250" r="858" b="88664"/>
          <a:stretch/>
        </p:blipFill>
        <p:spPr>
          <a:xfrm>
            <a:off x="1" y="-7963"/>
            <a:ext cx="7315199" cy="42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041204"/>
              </p:ext>
            </p:extLst>
          </p:nvPr>
        </p:nvGraphicFramePr>
        <p:xfrm>
          <a:off x="228601" y="157416"/>
          <a:ext cx="6858000" cy="3905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38287424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98785539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05487882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09204959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90145406"/>
                    </a:ext>
                  </a:extLst>
                </a:gridCol>
              </a:tblGrid>
              <a:tr h="442113">
                <a:tc gridSpan="5">
                  <a:txBody>
                    <a:bodyPr/>
                    <a:lstStyle/>
                    <a:p>
                      <a:pPr algn="ctr"/>
                      <a:r>
                        <a:rPr lang="bn-IN" sz="1900" b="0" i="1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</a:t>
                      </a:r>
                      <a:r>
                        <a:rPr lang="bn-IN" sz="1900" b="0" i="1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নিষ্কাশন</a:t>
                      </a:r>
                      <a:endParaRPr lang="bn-IN" sz="1900" b="0" i="1" dirty="0" smtClean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bn-IN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36904"/>
                  </a:ext>
                </a:extLst>
              </a:tr>
              <a:tr h="5517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আকরিকের বিচূর্ণন</a:t>
                      </a:r>
                    </a:p>
                    <a:p>
                      <a:pPr algn="ctr"/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জো ক্রাশারে বিচূর্ণন </a:t>
                      </a:r>
                      <a:endParaRPr lang="en-US" sz="1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 ক্রাশারে পাঊডার</a:t>
                      </a:r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574226"/>
                  </a:ext>
                </a:extLst>
              </a:tr>
              <a:tr h="110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আকরিকের ঘনীকরণ</a:t>
                      </a:r>
                    </a:p>
                    <a:p>
                      <a:pPr algn="ctr"/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হাইড্রোলাইটিক পদ্ধতি</a:t>
                      </a:r>
                      <a:endParaRPr lang="en-US" sz="1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(( FeO.Cr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 TiO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, Fe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3,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Fe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, Fe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,3H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O, FeWO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;</a:t>
                      </a:r>
                      <a:endParaRPr lang="en-US" sz="120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Pt , Au)</a:t>
                      </a:r>
                      <a:endParaRPr lang="en-US" sz="120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তেলফেনা ভাসমান পদ্ধতি</a:t>
                      </a:r>
                      <a:endParaRPr lang="en-US" sz="1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1200" baseline="0" dirty="0" err="1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HgS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200" baseline="0" dirty="0" err="1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ZnS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200" baseline="0" dirty="0" err="1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PbS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 Cu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S, CuFeS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)</a:t>
                      </a:r>
                      <a:endParaRPr lang="en-US" sz="120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চৌম্বকীয় পৃথকীকরণ পদ্ধতি</a:t>
                      </a:r>
                    </a:p>
                    <a:p>
                      <a:pPr algn="ctr"/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 FeO.Cr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 TiO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, Fe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3,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Fe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,Fe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,3H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O, FeWO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120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রাসায়নিক পদ্ধতি</a:t>
                      </a:r>
                      <a:endParaRPr lang="en-US" sz="1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 Al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. 2H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O)</a:t>
                      </a:r>
                      <a:endParaRPr lang="en-US" sz="120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801572"/>
                  </a:ext>
                </a:extLst>
              </a:tr>
              <a:tr h="7517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ঘণীকৃত আকরিককে ধাতব অক্সাইডে রূপান্তর</a:t>
                      </a:r>
                    </a:p>
                    <a:p>
                      <a:pPr algn="ctr"/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(ভষ্মীকরণ পদ্ধতি </a:t>
                      </a:r>
                      <a:endParaRPr lang="en-US" sz="1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 CaCO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; 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Fe</a:t>
                      </a:r>
                      <a:r>
                        <a:rPr lang="en-US" sz="1200" baseline="-25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</a:t>
                      </a:r>
                      <a:r>
                        <a:rPr lang="en-US" sz="1200" baseline="-25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,3H</a:t>
                      </a:r>
                      <a:r>
                        <a:rPr lang="en-US" sz="1200" baseline="-25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; FeO.Cr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 TiO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, Fe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3,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Fe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, CaCO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 FeWO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)</a:t>
                      </a:r>
                      <a:r>
                        <a:rPr lang="bn-IN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20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তাপজারণ পদ্ধতি</a:t>
                      </a:r>
                      <a:endParaRPr lang="en-US" sz="1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 </a:t>
                      </a:r>
                      <a:r>
                        <a:rPr lang="en-US" sz="1200" baseline="0" dirty="0" err="1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PbS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HgS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200" baseline="0" dirty="0" err="1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ZnS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200" baseline="0" dirty="0" err="1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PbS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 Cu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S, CuFeS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)</a:t>
                      </a:r>
                      <a:endParaRPr lang="en-US" sz="120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867254"/>
                  </a:ext>
                </a:extLst>
              </a:tr>
              <a:tr h="5768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ধাতব অক্সাইডকে মুক্ত ধাতুতে রূপান্তর</a:t>
                      </a:r>
                    </a:p>
                    <a:p>
                      <a:pPr algn="ctr"/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তড়িৎ বিশ্লেষণ পদ্ধতি</a:t>
                      </a:r>
                      <a:endParaRPr lang="en-US" sz="1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 K, Na, Ca, Mg, Al, )</a:t>
                      </a:r>
                      <a:endParaRPr lang="en-US" sz="120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কার্বন বিজারণ পদ্ধতি</a:t>
                      </a:r>
                      <a:r>
                        <a:rPr lang="en-US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 Zn, Fe, </a:t>
                      </a:r>
                      <a:r>
                        <a:rPr lang="en-US" sz="1200" baseline="0" dirty="0" err="1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Pb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)</a:t>
                      </a:r>
                      <a:endParaRPr lang="en-US" sz="120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স্ববিজারণ পদ্ধতি</a:t>
                      </a:r>
                      <a:endParaRPr lang="en-US" sz="1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 Cu, Hg, Ag )</a:t>
                      </a:r>
                      <a:endParaRPr lang="en-US" sz="120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বিশুদ্ধ</a:t>
                      </a:r>
                      <a:r>
                        <a:rPr lang="bn-IN" sz="1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অবস্থায় পাওয়া যায় </a:t>
                      </a:r>
                    </a:p>
                    <a:p>
                      <a:pPr algn="ctr"/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(Pt , Au)</a:t>
                      </a:r>
                      <a:endParaRPr lang="en-US" sz="120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06770"/>
                  </a:ext>
                </a:extLst>
              </a:tr>
              <a:tr h="4107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 বিশুদ্ধ করণ</a:t>
                      </a:r>
                      <a:endParaRPr lang="en-US" sz="1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বিগলন</a:t>
                      </a:r>
                      <a:endParaRPr lang="en-US" sz="1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তড়িৎ</a:t>
                      </a:r>
                      <a:r>
                        <a:rPr lang="bn-IN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বিশ্লেষণ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99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9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" t="1759" r="89906" b="1448"/>
          <a:stretch/>
        </p:blipFill>
        <p:spPr>
          <a:xfrm>
            <a:off x="-69669" y="1"/>
            <a:ext cx="653143" cy="411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4509" y="324395"/>
            <a:ext cx="50127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(Metal Extraction)</a:t>
            </a:r>
          </a:p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আকরিকের </a:t>
            </a:r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বিচূর্ণন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আকরিকের ঘনীকরণ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ঘণীকৃত আকরিককে ধাতব অক্সাইডে রূপান্তর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ধাতব অক্সাইডকে মুক্ত ধাতুতে রূপান্তর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ধাতু বিশুদ্ধ করণ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07304" y="228600"/>
            <a:ext cx="1379296" cy="1828800"/>
          </a:xfrm>
          <a:prstGeom prst="rect">
            <a:avLst/>
          </a:prstGeom>
          <a:solidFill>
            <a:srgbClr val="FF438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95776" y="1617617"/>
            <a:ext cx="802352" cy="2497184"/>
          </a:xfrm>
          <a:prstGeom prst="rect">
            <a:avLst/>
          </a:prstGeom>
          <a:solidFill>
            <a:srgbClr val="FFFF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7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2523</TotalTime>
  <Words>1570</Words>
  <Application>Microsoft Office PowerPoint</Application>
  <PresentationFormat>Custom</PresentationFormat>
  <Paragraphs>435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Agency FB</vt:lpstr>
      <vt:lpstr>Arial</vt:lpstr>
      <vt:lpstr>Calibri</vt:lpstr>
      <vt:lpstr>Calibri Light</vt:lpstr>
      <vt:lpstr>Cambria Math</vt:lpstr>
      <vt:lpstr>Century Gothic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waliullah</dc:creator>
  <cp:lastModifiedBy>Waliullah</cp:lastModifiedBy>
  <cp:revision>137</cp:revision>
  <dcterms:created xsi:type="dcterms:W3CDTF">2019-07-04T16:48:54Z</dcterms:created>
  <dcterms:modified xsi:type="dcterms:W3CDTF">2020-10-18T07:39:35Z</dcterms:modified>
</cp:coreProperties>
</file>