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8" r:id="rId7"/>
    <p:sldId id="262" r:id="rId8"/>
    <p:sldId id="269" r:id="rId9"/>
    <p:sldId id="273" r:id="rId10"/>
    <p:sldId id="270" r:id="rId11"/>
    <p:sldId id="277" r:id="rId12"/>
    <p:sldId id="272" r:id="rId13"/>
    <p:sldId id="271" r:id="rId14"/>
    <p:sldId id="274" r:id="rId15"/>
    <p:sldId id="276" r:id="rId16"/>
    <p:sldId id="27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C9D5F-A0DF-4A13-9C56-D7B0EE3B9B85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1A4FF2-C059-48C5-86F0-DA19E9E19D89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সমাজবিজ্ঞান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658C1B7-4B65-4102-9972-2AF04081E4F6}" type="parTrans" cxnId="{CDE76961-04F6-49CB-9C3A-4CB22E942B06}">
      <dgm:prSet/>
      <dgm:spPr/>
      <dgm:t>
        <a:bodyPr/>
        <a:lstStyle/>
        <a:p>
          <a:endParaRPr lang="en-US"/>
        </a:p>
      </dgm:t>
    </dgm:pt>
    <dgm:pt modelId="{96191BD6-9C97-4E68-BA98-0888768C41DE}" type="sibTrans" cxnId="{CDE76961-04F6-49CB-9C3A-4CB22E942B06}">
      <dgm:prSet/>
      <dgm:spPr/>
      <dgm:t>
        <a:bodyPr/>
        <a:lstStyle/>
        <a:p>
          <a:endParaRPr lang="en-US"/>
        </a:p>
      </dgm:t>
    </dgm:pt>
    <dgm:pt modelId="{98838621-7E66-4958-B0F1-0DD074DF4DC5}">
      <dgm:prSet phldrT="[Text]" custT="1"/>
      <dgm:spPr/>
      <dgm:t>
        <a:bodyPr/>
        <a:lstStyle/>
        <a:p>
          <a:r>
            <a:rPr lang="bn-IN" sz="2700" dirty="0">
              <a:latin typeface="NikoshBAN" pitchFamily="2" charset="0"/>
              <a:cs typeface="NikoshBAN" pitchFamily="2" charset="0"/>
            </a:rPr>
            <a:t>অর্থনীতি</a:t>
          </a:r>
          <a:endParaRPr lang="en-US" sz="2700" dirty="0"/>
        </a:p>
      </dgm:t>
    </dgm:pt>
    <dgm:pt modelId="{06BD41F7-BC33-493F-867F-49DD8E1BFA0A}" type="parTrans" cxnId="{002A834A-03FF-463D-8ECA-AAD3DA74F6A0}">
      <dgm:prSet/>
      <dgm:spPr/>
      <dgm:t>
        <a:bodyPr/>
        <a:lstStyle/>
        <a:p>
          <a:endParaRPr lang="en-US"/>
        </a:p>
      </dgm:t>
    </dgm:pt>
    <dgm:pt modelId="{77DE5AF7-2C9B-46D3-8EC0-C41181900A5C}" type="sibTrans" cxnId="{002A834A-03FF-463D-8ECA-AAD3DA74F6A0}">
      <dgm:prSet/>
      <dgm:spPr/>
      <dgm:t>
        <a:bodyPr/>
        <a:lstStyle/>
        <a:p>
          <a:endParaRPr lang="en-US"/>
        </a:p>
      </dgm:t>
    </dgm:pt>
    <dgm:pt modelId="{97349513-BEF1-47CD-9822-7092E7C04AC1}">
      <dgm:prSet phldrT="[Text]" custT="1"/>
      <dgm:spPr/>
      <dgm:t>
        <a:bodyPr/>
        <a:lstStyle/>
        <a:p>
          <a:r>
            <a:rPr lang="bn-IN" sz="2700" b="0" dirty="0">
              <a:latin typeface="NikoshBAN" pitchFamily="2" charset="0"/>
              <a:cs typeface="NikoshBAN" pitchFamily="2" charset="0"/>
            </a:rPr>
            <a:t>মনোবিজ্ঞান</a:t>
          </a:r>
          <a:endParaRPr lang="en-US" sz="2700" b="0" dirty="0"/>
        </a:p>
      </dgm:t>
    </dgm:pt>
    <dgm:pt modelId="{1350A427-2528-4184-A521-A9D8DC1347C1}" type="parTrans" cxnId="{6BF97ECF-5B4E-4E91-880C-8C3753343AE2}">
      <dgm:prSet/>
      <dgm:spPr/>
      <dgm:t>
        <a:bodyPr/>
        <a:lstStyle/>
        <a:p>
          <a:endParaRPr lang="en-US"/>
        </a:p>
      </dgm:t>
    </dgm:pt>
    <dgm:pt modelId="{19ADE96A-5164-4849-9B23-F890361187AF}" type="sibTrans" cxnId="{6BF97ECF-5B4E-4E91-880C-8C3753343AE2}">
      <dgm:prSet/>
      <dgm:spPr/>
      <dgm:t>
        <a:bodyPr/>
        <a:lstStyle/>
        <a:p>
          <a:endParaRPr lang="en-US"/>
        </a:p>
      </dgm:t>
    </dgm:pt>
    <dgm:pt modelId="{1387D782-ACC6-4787-9668-9A567893AEAE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নৃবিজ্ঞান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336D0A-4743-4879-BE09-CF58AE971FDB}" type="parTrans" cxnId="{76FD209D-9FF8-4DF8-9053-D8D949DB1E06}">
      <dgm:prSet/>
      <dgm:spPr/>
      <dgm:t>
        <a:bodyPr/>
        <a:lstStyle/>
        <a:p>
          <a:endParaRPr lang="en-US"/>
        </a:p>
      </dgm:t>
    </dgm:pt>
    <dgm:pt modelId="{56459EA1-F265-4913-8A09-EBA54878DD80}" type="sibTrans" cxnId="{76FD209D-9FF8-4DF8-9053-D8D949DB1E06}">
      <dgm:prSet/>
      <dgm:spPr/>
      <dgm:t>
        <a:bodyPr/>
        <a:lstStyle/>
        <a:p>
          <a:endParaRPr lang="en-US"/>
        </a:p>
      </dgm:t>
    </dgm:pt>
    <dgm:pt modelId="{F4CEC680-4542-4860-A949-5547FA3E1CB4}">
      <dgm:prSet phldrT="[Text]" custT="1"/>
      <dgm:spPr/>
      <dgm:t>
        <a:bodyPr/>
        <a:lstStyle/>
        <a:p>
          <a:r>
            <a:rPr lang="bn-IN" sz="2700" dirty="0">
              <a:latin typeface="NikoshBAN" pitchFamily="2" charset="0"/>
              <a:cs typeface="NikoshBAN" pitchFamily="2" charset="0"/>
            </a:rPr>
            <a:t>রাষ্ট্রবিজ্ঞান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2A74C530-2209-4CA9-BA07-A9F52501B10A}" type="parTrans" cxnId="{EA6D7C57-916E-49BE-8D53-82B691FFDBFE}">
      <dgm:prSet/>
      <dgm:spPr/>
      <dgm:t>
        <a:bodyPr/>
        <a:lstStyle/>
        <a:p>
          <a:endParaRPr lang="en-US"/>
        </a:p>
      </dgm:t>
    </dgm:pt>
    <dgm:pt modelId="{F8B176DE-0147-4CD8-850A-C173E036CAE6}" type="sibTrans" cxnId="{EA6D7C57-916E-49BE-8D53-82B691FFDBFE}">
      <dgm:prSet/>
      <dgm:spPr/>
      <dgm:t>
        <a:bodyPr/>
        <a:lstStyle/>
        <a:p>
          <a:endParaRPr lang="en-US"/>
        </a:p>
      </dgm:t>
    </dgm:pt>
    <dgm:pt modelId="{81910A35-79E0-4FC4-9779-B6FE4C98FED4}">
      <dgm:prSet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ইতিহাস</a:t>
          </a:r>
          <a:endParaRPr lang="en-US" dirty="0"/>
        </a:p>
      </dgm:t>
    </dgm:pt>
    <dgm:pt modelId="{575D8AAF-8E15-4B9E-ACBC-1DE323FF86B3}" type="parTrans" cxnId="{FA6DC8DB-26DE-41E1-AE2E-62672C0289F3}">
      <dgm:prSet/>
      <dgm:spPr/>
      <dgm:t>
        <a:bodyPr/>
        <a:lstStyle/>
        <a:p>
          <a:endParaRPr lang="en-US"/>
        </a:p>
      </dgm:t>
    </dgm:pt>
    <dgm:pt modelId="{D9556971-58E7-4E92-A994-AF07CBBD9017}" type="sibTrans" cxnId="{FA6DC8DB-26DE-41E1-AE2E-62672C0289F3}">
      <dgm:prSet/>
      <dgm:spPr/>
      <dgm:t>
        <a:bodyPr/>
        <a:lstStyle/>
        <a:p>
          <a:endParaRPr lang="en-US"/>
        </a:p>
      </dgm:t>
    </dgm:pt>
    <dgm:pt modelId="{61700718-10A4-4A1E-8A3C-E2E0CC8BD667}" type="pres">
      <dgm:prSet presAssocID="{A03C9D5F-A0DF-4A13-9C56-D7B0EE3B9B8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2BAD93-9043-409C-B63D-E92CDE667B2F}" type="pres">
      <dgm:prSet presAssocID="{001A4FF2-C059-48C5-86F0-DA19E9E19D89}" presName="singleCycle" presStyleCnt="0"/>
      <dgm:spPr/>
    </dgm:pt>
    <dgm:pt modelId="{6CB38662-10E6-46A8-93B0-D61B7304AFC4}" type="pres">
      <dgm:prSet presAssocID="{001A4FF2-C059-48C5-86F0-DA19E9E19D89}" presName="singleCenter" presStyleLbl="node1" presStyleIdx="0" presStyleCnt="6" custLinFactNeighborX="1097">
        <dgm:presLayoutVars>
          <dgm:chMax val="7"/>
          <dgm:chPref val="7"/>
        </dgm:presLayoutVars>
      </dgm:prSet>
      <dgm:spPr/>
    </dgm:pt>
    <dgm:pt modelId="{4303F1FF-B89D-4DAA-B98C-EB38229194CF}" type="pres">
      <dgm:prSet presAssocID="{06BD41F7-BC33-493F-867F-49DD8E1BFA0A}" presName="Name56" presStyleLbl="parChTrans1D2" presStyleIdx="0" presStyleCnt="5"/>
      <dgm:spPr/>
    </dgm:pt>
    <dgm:pt modelId="{E99C1E77-8B20-4084-B47F-0C59DBC31B43}" type="pres">
      <dgm:prSet presAssocID="{98838621-7E66-4958-B0F1-0DD074DF4DC5}" presName="text0" presStyleLbl="node1" presStyleIdx="1" presStyleCnt="6" custScaleX="110753" custRadScaleRad="100022" custRadScaleInc="3322">
        <dgm:presLayoutVars>
          <dgm:bulletEnabled val="1"/>
        </dgm:presLayoutVars>
      </dgm:prSet>
      <dgm:spPr/>
    </dgm:pt>
    <dgm:pt modelId="{D2D623FA-A3FD-4401-88B2-E26190972E89}" type="pres">
      <dgm:prSet presAssocID="{575D8AAF-8E15-4B9E-ACBC-1DE323FF86B3}" presName="Name56" presStyleLbl="parChTrans1D2" presStyleIdx="1" presStyleCnt="5"/>
      <dgm:spPr/>
    </dgm:pt>
    <dgm:pt modelId="{14E30B20-CD51-461E-A8A8-3550D6023A9B}" type="pres">
      <dgm:prSet presAssocID="{81910A35-79E0-4FC4-9779-B6FE4C98FED4}" presName="text0" presStyleLbl="node1" presStyleIdx="2" presStyleCnt="6">
        <dgm:presLayoutVars>
          <dgm:bulletEnabled val="1"/>
        </dgm:presLayoutVars>
      </dgm:prSet>
      <dgm:spPr/>
    </dgm:pt>
    <dgm:pt modelId="{0E3B6EC2-286F-4832-B9AD-F6D33F1B0DA4}" type="pres">
      <dgm:prSet presAssocID="{1350A427-2528-4184-A521-A9D8DC1347C1}" presName="Name56" presStyleLbl="parChTrans1D2" presStyleIdx="2" presStyleCnt="5"/>
      <dgm:spPr/>
    </dgm:pt>
    <dgm:pt modelId="{61C06618-72D8-414A-91CE-18E6A351F7B9}" type="pres">
      <dgm:prSet presAssocID="{97349513-BEF1-47CD-9822-7092E7C04AC1}" presName="text0" presStyleLbl="node1" presStyleIdx="3" presStyleCnt="6" custScaleX="146371" custRadScaleRad="98834" custRadScaleInc="2614">
        <dgm:presLayoutVars>
          <dgm:bulletEnabled val="1"/>
        </dgm:presLayoutVars>
      </dgm:prSet>
      <dgm:spPr/>
    </dgm:pt>
    <dgm:pt modelId="{575923B9-165C-4C14-B719-5ABBF7D360DD}" type="pres">
      <dgm:prSet presAssocID="{88336D0A-4743-4879-BE09-CF58AE971FDB}" presName="Name56" presStyleLbl="parChTrans1D2" presStyleIdx="3" presStyleCnt="5"/>
      <dgm:spPr/>
    </dgm:pt>
    <dgm:pt modelId="{B365F5EB-211C-4930-B1F7-0AF4A7C2034C}" type="pres">
      <dgm:prSet presAssocID="{1387D782-ACC6-4787-9668-9A567893AEAE}" presName="text0" presStyleLbl="node1" presStyleIdx="4" presStyleCnt="6" custRadScaleRad="106193" custRadScaleInc="10794">
        <dgm:presLayoutVars>
          <dgm:bulletEnabled val="1"/>
        </dgm:presLayoutVars>
      </dgm:prSet>
      <dgm:spPr/>
    </dgm:pt>
    <dgm:pt modelId="{41875A20-D9D3-4EE2-A4BF-A4F9D93630B1}" type="pres">
      <dgm:prSet presAssocID="{2A74C530-2209-4CA9-BA07-A9F52501B10A}" presName="Name56" presStyleLbl="parChTrans1D2" presStyleIdx="4" presStyleCnt="5"/>
      <dgm:spPr/>
    </dgm:pt>
    <dgm:pt modelId="{40BF998B-DA91-4F6A-BA9C-04BE508821D5}" type="pres">
      <dgm:prSet presAssocID="{F4CEC680-4542-4860-A949-5547FA3E1CB4}" presName="text0" presStyleLbl="node1" presStyleIdx="5" presStyleCnt="6" custScaleX="121961">
        <dgm:presLayoutVars>
          <dgm:bulletEnabled val="1"/>
        </dgm:presLayoutVars>
      </dgm:prSet>
      <dgm:spPr/>
    </dgm:pt>
  </dgm:ptLst>
  <dgm:cxnLst>
    <dgm:cxn modelId="{38E80802-74B9-431A-AB5A-B13DAD1B0695}" type="presOf" srcId="{575D8AAF-8E15-4B9E-ACBC-1DE323FF86B3}" destId="{D2D623FA-A3FD-4401-88B2-E26190972E89}" srcOrd="0" destOrd="0" presId="urn:microsoft.com/office/officeart/2008/layout/RadialCluster"/>
    <dgm:cxn modelId="{993EF503-5F59-40A0-B4DC-E430DA62885B}" type="presOf" srcId="{001A4FF2-C059-48C5-86F0-DA19E9E19D89}" destId="{6CB38662-10E6-46A8-93B0-D61B7304AFC4}" srcOrd="0" destOrd="0" presId="urn:microsoft.com/office/officeart/2008/layout/RadialCluster"/>
    <dgm:cxn modelId="{471E5D14-0C93-4A72-8454-AA4FC0A1E56A}" type="presOf" srcId="{A03C9D5F-A0DF-4A13-9C56-D7B0EE3B9B85}" destId="{61700718-10A4-4A1E-8A3C-E2E0CC8BD667}" srcOrd="0" destOrd="0" presId="urn:microsoft.com/office/officeart/2008/layout/RadialCluster"/>
    <dgm:cxn modelId="{2AA8D026-8D49-44B6-AAD4-911B13B0119C}" type="presOf" srcId="{97349513-BEF1-47CD-9822-7092E7C04AC1}" destId="{61C06618-72D8-414A-91CE-18E6A351F7B9}" srcOrd="0" destOrd="0" presId="urn:microsoft.com/office/officeart/2008/layout/RadialCluster"/>
    <dgm:cxn modelId="{19892A2A-4164-49B8-BAAC-82D052C6C82A}" type="presOf" srcId="{2A74C530-2209-4CA9-BA07-A9F52501B10A}" destId="{41875A20-D9D3-4EE2-A4BF-A4F9D93630B1}" srcOrd="0" destOrd="0" presId="urn:microsoft.com/office/officeart/2008/layout/RadialCluster"/>
    <dgm:cxn modelId="{CDE76961-04F6-49CB-9C3A-4CB22E942B06}" srcId="{A03C9D5F-A0DF-4A13-9C56-D7B0EE3B9B85}" destId="{001A4FF2-C059-48C5-86F0-DA19E9E19D89}" srcOrd="0" destOrd="0" parTransId="{B658C1B7-4B65-4102-9972-2AF04081E4F6}" sibTransId="{96191BD6-9C97-4E68-BA98-0888768C41DE}"/>
    <dgm:cxn modelId="{3D47A847-E415-4A01-8638-B1F24A4BDF90}" type="presOf" srcId="{1387D782-ACC6-4787-9668-9A567893AEAE}" destId="{B365F5EB-211C-4930-B1F7-0AF4A7C2034C}" srcOrd="0" destOrd="0" presId="urn:microsoft.com/office/officeart/2008/layout/RadialCluster"/>
    <dgm:cxn modelId="{002A834A-03FF-463D-8ECA-AAD3DA74F6A0}" srcId="{001A4FF2-C059-48C5-86F0-DA19E9E19D89}" destId="{98838621-7E66-4958-B0F1-0DD074DF4DC5}" srcOrd="0" destOrd="0" parTransId="{06BD41F7-BC33-493F-867F-49DD8E1BFA0A}" sibTransId="{77DE5AF7-2C9B-46D3-8EC0-C41181900A5C}"/>
    <dgm:cxn modelId="{EA6D7C57-916E-49BE-8D53-82B691FFDBFE}" srcId="{001A4FF2-C059-48C5-86F0-DA19E9E19D89}" destId="{F4CEC680-4542-4860-A949-5547FA3E1CB4}" srcOrd="4" destOrd="0" parTransId="{2A74C530-2209-4CA9-BA07-A9F52501B10A}" sibTransId="{F8B176DE-0147-4CD8-850A-C173E036CAE6}"/>
    <dgm:cxn modelId="{A8619789-5F6B-4B30-8733-EB48F038FCDF}" type="presOf" srcId="{06BD41F7-BC33-493F-867F-49DD8E1BFA0A}" destId="{4303F1FF-B89D-4DAA-B98C-EB38229194CF}" srcOrd="0" destOrd="0" presId="urn:microsoft.com/office/officeart/2008/layout/RadialCluster"/>
    <dgm:cxn modelId="{71961B9A-7E63-439D-95AC-0E94064FE6C3}" type="presOf" srcId="{88336D0A-4743-4879-BE09-CF58AE971FDB}" destId="{575923B9-165C-4C14-B719-5ABBF7D360DD}" srcOrd="0" destOrd="0" presId="urn:microsoft.com/office/officeart/2008/layout/RadialCluster"/>
    <dgm:cxn modelId="{76FD209D-9FF8-4DF8-9053-D8D949DB1E06}" srcId="{001A4FF2-C059-48C5-86F0-DA19E9E19D89}" destId="{1387D782-ACC6-4787-9668-9A567893AEAE}" srcOrd="3" destOrd="0" parTransId="{88336D0A-4743-4879-BE09-CF58AE971FDB}" sibTransId="{56459EA1-F265-4913-8A09-EBA54878DD80}"/>
    <dgm:cxn modelId="{749541AF-ACB4-416F-8C33-048EE39C0D8A}" type="presOf" srcId="{F4CEC680-4542-4860-A949-5547FA3E1CB4}" destId="{40BF998B-DA91-4F6A-BA9C-04BE508821D5}" srcOrd="0" destOrd="0" presId="urn:microsoft.com/office/officeart/2008/layout/RadialCluster"/>
    <dgm:cxn modelId="{392C0DBB-EBAC-46F6-84DF-81FEF75196EF}" type="presOf" srcId="{81910A35-79E0-4FC4-9779-B6FE4C98FED4}" destId="{14E30B20-CD51-461E-A8A8-3550D6023A9B}" srcOrd="0" destOrd="0" presId="urn:microsoft.com/office/officeart/2008/layout/RadialCluster"/>
    <dgm:cxn modelId="{6BF97ECF-5B4E-4E91-880C-8C3753343AE2}" srcId="{001A4FF2-C059-48C5-86F0-DA19E9E19D89}" destId="{97349513-BEF1-47CD-9822-7092E7C04AC1}" srcOrd="2" destOrd="0" parTransId="{1350A427-2528-4184-A521-A9D8DC1347C1}" sibTransId="{19ADE96A-5164-4849-9B23-F890361187AF}"/>
    <dgm:cxn modelId="{FA6DC8DB-26DE-41E1-AE2E-62672C0289F3}" srcId="{001A4FF2-C059-48C5-86F0-DA19E9E19D89}" destId="{81910A35-79E0-4FC4-9779-B6FE4C98FED4}" srcOrd="1" destOrd="0" parTransId="{575D8AAF-8E15-4B9E-ACBC-1DE323FF86B3}" sibTransId="{D9556971-58E7-4E92-A994-AF07CBBD9017}"/>
    <dgm:cxn modelId="{C17C16E2-F47D-4B98-A57C-6784A39C105B}" type="presOf" srcId="{98838621-7E66-4958-B0F1-0DD074DF4DC5}" destId="{E99C1E77-8B20-4084-B47F-0C59DBC31B43}" srcOrd="0" destOrd="0" presId="urn:microsoft.com/office/officeart/2008/layout/RadialCluster"/>
    <dgm:cxn modelId="{63224DF0-C0EF-423D-B440-41B5BA4AC7D2}" type="presOf" srcId="{1350A427-2528-4184-A521-A9D8DC1347C1}" destId="{0E3B6EC2-286F-4832-B9AD-F6D33F1B0DA4}" srcOrd="0" destOrd="0" presId="urn:microsoft.com/office/officeart/2008/layout/RadialCluster"/>
    <dgm:cxn modelId="{4F8EBABB-D490-418D-A01E-B203E39424AB}" type="presParOf" srcId="{61700718-10A4-4A1E-8A3C-E2E0CC8BD667}" destId="{8B2BAD93-9043-409C-B63D-E92CDE667B2F}" srcOrd="0" destOrd="0" presId="urn:microsoft.com/office/officeart/2008/layout/RadialCluster"/>
    <dgm:cxn modelId="{61E5BB06-620B-46AA-B20A-B25BD3E7AEB3}" type="presParOf" srcId="{8B2BAD93-9043-409C-B63D-E92CDE667B2F}" destId="{6CB38662-10E6-46A8-93B0-D61B7304AFC4}" srcOrd="0" destOrd="0" presId="urn:microsoft.com/office/officeart/2008/layout/RadialCluster"/>
    <dgm:cxn modelId="{96810122-F32A-43B4-B6E0-A64021697492}" type="presParOf" srcId="{8B2BAD93-9043-409C-B63D-E92CDE667B2F}" destId="{4303F1FF-B89D-4DAA-B98C-EB38229194CF}" srcOrd="1" destOrd="0" presId="urn:microsoft.com/office/officeart/2008/layout/RadialCluster"/>
    <dgm:cxn modelId="{036F414F-4B10-4A5B-BFD2-A13BDDDE677B}" type="presParOf" srcId="{8B2BAD93-9043-409C-B63D-E92CDE667B2F}" destId="{E99C1E77-8B20-4084-B47F-0C59DBC31B43}" srcOrd="2" destOrd="0" presId="urn:microsoft.com/office/officeart/2008/layout/RadialCluster"/>
    <dgm:cxn modelId="{F5A22C1B-62A5-419A-88BF-63C01959C757}" type="presParOf" srcId="{8B2BAD93-9043-409C-B63D-E92CDE667B2F}" destId="{D2D623FA-A3FD-4401-88B2-E26190972E89}" srcOrd="3" destOrd="0" presId="urn:microsoft.com/office/officeart/2008/layout/RadialCluster"/>
    <dgm:cxn modelId="{F433A340-394C-4F26-9D8B-9B35474BE1E2}" type="presParOf" srcId="{8B2BAD93-9043-409C-B63D-E92CDE667B2F}" destId="{14E30B20-CD51-461E-A8A8-3550D6023A9B}" srcOrd="4" destOrd="0" presId="urn:microsoft.com/office/officeart/2008/layout/RadialCluster"/>
    <dgm:cxn modelId="{7AA0E831-7216-474C-9919-4CD8D5B37D20}" type="presParOf" srcId="{8B2BAD93-9043-409C-B63D-E92CDE667B2F}" destId="{0E3B6EC2-286F-4832-B9AD-F6D33F1B0DA4}" srcOrd="5" destOrd="0" presId="urn:microsoft.com/office/officeart/2008/layout/RadialCluster"/>
    <dgm:cxn modelId="{06316A29-0139-4639-9E96-0F8297208A4A}" type="presParOf" srcId="{8B2BAD93-9043-409C-B63D-E92CDE667B2F}" destId="{61C06618-72D8-414A-91CE-18E6A351F7B9}" srcOrd="6" destOrd="0" presId="urn:microsoft.com/office/officeart/2008/layout/RadialCluster"/>
    <dgm:cxn modelId="{53BF8275-CBF3-407B-9E43-486C7CF97E0B}" type="presParOf" srcId="{8B2BAD93-9043-409C-B63D-E92CDE667B2F}" destId="{575923B9-165C-4C14-B719-5ABBF7D360DD}" srcOrd="7" destOrd="0" presId="urn:microsoft.com/office/officeart/2008/layout/RadialCluster"/>
    <dgm:cxn modelId="{334CE4E2-F905-4C2F-BDE8-2E6598096225}" type="presParOf" srcId="{8B2BAD93-9043-409C-B63D-E92CDE667B2F}" destId="{B365F5EB-211C-4930-B1F7-0AF4A7C2034C}" srcOrd="8" destOrd="0" presId="urn:microsoft.com/office/officeart/2008/layout/RadialCluster"/>
    <dgm:cxn modelId="{D1DFD92A-9E46-48FE-92AC-7085AED6EAD6}" type="presParOf" srcId="{8B2BAD93-9043-409C-B63D-E92CDE667B2F}" destId="{41875A20-D9D3-4EE2-A4BF-A4F9D93630B1}" srcOrd="9" destOrd="0" presId="urn:microsoft.com/office/officeart/2008/layout/RadialCluster"/>
    <dgm:cxn modelId="{ECCCC34F-96F2-49BD-A4E4-C0FE99FEDC11}" type="presParOf" srcId="{8B2BAD93-9043-409C-B63D-E92CDE667B2F}" destId="{40BF998B-DA91-4F6A-BA9C-04BE508821D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38662-10E6-46A8-93B0-D61B7304AFC4}">
      <dsp:nvSpPr>
        <dsp:cNvPr id="0" name=""/>
        <dsp:cNvSpPr/>
      </dsp:nvSpPr>
      <dsp:spPr>
        <a:xfrm>
          <a:off x="3360919" y="2113816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 dirty="0">
              <a:latin typeface="NikoshBAN" pitchFamily="2" charset="0"/>
              <a:cs typeface="NikoshBAN" pitchFamily="2" charset="0"/>
            </a:rPr>
            <a:t>সমাজবিজ্ঞান</a:t>
          </a:r>
          <a:endParaRPr lang="en-US" sz="2700" b="1" kern="1200" dirty="0">
            <a:latin typeface="NikoshBAN" pitchFamily="2" charset="0"/>
            <a:cs typeface="NikoshBAN" pitchFamily="2" charset="0"/>
          </a:endParaRPr>
        </a:p>
      </dsp:txBody>
      <dsp:txXfrm>
        <a:off x="3440274" y="2193171"/>
        <a:ext cx="1466890" cy="1466890"/>
      </dsp:txXfrm>
    </dsp:sp>
    <dsp:sp modelId="{4303F1FF-B89D-4DAA-B98C-EB38229194CF}">
      <dsp:nvSpPr>
        <dsp:cNvPr id="0" name=""/>
        <dsp:cNvSpPr/>
      </dsp:nvSpPr>
      <dsp:spPr>
        <a:xfrm rot="16196342">
          <a:off x="3713343" y="1654793"/>
          <a:ext cx="918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804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C1E77-8B20-4084-B47F-0C59DBC31B43}">
      <dsp:nvSpPr>
        <dsp:cNvPr id="0" name=""/>
        <dsp:cNvSpPr/>
      </dsp:nvSpPr>
      <dsp:spPr>
        <a:xfrm>
          <a:off x="3568164" y="106618"/>
          <a:ext cx="1206268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itchFamily="2" charset="0"/>
              <a:cs typeface="NikoshBAN" pitchFamily="2" charset="0"/>
            </a:rPr>
            <a:t>অর্থনীতি</a:t>
          </a:r>
          <a:endParaRPr lang="en-US" sz="2700" kern="1200" dirty="0"/>
        </a:p>
      </dsp:txBody>
      <dsp:txXfrm>
        <a:off x="3621332" y="159786"/>
        <a:ext cx="1099932" cy="982816"/>
      </dsp:txXfrm>
    </dsp:sp>
    <dsp:sp modelId="{D2D623FA-A3FD-4401-88B2-E26190972E89}">
      <dsp:nvSpPr>
        <dsp:cNvPr id="0" name=""/>
        <dsp:cNvSpPr/>
      </dsp:nvSpPr>
      <dsp:spPr>
        <a:xfrm rot="20496196">
          <a:off x="4966141" y="2530440"/>
          <a:ext cx="797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50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30B20-CD51-461E-A8A8-3550D6023A9B}">
      <dsp:nvSpPr>
        <dsp:cNvPr id="0" name=""/>
        <dsp:cNvSpPr/>
      </dsp:nvSpPr>
      <dsp:spPr>
        <a:xfrm>
          <a:off x="5743271" y="1678897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itchFamily="2" charset="0"/>
              <a:cs typeface="NikoshBAN" pitchFamily="2" charset="0"/>
            </a:rPr>
            <a:t>ইতিহাস</a:t>
          </a:r>
          <a:endParaRPr lang="en-US" sz="2700" kern="1200" dirty="0"/>
        </a:p>
      </dsp:txBody>
      <dsp:txXfrm>
        <a:off x="5796439" y="1732065"/>
        <a:ext cx="982816" cy="982816"/>
      </dsp:txXfrm>
    </dsp:sp>
    <dsp:sp modelId="{0E3B6EC2-286F-4832-B9AD-F6D33F1B0DA4}">
      <dsp:nvSpPr>
        <dsp:cNvPr id="0" name=""/>
        <dsp:cNvSpPr/>
      </dsp:nvSpPr>
      <dsp:spPr>
        <a:xfrm rot="3359730">
          <a:off x="4593531" y="3981153"/>
          <a:ext cx="583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20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06618-72D8-414A-91CE-18E6A351F7B9}">
      <dsp:nvSpPr>
        <dsp:cNvPr id="0" name=""/>
        <dsp:cNvSpPr/>
      </dsp:nvSpPr>
      <dsp:spPr>
        <a:xfrm>
          <a:off x="4618498" y="4222891"/>
          <a:ext cx="159420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0" kern="1200" dirty="0">
              <a:latin typeface="NikoshBAN" pitchFamily="2" charset="0"/>
              <a:cs typeface="NikoshBAN" pitchFamily="2" charset="0"/>
            </a:rPr>
            <a:t>মনোবিজ্ঞান</a:t>
          </a:r>
          <a:endParaRPr lang="en-US" sz="2700" b="0" kern="1200" dirty="0"/>
        </a:p>
      </dsp:txBody>
      <dsp:txXfrm>
        <a:off x="4671666" y="4276059"/>
        <a:ext cx="1487866" cy="982816"/>
      </dsp:txXfrm>
    </dsp:sp>
    <dsp:sp modelId="{575923B9-165C-4C14-B719-5ABBF7D360DD}">
      <dsp:nvSpPr>
        <dsp:cNvPr id="0" name=""/>
        <dsp:cNvSpPr/>
      </dsp:nvSpPr>
      <dsp:spPr>
        <a:xfrm rot="7846933">
          <a:off x="2930311" y="3987783"/>
          <a:ext cx="6560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015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5F5EB-211C-4930-B1F7-0AF4A7C2034C}">
      <dsp:nvSpPr>
        <dsp:cNvPr id="0" name=""/>
        <dsp:cNvSpPr/>
      </dsp:nvSpPr>
      <dsp:spPr>
        <a:xfrm>
          <a:off x="2029723" y="4236150"/>
          <a:ext cx="1089152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itchFamily="2" charset="0"/>
              <a:cs typeface="NikoshBAN" pitchFamily="2" charset="0"/>
            </a:rPr>
            <a:t>নৃবিজ্ঞান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2082891" y="4289318"/>
        <a:ext cx="982816" cy="982816"/>
      </dsp:txXfrm>
    </dsp:sp>
    <dsp:sp modelId="{41875A20-D9D3-4EE2-A4BF-A4F9D93630B1}">
      <dsp:nvSpPr>
        <dsp:cNvPr id="0" name=""/>
        <dsp:cNvSpPr/>
      </dsp:nvSpPr>
      <dsp:spPr>
        <a:xfrm rot="11857169">
          <a:off x="2605779" y="2551443"/>
          <a:ext cx="773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27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F998B-DA91-4F6A-BA9C-04BE508821D5}">
      <dsp:nvSpPr>
        <dsp:cNvPr id="0" name=""/>
        <dsp:cNvSpPr/>
      </dsp:nvSpPr>
      <dsp:spPr>
        <a:xfrm>
          <a:off x="1295576" y="1678897"/>
          <a:ext cx="1328340" cy="1089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kern="1200" dirty="0">
              <a:latin typeface="NikoshBAN" pitchFamily="2" charset="0"/>
              <a:cs typeface="NikoshBAN" pitchFamily="2" charset="0"/>
            </a:rPr>
            <a:t>রাষ্ট্রবিজ্ঞান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348744" y="1732065"/>
        <a:ext cx="1222004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2192000" cy="365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18-Oct-20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18-Oct-20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" y="6534833"/>
            <a:ext cx="1219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১ম </a:t>
            </a:r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পত্র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সমাজবিজ্ঞানের</a:t>
            </a:r>
            <a:r>
              <a:rPr lang="en-US" sz="1200" b="1" kern="1200" baseline="0" dirty="0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উৎপত্তি ও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বিকাশ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5503" y="856734"/>
            <a:ext cx="11005752" cy="5634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792894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31B0-C1A0-47AC-9DDC-43C8A7E25DBB}" type="datetimeFigureOut">
              <a:rPr lang="en-US" smtClean="0"/>
              <a:t>18-Oct-20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3C32-109A-4873-B0E4-7F31A13C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367" y="3541223"/>
            <a:ext cx="2445219" cy="1055716"/>
          </a:xfrm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10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771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2596"/>
              </p:ext>
            </p:extLst>
          </p:nvPr>
        </p:nvGraphicFramePr>
        <p:xfrm>
          <a:off x="0" y="1129705"/>
          <a:ext cx="12192000" cy="471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817257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4810539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720411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বৈসাদৃশ্যের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1490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সঙ্গাগত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Sociology is a science of society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science is a science of state is </a:t>
                      </a:r>
                      <a:r>
                        <a:rPr lang="en-US" sz="30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 </a:t>
                      </a:r>
                      <a:r>
                        <a:rPr lang="en-US" sz="30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impact of politics in society</a:t>
                      </a:r>
                      <a:endParaRPr lang="en-US" sz="3000" u="none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332292"/>
                  </a:ext>
                </a:extLst>
              </a:tr>
              <a:tr h="1043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পরিধি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অত্যন্ত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ব্যপক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গোটা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জীবনই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অন্তর্ভুক্ত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তুলনামূলকভাবে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সীমিত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রাজনৈতিক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দিকটাই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প্রাধান্য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67149"/>
                  </a:ext>
                </a:extLst>
              </a:tr>
              <a:tr h="1043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দৃষ্টিভঙ্গীগত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সমাজবিজ্ঞান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মানুষকে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হিসেবে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বিবেচনা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হিসেবে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0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5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442369" cy="771896"/>
          </a:xfrm>
        </p:spPr>
        <p:txBody>
          <a:bodyPr anchor="ctr"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90931"/>
              </p:ext>
            </p:extLst>
          </p:nvPr>
        </p:nvGraphicFramePr>
        <p:xfrm>
          <a:off x="0" y="811653"/>
          <a:ext cx="12192000" cy="450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817257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650503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বৈসাদৃশ্যের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959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রধা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ন;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কাঠাম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বর্তন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ক্ষমতা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সরকার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্ট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ার্যা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স্থানীয়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আন্ত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ার্থক্য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বিদ্যমান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792888"/>
                  </a:ext>
                </a:extLst>
              </a:tr>
              <a:tr h="959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আলোচনার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বিষয়বস্তু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পর্কের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ধরণ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মিথ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শ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ংখ্যা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ইত্যাদি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পর্ক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সরকারী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নীতিমালা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রাজনৈ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্থিতিশীলতা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রাজনীতি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রাজনৈতিক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বর্তনে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প্রভাব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3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4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70C1E-1E3F-4F7E-987D-8A5BFFC8D2E7}"/>
              </a:ext>
            </a:extLst>
          </p:cNvPr>
          <p:cNvSpPr/>
          <p:nvPr/>
        </p:nvSpPr>
        <p:spPr>
          <a:xfrm>
            <a:off x="-290285" y="-177421"/>
            <a:ext cx="12482286" cy="7035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6712123" y="2516981"/>
            <a:ext cx="2518828" cy="852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978504" y="2498763"/>
            <a:ext cx="3747909" cy="88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2883254" y="2500822"/>
            <a:ext cx="396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6752974" y="2527326"/>
            <a:ext cx="244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3378304" y="3403983"/>
            <a:ext cx="533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0" y="2057207"/>
            <a:ext cx="2978504" cy="23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540000" y="-1"/>
            <a:ext cx="7170057" cy="248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883254" y="3813897"/>
            <a:ext cx="6236312" cy="30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1"/>
            <a:ext cx="11632442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79342"/>
              </p:ext>
            </p:extLst>
          </p:nvPr>
        </p:nvGraphicFramePr>
        <p:xfrm>
          <a:off x="0" y="2958757"/>
          <a:ext cx="12192000" cy="292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699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953301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607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সাদৃশ্যের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IN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অর্থনীতি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1223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র্থনীতির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লোচনা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অসম্পূ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আবার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সমাজবিজ্ঞানের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লোচনা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র্থনৈতিক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বিধিসমূহের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ছাড়া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মূল্যহীন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অ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ওত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তোভাবে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বং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াঙ্গ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4000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884052"/>
                  </a:ext>
                </a:extLst>
              </a:tr>
              <a:tr h="847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উপকরণগত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বিষয়দুটি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তাদের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বিষয়ের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আলোচনার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সুবিধার্থে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আদান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নির্ভরশীল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8386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B88330-A713-4FFF-84D0-7A792251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64" y="798999"/>
            <a:ext cx="2879677" cy="2159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2BD4E-0868-4369-B0CC-92D93EB17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8815" r="1251" b="17525"/>
          <a:stretch/>
        </p:blipFill>
        <p:spPr>
          <a:xfrm>
            <a:off x="6252947" y="798999"/>
            <a:ext cx="3350182" cy="21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1"/>
            <a:ext cx="11632442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i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2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82473"/>
              </p:ext>
            </p:extLst>
          </p:nvPr>
        </p:nvGraphicFramePr>
        <p:xfrm>
          <a:off x="0" y="816055"/>
          <a:ext cx="12192000" cy="472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607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সাদৃশ্যের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IN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অর্থনীতি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1072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বিষয়গত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মিল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র্থনৈতিক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কার্যাবলী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উভয়ই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নিয়ে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আলোকপাত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67149"/>
                  </a:ext>
                </a:extLst>
              </a:tr>
              <a:tr h="1023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বিষয়বস্তুর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সামঞ্জস্য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সমাজবদ্ধ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প্রয়োজনে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সংগঠন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গড়ে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তুলেছে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াজি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ার্শ্বিকতা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উপেক্ষা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06050"/>
                  </a:ext>
                </a:extLst>
              </a:tr>
              <a:tr h="101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্নিতকরণ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্নিতকরণ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িশ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ষণে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মিল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ন: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বেকারত্ব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ংকট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নিয়ে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যার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যার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অবস্থান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ব্যাখ্য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97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12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771896"/>
          </a:xfrm>
        </p:spPr>
        <p:txBody>
          <a:bodyPr anchor="ctr"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40189"/>
              </p:ext>
            </p:extLst>
          </p:nvPr>
        </p:nvGraphicFramePr>
        <p:xfrm>
          <a:off x="0" y="1129705"/>
          <a:ext cx="12192000" cy="494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817257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4810539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720411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বৈসাদৃশ্যের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অর্থনীতি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56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বয়স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জন্ম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তুলনামূলকভাবে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নতুন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পুরাতন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838644"/>
                  </a:ext>
                </a:extLst>
              </a:tr>
              <a:tr h="1151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সঙ্গাগত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ভিত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endParaRPr lang="en-US" sz="3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র্থ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ার্যাবল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</a:t>
                      </a:r>
                      <a:r>
                        <a:rPr lang="as-IN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চনা</a:t>
                      </a:r>
                      <a:r>
                        <a:rPr lang="en-US" sz="3000" u="none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u="none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3000" u="none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332292"/>
                  </a:ext>
                </a:extLst>
              </a:tr>
              <a:tr h="1043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পরিধি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অত্যন্ত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ব্যপক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গোটা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জীবনই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অন্তর্ভুক্ত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তুলনামূলকভাবে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সীমিত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র্থনৈতিক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দিকটাই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প্রাধান্য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67149"/>
                  </a:ext>
                </a:extLst>
              </a:tr>
              <a:tr h="1043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দৃষ্টিভঙ্গীগত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সমাজবিজ্ঞান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মানুষকে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হিসেবে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বিবেচনা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অর্থনীতি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মানুষকে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হিসেবে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0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6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442369" cy="771896"/>
          </a:xfrm>
        </p:spPr>
        <p:txBody>
          <a:bodyPr anchor="ctr"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51462"/>
              </p:ext>
            </p:extLst>
          </p:nvPr>
        </p:nvGraphicFramePr>
        <p:xfrm>
          <a:off x="0" y="771897"/>
          <a:ext cx="12192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626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803374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50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বৈসাদৃশ্যের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অর্থনীতি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276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বয়স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জন্ম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নতুন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পুরাতন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838644"/>
                  </a:ext>
                </a:extLst>
              </a:tr>
              <a:tr h="959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রধা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ন;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কাঠাম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বর্তন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বণ্টন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ভ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গ,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ার্থক্য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বিদ্যমান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792888"/>
                  </a:ext>
                </a:extLst>
              </a:tr>
              <a:tr h="93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আলোচনার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বিষয়বস্তু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পর্কের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ধরণ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মিথ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শ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ংখ্যা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ইত্যাদি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র্থনৈতিক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পর্ক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সরকা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র্থনৈতিক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নীতিমালা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অর্থনৈতিক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্থিতি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ীলতা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জীবনকে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্টিক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ণ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র্থনীতি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বর্তনে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প্রভাব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ার্থক্য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বিদ্যমান</a:t>
                      </a: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30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3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15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051" y="2636322"/>
            <a:ext cx="5859724" cy="964720"/>
          </a:xfrm>
        </p:spPr>
        <p:txBody>
          <a:bodyPr>
            <a:normAutofit fontScale="90000"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5552" y="1481445"/>
            <a:ext cx="5859724" cy="505297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164677" y="1753984"/>
            <a:ext cx="3848792" cy="315883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1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endParaRPr lang="en-US" sz="1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1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1825" y="781396"/>
            <a:ext cx="4860174" cy="5710019"/>
          </a:xfrm>
        </p:spPr>
        <p:txBody>
          <a:bodyPr anchor="ctr"/>
          <a:lstStyle/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সমাজবিজ্ঞান ১ম পত্র</a:t>
            </a: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334"/>
            <a:ext cx="7331825" cy="57357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426" y="856734"/>
            <a:ext cx="9040393" cy="284062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ঞ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771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অন্যান্য সামাজিক বিজ্ঞানের সম্পর্ক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94E114-B447-4D25-B5D4-9C3680B1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891166"/>
            <a:ext cx="10217426" cy="4689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মানবিকতার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সম্পর্কযুক্তএবং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ৎ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গবেষণা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বৈজ্ঞানিক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অনুসরণ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দৃষ্টিভঙ্গী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স্বকীয়তা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স্বত্ত্বে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শাস্ত্রগুলোর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771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অন্যান্য সামাজিক বিজ্ঞানের সম্পর্ক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9513603"/>
              </p:ext>
            </p:extLst>
          </p:nvPr>
        </p:nvGraphicFramePr>
        <p:xfrm>
          <a:off x="1984499" y="991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32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70C1E-1E3F-4F7E-987D-8A5BFFC8D2E7}"/>
              </a:ext>
            </a:extLst>
          </p:cNvPr>
          <p:cNvSpPr/>
          <p:nvPr/>
        </p:nvSpPr>
        <p:spPr>
          <a:xfrm>
            <a:off x="-290285" y="-286603"/>
            <a:ext cx="12482286" cy="7144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6712123" y="2516981"/>
            <a:ext cx="2518828" cy="852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978504" y="2498763"/>
            <a:ext cx="3747909" cy="88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2883254" y="2500822"/>
            <a:ext cx="396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6752974" y="2527326"/>
            <a:ext cx="244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3378304" y="3403983"/>
            <a:ext cx="533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0" y="2057207"/>
            <a:ext cx="2978504" cy="23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540000" y="-1"/>
            <a:ext cx="7170057" cy="248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883254" y="3813897"/>
            <a:ext cx="6236312" cy="30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2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46029"/>
              </p:ext>
            </p:extLst>
          </p:nvPr>
        </p:nvGraphicFramePr>
        <p:xfrm>
          <a:off x="0" y="2276367"/>
          <a:ext cx="12192000" cy="453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64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4048836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607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সাদৃশ্যের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bn-IN" sz="3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30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481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বয়স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জন্ম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তুলনামূলকভাবে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পুরাতন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690008"/>
                  </a:ext>
                </a:extLst>
              </a:tr>
              <a:tr h="1223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উৎপত্তিগত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একসময়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সমাজকে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আলাদা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ভাবা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হতনা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স্ব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স্ব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বিষয়ের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পণ্ডিতগণ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দীর্ঘদিন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এদুটো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বিষয়কে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অভিন্ন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হিসেবে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দেখেছেন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প্লেটো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রিপাবলিক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এরিস্টটল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পলিটিক্স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গ্রন্থে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বিষয়ক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আলোচনা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করেছেন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রাষ্ট্রবিজ্ঞানের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দৃষ্টিকোণ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থেকে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4000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884052"/>
                  </a:ext>
                </a:extLst>
              </a:tr>
              <a:tr h="847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উপকরণগত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বিষয়দুটি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তাদের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বিষয়ের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আলোচনার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সুবিধার্থে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উপকরণ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আদান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পরিপূরক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নির্ভরশীল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838644"/>
                  </a:ext>
                </a:extLst>
              </a:tr>
              <a:tr h="1072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বিষয়গত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মিল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রাষ্ট্রীয়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কার্যাবলী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উভয়ই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নিয়ে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আলোকপাত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endParaRPr lang="en-US" sz="26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671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0E1E8D7-28E3-4FA7-9A14-EC20326F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86" y="830094"/>
            <a:ext cx="2438405" cy="1473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EFC59-7B04-4130-8C2B-DADBC7692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" t="5167" r="51941" b="4482"/>
          <a:stretch/>
        </p:blipFill>
        <p:spPr>
          <a:xfrm>
            <a:off x="6603000" y="816446"/>
            <a:ext cx="2734101" cy="14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i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2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5F3CD3-68EF-413C-9D0A-8D4F5203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48105"/>
              </p:ext>
            </p:extLst>
          </p:nvPr>
        </p:nvGraphicFramePr>
        <p:xfrm>
          <a:off x="0" y="638449"/>
          <a:ext cx="12192000" cy="247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333702474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5743327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480614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3867814"/>
                    </a:ext>
                  </a:extLst>
                </a:gridCol>
              </a:tblGrid>
              <a:tr h="374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সাদৃশ্যের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সমাজবিজ্ঞান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kern="1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828790"/>
                  </a:ext>
                </a:extLst>
              </a:tr>
              <a:tr h="1023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বিষয়বস্তুর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সামঞ্জস্য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সমাজবদ্ধ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প্রয়োজনে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সংগঠন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গড়ে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তুলেছে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ঐ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সমাজবদ্ধ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মানুষই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প্রয়োজনে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করেছে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বৃহ</a:t>
                      </a:r>
                      <a:r>
                        <a:rPr lang="as-IN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সংগঠন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06050"/>
                  </a:ext>
                </a:extLst>
              </a:tr>
              <a:tr h="937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উদ্দেশ্য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সুন্দর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প্রতিষ্ঠা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কল্যাণমূলক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প্রতিষ্ঠা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করা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সুন্দর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কল্যাণমূলক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রাষ্ট্র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উভয়েরই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j-ea"/>
                          <a:cs typeface="NikoshBAN" panose="02000000000000000000" pitchFamily="2" charset="0"/>
                        </a:rPr>
                        <a:t>প্রত্যাশা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ea typeface="+mj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9707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1CFAC7-0FBD-45B3-A79F-184011E2E3CF}"/>
              </a:ext>
            </a:extLst>
          </p:cNvPr>
          <p:cNvSpPr txBox="1"/>
          <p:nvPr/>
        </p:nvSpPr>
        <p:spPr>
          <a:xfrm>
            <a:off x="0" y="3355542"/>
            <a:ext cx="12192000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মানুষের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রাজনৈতিক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কার্যক্রম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সামাজিক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দ্বারা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প্রভাবিত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আবার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সমাজ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রাজনীতির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দ্বারা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প্রভাবিত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সামাজিক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প্রেক্ষাপট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ধারণা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ছাড়া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রাজনৈতিক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ক্রিয়া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অর্থহীন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ঞ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ু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সমাজবিজ্ঞানের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দৃষ্টিতে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/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লে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্সে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গিডিংস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বলেন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সমাজবিজ্ঞা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ণ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ঞ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ন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এমন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ব্যক্তিকে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্ট্রের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তত্ত্ব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য়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িউটনের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গতি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জ্ঞ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ব্যক্তি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োতি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োর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শামিল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মরিস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গিন্সবার্গ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বলেন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ঐতিহাসিকভাবে সমাজবিজ্ঞা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রাজনীতি এবং 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ঐ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তিহা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দর্শন এর 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্যে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</a:t>
            </a:r>
            <a:r>
              <a:rPr lang="en-US" sz="26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্রোথিত</a:t>
            </a:r>
            <a:r>
              <a:rPr lang="en-US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আছে</a:t>
            </a:r>
            <a:endParaRPr lang="en-US" sz="26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Feather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1503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Corbel</vt:lpstr>
      <vt:lpstr>NikoshBAN</vt:lpstr>
      <vt:lpstr>Tw Cen MT</vt:lpstr>
      <vt:lpstr>Feathered</vt:lpstr>
      <vt:lpstr>স্বাগতম  </vt:lpstr>
      <vt:lpstr>শিক্ষক পরিচিতি</vt:lpstr>
      <vt:lpstr>পাঠ পরিচিতি</vt:lpstr>
      <vt:lpstr>শিখনফল </vt:lpstr>
      <vt:lpstr>সমাজবিজ্ঞানের সাথে অন্যান্য সামাজিক বিজ্ঞানের সম্পর্ক </vt:lpstr>
      <vt:lpstr>সমাজবিজ্ঞানের সাথে অন্যান্য সামাজিক বিজ্ঞানের সম্পর্ক </vt:lpstr>
      <vt:lpstr>PowerPoint Presentation</vt:lpstr>
      <vt:lpstr>সমাজবিজ্ঞানের সাথে রাষ্ট্রবিজ্ঞানের সম্পর্ক: সাদৃশ্য </vt:lpstr>
      <vt:lpstr>সমাজবিজ্ঞানের সাথে রাষ্ট্রবিজ্ঞানের সম্পর্ক: সাদৃশ্য (চলমান) </vt:lpstr>
      <vt:lpstr>সমাজবিজ্ঞানের সাথে রাষ্ট্রবিজ্ঞানের সম্পর্ক: বৈসাদৃশ্য </vt:lpstr>
      <vt:lpstr>সমাজবিজ্ঞানের সাথে রাষ্ট্রবিজ্ঞানের সম্পর্ক: বৈসাদৃশ্য (চলমান) </vt:lpstr>
      <vt:lpstr>PowerPoint Presentation</vt:lpstr>
      <vt:lpstr>সমাজবিজ্ঞানের সাথে অর্থনীতির সম্পর্ক: সাদৃশ্য </vt:lpstr>
      <vt:lpstr>সমাজবিজ্ঞানের সাথে অর্থনীতির সম্পর্ক: সাদৃশ্য (চলমান) </vt:lpstr>
      <vt:lpstr>সমাজবিজ্ঞানের সাথে অর্থনীতির সম্পর্ক: বৈসাদৃশ্য </vt:lpstr>
      <vt:lpstr>সমাজবিজ্ঞানের সাথে অর্থনীতির সম্পর্ক: বৈসাদৃশ্য (চলমান)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সমাজবিজ্ঞান</dc:title>
  <dc:creator>Golam Faruk</dc:creator>
  <cp:lastModifiedBy>Shushilan Shushilan</cp:lastModifiedBy>
  <cp:revision>314</cp:revision>
  <dcterms:created xsi:type="dcterms:W3CDTF">2016-10-30T14:36:51Z</dcterms:created>
  <dcterms:modified xsi:type="dcterms:W3CDTF">2020-10-18T07:28:12Z</dcterms:modified>
</cp:coreProperties>
</file>