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7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1" r:id="rId6"/>
    <p:sldId id="266" r:id="rId7"/>
    <p:sldId id="262" r:id="rId8"/>
    <p:sldId id="263" r:id="rId9"/>
    <p:sldId id="264" r:id="rId10"/>
    <p:sldId id="267" r:id="rId11"/>
    <p:sldId id="268" r:id="rId12"/>
    <p:sldId id="270" r:id="rId13"/>
    <p:sldId id="26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srin" initials="N" lastIdx="4" clrIdx="0">
    <p:extLst>
      <p:ext uri="{19B8F6BF-5375-455C-9EA6-DF929625EA0E}">
        <p15:presenceInfo xmlns:p15="http://schemas.microsoft.com/office/powerpoint/2012/main" userId="929d40a6f66b617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0-18T12:11:28.325" idx="4">
    <p:pos x="7101" y="2757"/>
    <p:text>গণিতের এক একটি সমস্যা সমাধানের জন্য আশ্রয় নিতে হয় এক একটি এলগরিদমের। যার এলগরিদম যত সুন্দর হবে তার সমাধান তত ভালো ও নির্ভুল হবে। একটা অংক করার প্রত্যেকটি ধাপ হচ্ছে এলগরিদমের এক একটি ধাপ।</p:text>
    <p:extLst>
      <p:ext uri="{C676402C-5697-4E1C-873F-D02D1690AC5C}">
        <p15:threadingInfo xmlns:p15="http://schemas.microsoft.com/office/powerpoint/2012/main" timeZoneBias="-3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0-18T12:00:24.947" idx="1">
    <p:pos x="5487" y="1744"/>
    <p:text>ফ্লোচার্টের প্রকারভেদ[সম্পাদনা]
সিস্টেম ফ্লোচার্ট
প্রোগ্রাম ফ্লোচার্ট</p:text>
    <p:extLst>
      <p:ext uri="{C676402C-5697-4E1C-873F-D02D1690AC5C}">
        <p15:threadingInfo xmlns:p15="http://schemas.microsoft.com/office/powerpoint/2012/main" timeZoneBias="-360"/>
      </p:ext>
    </p:extLst>
  </p:cm>
  <p:cm authorId="1" dt="2020-10-18T12:07:04.571" idx="3">
    <p:pos x="10" y="10"/>
    <p:text/>
    <p:extLst>
      <p:ext uri="{C676402C-5697-4E1C-873F-D02D1690AC5C}">
        <p15:threadingInfo xmlns:p15="http://schemas.microsoft.com/office/powerpoint/2012/main" timeZoneBias="-3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DBF3C4-8D03-47C7-923C-643C7C88BF98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F508A-3947-4B28-B591-B0292BA5D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7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s-IN" b="0" i="0" dirty="0">
                <a:solidFill>
                  <a:srgbClr val="444444"/>
                </a:solidFill>
                <a:effectLst/>
                <a:latin typeface="Open Sans"/>
              </a:rPr>
              <a:t>কোনো সমস্যাকে কম্পিউটার প্রোগ্রামিং দ্বারা সমাধান করার পূর্বে কাগজে-কলমে সমাধান করার জন্যই অ্যালগোরিদম ব্যবহার করা হয়।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6F508A-3947-4B28-B591-B0292BA5D30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275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08CA7-C7AB-471C-9BFB-FEAEEEB422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4464F1-3E68-4984-8707-2D758C0EF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9BBCA-6BA9-42FB-A762-88B641536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5EE2-A57C-47F2-815E-8CC172E4B4E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006A1-D57A-4B94-981F-5A7DAC8D3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B9A7B-5F68-47C4-AC00-4426629FF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0D14-A8BB-4227-ADCF-A8C9BEB12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477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5C039-152A-4417-B7D5-01C5DD6DE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D82B58-04AD-4EC8-A48B-2D2422DFCB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D1A45-0FAC-4B02-9318-CB522F3F5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5EE2-A57C-47F2-815E-8CC172E4B4E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6C64D2-8651-4ABF-9717-4B6467597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86402-72AF-43B3-BAD5-33DC01D86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0D14-A8BB-4227-ADCF-A8C9BEB12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62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407DF8-C18A-4F6E-AD80-5D5F4F39AC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8A65DB-F4A6-4C44-B56B-F4E32CF083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469C4-23F9-4CBB-9ED2-9A471757D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5EE2-A57C-47F2-815E-8CC172E4B4E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04DCB-C3F9-4D8D-89E3-98C0335E8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268935-1082-409F-95B9-7AD6E8A4C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0D14-A8BB-4227-ADCF-A8C9BEB12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02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E69A7-2EE7-4661-AFE0-285DD645C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8DE0E-075A-471B-B0DF-91C1A6315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3F1E7-D7AD-4006-A580-40045B0C5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5EE2-A57C-47F2-815E-8CC172E4B4E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CACCD-B101-47DB-8415-6E3CBD9B5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78098-7397-4D68-819A-C51E0CF4E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0D14-A8BB-4227-ADCF-A8C9BEB12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94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F724C-A2A9-4537-A3C0-197534E66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115A72-5D67-4E2B-AE98-F5E2FAD3B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94575C-D9E3-4BDD-9434-D85B7C397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5EE2-A57C-47F2-815E-8CC172E4B4E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4CFD8-C358-4C97-B3CB-42E93B399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C877E2-76A1-4357-AF3E-AB98228C6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0D14-A8BB-4227-ADCF-A8C9BEB12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976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11895-0EB9-4E11-9011-B151CF2CE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FDAF1-5DB7-4177-896C-091AD35DF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7A9FB4-8E85-442D-BE87-0C794C503F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505AB8-6062-4A56-9842-5120300D5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5EE2-A57C-47F2-815E-8CC172E4B4E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7FF031-D706-421C-9A8E-9702EB2B1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246080-7453-4BCE-BFC7-797DDCA64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0D14-A8BB-4227-ADCF-A8C9BEB12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35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70326-FE3B-4C62-A25A-73C62F468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67D6D9-59F7-49CF-ADEA-6244973385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C55166-8043-4654-822F-685DD64ECB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9E0490-DF1D-4620-8E8B-90D2C4671E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F3FA2D-41C8-432A-9530-E29D4A095B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1B4E34-AB82-4967-B50F-139D0B08B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5EE2-A57C-47F2-815E-8CC172E4B4E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467D50-817E-4797-8BE2-34523352B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00C0C2-4AE1-44B2-A848-084CEE543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0D14-A8BB-4227-ADCF-A8C9BEB12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27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A1458-5FD1-4E3F-A69E-318CE819C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5CE84C-1C96-44ED-B2C3-0E848FA01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5EE2-A57C-47F2-815E-8CC172E4B4E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A070FE-4564-41A0-9A41-8F6140EC6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A232B8-FEB4-4BBF-B15C-15CAAD764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0D14-A8BB-4227-ADCF-A8C9BEB12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540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02D7A0-96E9-4A68-92D6-82A374B12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5EE2-A57C-47F2-815E-8CC172E4B4E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5F9CCD-1004-47EE-9236-3F32F6897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3CC595-D7BD-4E7C-AF91-9CD0C02EF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0D14-A8BB-4227-ADCF-A8C9BEB12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16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D6CB5-B34C-4191-9F8D-BDEB5E3A3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4DFBA-C8D1-4C86-810F-8CA705CC4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9CF104-E694-4B9E-A333-D5E5C5F95E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D0732A-8DCA-4F04-B47D-860B62D26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5EE2-A57C-47F2-815E-8CC172E4B4E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247AD8-E2C8-4F9F-835C-C0E55DB5C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2C485F-C87F-407A-8530-4A9F6C67C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0D14-A8BB-4227-ADCF-A8C9BEB12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7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80983-78DF-4C27-B251-016D02E45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A0286A-DCA4-4716-8D17-659AB98B0A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186EAF-01D4-4F4C-AB94-8C68B7B90B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D6DAB3-B710-4994-9825-A334CDF83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5EE2-A57C-47F2-815E-8CC172E4B4E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4D4CEE-B47C-4108-A1FE-342BA8048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069D8A-A358-4B34-A331-F70A68968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0D14-A8BB-4227-ADCF-A8C9BEB12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386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4FF26F-5B22-4E5F-8E94-5AFB95DB1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ACA94D-C49C-4D99-8F62-55F6E8CC94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A4FDB-0AF8-42C7-B569-269029107D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55EE2-A57C-47F2-815E-8CC172E4B4E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E0BE3-3680-4839-A507-39535C9BDE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38F50-9EFF-4073-A058-ECAE9B77FC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80D14-A8BB-4227-ADCF-A8C9BEB12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33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hyperlink" Target="https://bn.wikipedia.org/wiki/%E0%A6%85%E0%A7%8D%E0%A6%AF%E0%A6%BE%E0%A6%B2%E0%A6%97%E0%A6%B0%E0%A6%BF%E0%A6%A6%E0%A6%A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A83DB8C9-07E0-479B-B2B4-3446E914EA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6008" y="5132070"/>
            <a:ext cx="4732020" cy="1005840"/>
          </a:xfrm>
        </p:spPr>
        <p:txBody>
          <a:bodyPr>
            <a:no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8" name="Picture 4" descr="Red Rose Png Image - Love Rose Flower Png, Transparent Png , Transparent  Png Image - PNGitem">
            <a:extLst>
              <a:ext uri="{FF2B5EF4-FFF2-40B4-BE49-F238E27FC236}">
                <a16:creationId xmlns:a16="http://schemas.microsoft.com/office/drawing/2014/main" id="{1F641BD6-D1E9-4829-95D5-5E4AD3F960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6059" y="1124239"/>
            <a:ext cx="3952112" cy="363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634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190A2-97E1-4B8C-86C0-6C4D2D5C8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611" y="-120894"/>
            <a:ext cx="10565129" cy="1325563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en-US" b="1" dirty="0" err="1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তিন</a:t>
            </a:r>
            <a:r>
              <a:rPr lang="as-IN" b="1" i="0" dirty="0">
                <a:solidFill>
                  <a:srgbClr val="C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টি </a:t>
            </a:r>
            <a:r>
              <a:rPr lang="en-US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গড়</a:t>
            </a:r>
            <a:r>
              <a:rPr lang="en-US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নির্ণয়ের</a:t>
            </a:r>
            <a:r>
              <a:rPr lang="en-US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b="1" i="0" dirty="0">
                <a:solidFill>
                  <a:srgbClr val="C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ফ্লোচার্ট </a:t>
            </a:r>
            <a:r>
              <a:rPr lang="en-US" b="1" i="0" dirty="0">
                <a:solidFill>
                  <a:srgbClr val="C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as-IN" b="1" i="0" dirty="0">
                <a:solidFill>
                  <a:srgbClr val="C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এলগরিদম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AC126D7-4BB1-44D0-8235-1E3C434A048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500" b="1" u="sng" dirty="0">
                <a:solidFill>
                  <a:srgbClr val="00B050"/>
                </a:solidFill>
                <a:latin typeface="Arial Black" panose="020B0A04020102020204" pitchFamily="34" charset="0"/>
                <a:cs typeface="NikoshBAN" panose="02000000000000000000" pitchFamily="2" charset="0"/>
              </a:rPr>
              <a:t>Algorithm</a:t>
            </a:r>
          </a:p>
          <a:p>
            <a:endParaRPr lang="en-US" sz="13500" dirty="0">
              <a:latin typeface="Arial Black" panose="020B0A04020102020204" pitchFamily="34" charset="0"/>
              <a:cs typeface="NikoshBAN" panose="02000000000000000000" pitchFamily="2" charset="0"/>
            </a:endParaRPr>
          </a:p>
          <a:p>
            <a:r>
              <a:rPr lang="en-US" sz="16000" dirty="0">
                <a:latin typeface="Arial" panose="020B0604020202020204" pitchFamily="34" charset="0"/>
                <a:cs typeface="Arial" panose="020B0604020202020204" pitchFamily="34" charset="0"/>
              </a:rPr>
              <a:t>Step 1: start</a:t>
            </a:r>
          </a:p>
          <a:p>
            <a:endParaRPr lang="en-US" sz="1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0" dirty="0">
                <a:latin typeface="Arial" panose="020B0604020202020204" pitchFamily="34" charset="0"/>
                <a:cs typeface="Arial" panose="020B0604020202020204" pitchFamily="34" charset="0"/>
              </a:rPr>
              <a:t>Step 2: input </a:t>
            </a:r>
            <a:r>
              <a:rPr lang="en-US" sz="16000" dirty="0" err="1">
                <a:latin typeface="Arial" panose="020B0604020202020204" pitchFamily="34" charset="0"/>
                <a:cs typeface="Arial" panose="020B0604020202020204" pitchFamily="34" charset="0"/>
              </a:rPr>
              <a:t>a,b,c</a:t>
            </a:r>
            <a:endParaRPr lang="en-US" sz="1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0" dirty="0">
                <a:latin typeface="Arial" panose="020B0604020202020204" pitchFamily="34" charset="0"/>
                <a:cs typeface="Arial" panose="020B0604020202020204" pitchFamily="34" charset="0"/>
              </a:rPr>
              <a:t>Step 3:</a:t>
            </a:r>
            <a:r>
              <a:rPr lang="en-US" sz="16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</a:t>
            </a:r>
            <a:r>
              <a:rPr lang="en-US" sz="160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16000" dirty="0" err="1">
                <a:latin typeface="Arial" panose="020B0604020202020204" pitchFamily="34" charset="0"/>
                <a:cs typeface="Arial" panose="020B0604020202020204" pitchFamily="34" charset="0"/>
              </a:rPr>
              <a:t>a+b+c</a:t>
            </a:r>
            <a:r>
              <a:rPr lang="en-US" sz="16000" dirty="0">
                <a:latin typeface="Arial" panose="020B0604020202020204" pitchFamily="34" charset="0"/>
                <a:cs typeface="Arial" panose="020B0604020202020204" pitchFamily="34" charset="0"/>
              </a:rPr>
              <a:t>/3</a:t>
            </a:r>
          </a:p>
          <a:p>
            <a:endParaRPr lang="en-US" sz="1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0" dirty="0">
                <a:latin typeface="Arial" panose="020B0604020202020204" pitchFamily="34" charset="0"/>
                <a:cs typeface="Arial" panose="020B0604020202020204" pitchFamily="34" charset="0"/>
              </a:rPr>
              <a:t>Step 4: print average</a:t>
            </a:r>
          </a:p>
          <a:p>
            <a:endParaRPr lang="en-US" sz="1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0" dirty="0">
                <a:latin typeface="Arial" panose="020B0604020202020204" pitchFamily="34" charset="0"/>
                <a:cs typeface="Arial" panose="020B0604020202020204" pitchFamily="34" charset="0"/>
              </a:rPr>
              <a:t>Step 5: End</a:t>
            </a:r>
            <a:br>
              <a:rPr lang="as-IN" sz="16000" dirty="0">
                <a:latin typeface="Arial" panose="020B0604020202020204" pitchFamily="34" charset="0"/>
              </a:rPr>
            </a:br>
            <a:endParaRPr lang="en-US" sz="1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F135A-2099-4520-8C42-B27BBBA25310}"/>
              </a:ext>
            </a:extLst>
          </p:cNvPr>
          <p:cNvSpPr/>
          <p:nvPr/>
        </p:nvSpPr>
        <p:spPr>
          <a:xfrm flipH="1">
            <a:off x="5500449" y="1175837"/>
            <a:ext cx="2266465" cy="56991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4400" b="1" i="0" u="sng" dirty="0">
                <a:solidFill>
                  <a:srgbClr val="00B05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ফ্লোচার্ট</a:t>
            </a:r>
            <a:endParaRPr lang="en-US" sz="4400" b="1" u="sng" dirty="0">
              <a:solidFill>
                <a:srgbClr val="00B050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E49B9D6-17DE-4816-BF3C-5057FBDD8E64}"/>
              </a:ext>
            </a:extLst>
          </p:cNvPr>
          <p:cNvGrpSpPr/>
          <p:nvPr/>
        </p:nvGrpSpPr>
        <p:grpSpPr>
          <a:xfrm>
            <a:off x="9201151" y="1027906"/>
            <a:ext cx="2331719" cy="5661307"/>
            <a:chOff x="9201151" y="1027906"/>
            <a:chExt cx="2331719" cy="5661307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9" name="Parallelogram 8">
              <a:extLst>
                <a:ext uri="{FF2B5EF4-FFF2-40B4-BE49-F238E27FC236}">
                  <a16:creationId xmlns:a16="http://schemas.microsoft.com/office/drawing/2014/main" id="{B2920A45-941B-4B5C-AA8A-9938B56DFD0E}"/>
                </a:ext>
              </a:extLst>
            </p:cNvPr>
            <p:cNvSpPr/>
            <p:nvPr/>
          </p:nvSpPr>
          <p:spPr>
            <a:xfrm>
              <a:off x="9390835" y="2137500"/>
              <a:ext cx="1830941" cy="843439"/>
            </a:xfrm>
            <a:prstGeom prst="parallelogram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Input </a:t>
              </a:r>
              <a:r>
                <a:rPr lang="en-US" sz="2400" dirty="0" err="1"/>
                <a:t>a,b,c</a:t>
              </a:r>
              <a:endParaRPr lang="en-US" sz="2400" dirty="0"/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E792BB36-766A-427B-A4AA-2555371D279C}"/>
                </a:ext>
              </a:extLst>
            </p:cNvPr>
            <p:cNvCxnSpPr>
              <a:cxnSpLocks/>
            </p:cNvCxnSpPr>
            <p:nvPr/>
          </p:nvCxnSpPr>
          <p:spPr>
            <a:xfrm>
              <a:off x="10344619" y="1687899"/>
              <a:ext cx="0" cy="469036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2690E39-38C1-4A72-B17B-F61AF85DDD81}"/>
                </a:ext>
              </a:extLst>
            </p:cNvPr>
            <p:cNvSpPr/>
            <p:nvPr/>
          </p:nvSpPr>
          <p:spPr>
            <a:xfrm>
              <a:off x="9201151" y="3505703"/>
              <a:ext cx="2331719" cy="843439"/>
            </a:xfrm>
            <a:prstGeom prst="rect">
              <a:avLst/>
            </a:prstGeom>
            <a:solidFill>
              <a:srgbClr val="0000CC"/>
            </a:solidFill>
            <a:ln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Avg =</a:t>
              </a:r>
              <a:r>
                <a:rPr lang="en-US" sz="2800" dirty="0" err="1"/>
                <a:t>a+b+c</a:t>
              </a:r>
              <a:r>
                <a:rPr lang="en-US" sz="2800" dirty="0"/>
                <a:t>/3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DE03F857-20BE-4E1B-8905-A8E9BBAD93F2}"/>
                </a:ext>
              </a:extLst>
            </p:cNvPr>
            <p:cNvCxnSpPr>
              <a:cxnSpLocks/>
            </p:cNvCxnSpPr>
            <p:nvPr/>
          </p:nvCxnSpPr>
          <p:spPr>
            <a:xfrm>
              <a:off x="10352807" y="2980939"/>
              <a:ext cx="0" cy="548182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Parallelogram 11">
              <a:extLst>
                <a:ext uri="{FF2B5EF4-FFF2-40B4-BE49-F238E27FC236}">
                  <a16:creationId xmlns:a16="http://schemas.microsoft.com/office/drawing/2014/main" id="{44E221B4-9E85-4FF7-AE77-B399C1C853E3}"/>
                </a:ext>
              </a:extLst>
            </p:cNvPr>
            <p:cNvSpPr/>
            <p:nvPr/>
          </p:nvSpPr>
          <p:spPr>
            <a:xfrm>
              <a:off x="9522850" y="4771697"/>
              <a:ext cx="1708495" cy="763476"/>
            </a:xfrm>
            <a:prstGeom prst="parallelogram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Print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C9B94E3C-78A8-484F-BEE7-F8C5F0DC82A5}"/>
                </a:ext>
              </a:extLst>
            </p:cNvPr>
            <p:cNvCxnSpPr>
              <a:cxnSpLocks/>
            </p:cNvCxnSpPr>
            <p:nvPr/>
          </p:nvCxnSpPr>
          <p:spPr>
            <a:xfrm>
              <a:off x="10421161" y="4368312"/>
              <a:ext cx="0" cy="40338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23914D53-0F30-43A8-A012-E7F74063F17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438325" y="5535173"/>
              <a:ext cx="8188" cy="548999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EB285D7-D81C-41E8-A02B-1F7E5878B918}"/>
                </a:ext>
              </a:extLst>
            </p:cNvPr>
            <p:cNvSpPr/>
            <p:nvPr/>
          </p:nvSpPr>
          <p:spPr>
            <a:xfrm>
              <a:off x="9565595" y="1027906"/>
              <a:ext cx="1566910" cy="659993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start</a:t>
              </a: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EA2F6601-84DC-4D78-86B5-340147006F3A}"/>
                </a:ext>
              </a:extLst>
            </p:cNvPr>
            <p:cNvSpPr/>
            <p:nvPr/>
          </p:nvSpPr>
          <p:spPr>
            <a:xfrm>
              <a:off x="9664435" y="6029220"/>
              <a:ext cx="1566910" cy="659993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end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0396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id="{02115203-F3B4-4C2B-A099-6748ADF42378}"/>
              </a:ext>
            </a:extLst>
          </p:cNvPr>
          <p:cNvGrpSpPr/>
          <p:nvPr/>
        </p:nvGrpSpPr>
        <p:grpSpPr>
          <a:xfrm>
            <a:off x="8198012" y="561986"/>
            <a:ext cx="2466168" cy="5798467"/>
            <a:chOff x="5157632" y="598346"/>
            <a:chExt cx="2466168" cy="5798467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56F8651A-0C26-4C3B-A10D-81FA15CFDFA0}"/>
                </a:ext>
              </a:extLst>
            </p:cNvPr>
            <p:cNvCxnSpPr>
              <a:cxnSpLocks/>
            </p:cNvCxnSpPr>
            <p:nvPr/>
          </p:nvCxnSpPr>
          <p:spPr>
            <a:xfrm>
              <a:off x="6081229" y="1258339"/>
              <a:ext cx="0" cy="469036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EA31196-4270-4536-84B2-B3821C405204}"/>
                </a:ext>
              </a:extLst>
            </p:cNvPr>
            <p:cNvSpPr/>
            <p:nvPr/>
          </p:nvSpPr>
          <p:spPr>
            <a:xfrm>
              <a:off x="5157632" y="3977057"/>
              <a:ext cx="2466168" cy="585871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Avg  x=</a:t>
              </a:r>
              <a:r>
                <a:rPr lang="en-US" sz="2800" dirty="0" err="1"/>
                <a:t>a+b+c</a:t>
              </a:r>
              <a:r>
                <a:rPr lang="en-US" sz="2800" dirty="0"/>
                <a:t>/3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59FECD89-C04B-4102-B203-8BEFD82190CA}"/>
                </a:ext>
              </a:extLst>
            </p:cNvPr>
            <p:cNvCxnSpPr>
              <a:cxnSpLocks/>
            </p:cNvCxnSpPr>
            <p:nvPr/>
          </p:nvCxnSpPr>
          <p:spPr>
            <a:xfrm>
              <a:off x="6113941" y="2342756"/>
              <a:ext cx="0" cy="548182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Parallelogram 7">
              <a:extLst>
                <a:ext uri="{FF2B5EF4-FFF2-40B4-BE49-F238E27FC236}">
                  <a16:creationId xmlns:a16="http://schemas.microsoft.com/office/drawing/2014/main" id="{4F7498A4-0BCC-47F3-9F6F-F1ADB0496B0B}"/>
                </a:ext>
              </a:extLst>
            </p:cNvPr>
            <p:cNvSpPr/>
            <p:nvPr/>
          </p:nvSpPr>
          <p:spPr>
            <a:xfrm>
              <a:off x="5484025" y="4979940"/>
              <a:ext cx="1601466" cy="619721"/>
            </a:xfrm>
            <a:prstGeom prst="parallelogram">
              <a:avLst/>
            </a:prstGeom>
            <a:solidFill>
              <a:srgbClr val="C00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Print x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3B4CE952-13D0-4ED8-9B64-0BDD5A150ECE}"/>
                </a:ext>
              </a:extLst>
            </p:cNvPr>
            <p:cNvCxnSpPr>
              <a:cxnSpLocks/>
            </p:cNvCxnSpPr>
            <p:nvPr/>
          </p:nvCxnSpPr>
          <p:spPr>
            <a:xfrm>
              <a:off x="6174206" y="4576555"/>
              <a:ext cx="0" cy="40338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DB96A6D6-5F72-4755-9688-52B793A9DA0C}"/>
                </a:ext>
              </a:extLst>
            </p:cNvPr>
            <p:cNvCxnSpPr>
              <a:cxnSpLocks/>
            </p:cNvCxnSpPr>
            <p:nvPr/>
          </p:nvCxnSpPr>
          <p:spPr>
            <a:xfrm>
              <a:off x="6201778" y="5589270"/>
              <a:ext cx="0" cy="29718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6F86AABE-B7DB-4373-9F38-24584E032539}"/>
                </a:ext>
              </a:extLst>
            </p:cNvPr>
            <p:cNvSpPr/>
            <p:nvPr/>
          </p:nvSpPr>
          <p:spPr>
            <a:xfrm>
              <a:off x="5302205" y="598346"/>
              <a:ext cx="1566910" cy="659993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start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71017F3-8670-4802-BD63-E7B27AE3D20C}"/>
                </a:ext>
              </a:extLst>
            </p:cNvPr>
            <p:cNvSpPr/>
            <p:nvPr/>
          </p:nvSpPr>
          <p:spPr>
            <a:xfrm>
              <a:off x="5467743" y="5847814"/>
              <a:ext cx="1468070" cy="548999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end</a:t>
              </a:r>
            </a:p>
          </p:txBody>
        </p:sp>
      </p:grp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30A1EAE1-24FB-4CE8-9EFE-6C8E44059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0391" y="1619138"/>
            <a:ext cx="1927860" cy="763476"/>
          </a:xfrm>
          <a:prstGeom prst="parallelogram">
            <a:avLst/>
          </a:prstGeo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/>
          </a:bodyPr>
          <a:lstStyle/>
          <a:p>
            <a:pPr marL="0" indent="0" algn="ctr">
              <a:buNone/>
            </a:pPr>
            <a:r>
              <a:rPr lang="en-US" sz="2400" dirty="0"/>
              <a:t>Input </a:t>
            </a:r>
            <a:r>
              <a:rPr lang="en-US" sz="2400" dirty="0" err="1"/>
              <a:t>a,b,c</a:t>
            </a:r>
            <a:endParaRPr lang="en-US" sz="2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64CE8B5-60C0-470E-9D60-ACEA42C894BE}"/>
              </a:ext>
            </a:extLst>
          </p:cNvPr>
          <p:cNvSpPr/>
          <p:nvPr/>
        </p:nvSpPr>
        <p:spPr>
          <a:xfrm>
            <a:off x="8250719" y="2816824"/>
            <a:ext cx="2148838" cy="585871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Avg =</a:t>
            </a:r>
            <a:r>
              <a:rPr lang="en-US" sz="2800" dirty="0" err="1"/>
              <a:t>a+b+c</a:t>
            </a:r>
            <a:endParaRPr lang="en-US" sz="2800" dirty="0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AB49365-1348-43A5-8573-880AC48F9999}"/>
              </a:ext>
            </a:extLst>
          </p:cNvPr>
          <p:cNvCxnSpPr/>
          <p:nvPr/>
        </p:nvCxnSpPr>
        <p:spPr>
          <a:xfrm>
            <a:off x="9154321" y="3429000"/>
            <a:ext cx="0" cy="51583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itle 1">
            <a:extLst>
              <a:ext uri="{FF2B5EF4-FFF2-40B4-BE49-F238E27FC236}">
                <a16:creationId xmlns:a16="http://schemas.microsoft.com/office/drawing/2014/main" id="{91EECB0E-B49A-4C06-9BA8-F6207D2A6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737" y="559197"/>
            <a:ext cx="6716713" cy="1325563"/>
          </a:xfr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b="1" dirty="0" err="1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তিন</a:t>
            </a:r>
            <a:r>
              <a:rPr lang="as-IN" b="1" i="0" dirty="0">
                <a:solidFill>
                  <a:srgbClr val="C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টি </a:t>
            </a:r>
            <a:r>
              <a:rPr lang="en-US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গড়</a:t>
            </a:r>
            <a:r>
              <a:rPr lang="en-US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নির্ণয়ের</a:t>
            </a:r>
            <a:r>
              <a:rPr lang="en-US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b="1" i="0" dirty="0">
                <a:solidFill>
                  <a:srgbClr val="C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ফ্লোচার্ট</a:t>
            </a:r>
            <a:br>
              <a:rPr lang="en-US" b="1" i="0" dirty="0">
                <a:solidFill>
                  <a:srgbClr val="C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b="1" i="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2য়  </a:t>
            </a:r>
            <a:r>
              <a:rPr lang="en-US" b="1" i="0" dirty="0" err="1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as-IN" b="1" i="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581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3076DDF-EC50-4815-95B0-B66BAB4A9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8112" y="1231392"/>
            <a:ext cx="5120640" cy="1438656"/>
          </a:xfrm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rmAutofit fontScale="90000"/>
          </a:bodyPr>
          <a:lstStyle/>
          <a:p>
            <a:r>
              <a:rPr lang="as-IN" sz="6000" b="0" i="0" dirty="0"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পাঠ মূল্যায়ন-</a:t>
            </a:r>
            <a:br>
              <a:rPr lang="en-US" b="0" i="0" dirty="0"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</a:br>
            <a:br>
              <a:rPr lang="en-US" b="0" i="0" dirty="0"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b="1" i="0" dirty="0" err="1">
                <a:solidFill>
                  <a:srgbClr val="0070C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b="1" i="0" dirty="0">
                <a:solidFill>
                  <a:srgbClr val="0070C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i="0" dirty="0" err="1">
                <a:solidFill>
                  <a:srgbClr val="0070C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as-IN" b="1" i="0" dirty="0">
                <a:solidFill>
                  <a:srgbClr val="0070C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br>
              <a:rPr lang="en-US" b="0" i="0" dirty="0"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</a:br>
            <a:br>
              <a:rPr lang="as-IN" b="0" i="0" dirty="0">
                <a:solidFill>
                  <a:srgbClr val="555555"/>
                </a:solidFill>
                <a:effectLst/>
                <a:latin typeface="Raleway"/>
              </a:rPr>
            </a:b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A6B96BB-3F07-4BC9-A31E-E9A332D6C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576" y="3215513"/>
            <a:ext cx="8805672" cy="2747962"/>
          </a:xfrm>
          <a:ln>
            <a:noFill/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নির্ণয়ের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i="0" u="sng" dirty="0">
                <a:solidFill>
                  <a:srgbClr val="0000CC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ফ্লোচার্ট</a:t>
            </a:r>
            <a:r>
              <a:rPr lang="as-IN" sz="3600" b="1" i="0" dirty="0">
                <a:solidFill>
                  <a:srgbClr val="0000CC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lang="en-US" sz="3600" b="1" i="0" dirty="0">
                <a:solidFill>
                  <a:srgbClr val="0000CC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ও                     </a:t>
            </a:r>
          </a:p>
          <a:p>
            <a:pPr marL="0" indent="0" fontAlgn="base">
              <a:buNone/>
            </a:pPr>
            <a:r>
              <a:rPr lang="en-US" sz="3600" b="1" dirty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as-IN" sz="3600" b="0" i="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লিখ।</a:t>
            </a:r>
            <a:endParaRPr lang="en-US" sz="3600" b="0" i="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fontAlgn="base">
              <a:buNone/>
            </a:pPr>
            <a:endParaRPr lang="as-IN" sz="3600" b="0" i="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03DC0B3-85BA-4E6A-9541-5D62EBACC6F6}"/>
              </a:ext>
            </a:extLst>
          </p:cNvPr>
          <p:cNvSpPr txBox="1"/>
          <p:nvPr/>
        </p:nvSpPr>
        <p:spPr>
          <a:xfrm>
            <a:off x="7790688" y="3215513"/>
            <a:ext cx="21945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s-IN" sz="3600" b="1" i="0" dirty="0">
                <a:solidFill>
                  <a:srgbClr val="0000CC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অ্যালগরিদম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61074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4C135671-2265-4769-9926-D4944057D789}"/>
              </a:ext>
            </a:extLst>
          </p:cNvPr>
          <p:cNvSpPr txBox="1">
            <a:spLocks/>
          </p:cNvSpPr>
          <p:nvPr/>
        </p:nvSpPr>
        <p:spPr>
          <a:xfrm>
            <a:off x="3661410" y="2518283"/>
            <a:ext cx="5257800" cy="2042287"/>
          </a:xfrm>
          <a:prstGeom prst="ellipse">
            <a:avLst/>
          </a:prstGeom>
          <a:noFill/>
          <a:ln w="22225" cap="rnd" cmpd="thickThin" algn="ctr">
            <a:gradFill>
              <a:gsLst>
                <a:gs pos="0">
                  <a:srgbClr val="02BE2F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bn-IN" sz="9600" b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660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88E4E3-A327-4322-8788-0D0FEA777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6520" y="669926"/>
            <a:ext cx="4023360" cy="837565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54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75CE35B-F49C-4497-B562-94C925526AF5}"/>
              </a:ext>
            </a:extLst>
          </p:cNvPr>
          <p:cNvSpPr txBox="1">
            <a:spLocks/>
          </p:cNvSpPr>
          <p:nvPr/>
        </p:nvSpPr>
        <p:spPr>
          <a:xfrm>
            <a:off x="5594985" y="2161858"/>
            <a:ext cx="5337810" cy="3772852"/>
          </a:xfrm>
          <a:prstGeom prst="rect">
            <a:avLst/>
          </a:prstGeom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buFont typeface="Arial" panose="020B0604020202020204" pitchFamily="34" charset="0"/>
              <a:buNone/>
            </a:pPr>
            <a:r>
              <a:rPr lang="en-US" sz="4400" b="1" u="sng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নাসরিন</a:t>
            </a:r>
            <a:r>
              <a:rPr lang="en-US" sz="4400" b="1" u="sng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u="sng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জাহান</a:t>
            </a:r>
            <a:r>
              <a:rPr lang="en-US" sz="4400" b="1" u="sng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b="1" u="sng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দিবা</a:t>
            </a:r>
            <a:br>
              <a:rPr lang="en-US" sz="4400" b="1" u="sng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400" b="1" dirty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endParaRPr lang="en-US" sz="4400" b="1" dirty="0"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lvl="1" indent="0" algn="ctr">
              <a:buFont typeface="Arial" panose="020B0604020202020204" pitchFamily="34" charset="0"/>
              <a:buNone/>
            </a:pPr>
            <a:r>
              <a:rPr lang="en-US" sz="4400" b="1" dirty="0" err="1">
                <a:solidFill>
                  <a:srgbClr val="0000CC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তথ্য</a:t>
            </a:r>
            <a:r>
              <a:rPr lang="en-US" sz="4400" b="1" dirty="0">
                <a:solidFill>
                  <a:srgbClr val="0000CC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ও </a:t>
            </a:r>
            <a:r>
              <a:rPr lang="en-US" sz="4400" b="1" dirty="0" err="1">
                <a:solidFill>
                  <a:srgbClr val="0000CC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যোগাযোগ</a:t>
            </a:r>
            <a:r>
              <a:rPr lang="en-US" sz="4400" b="1" dirty="0">
                <a:solidFill>
                  <a:srgbClr val="0000CC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400" b="1" dirty="0" err="1">
                <a:solidFill>
                  <a:srgbClr val="0000CC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প্রযুক্তি</a:t>
            </a:r>
            <a:endParaRPr lang="en-US" sz="4400" b="1" dirty="0">
              <a:solidFill>
                <a:srgbClr val="0000CC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marL="457200" lvl="1" indent="0" algn="ctr">
              <a:buFont typeface="Arial" panose="020B0604020202020204" pitchFamily="34" charset="0"/>
              <a:buNone/>
            </a:pPr>
            <a:r>
              <a:rPr lang="bn-IN" sz="4400" b="1" dirty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বানেশ্বর সরকারি কলেজ</a:t>
            </a:r>
          </a:p>
          <a:p>
            <a:pPr marL="457200" lvl="1" indent="0" algn="ctr">
              <a:buFont typeface="Arial" panose="020B0604020202020204" pitchFamily="34" charset="0"/>
              <a:buNone/>
            </a:pPr>
            <a:r>
              <a:rPr lang="bn-IN" sz="4400" b="1" dirty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বানেশ্বর, রাজশাহী ।</a:t>
            </a:r>
            <a:endParaRPr lang="en-US" sz="4400" b="1" dirty="0"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DE3B45D-1E4F-4F8A-892E-D87724091E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683" y="2279914"/>
            <a:ext cx="2314577" cy="181889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</p:pic>
      <p:sp>
        <p:nvSpPr>
          <p:cNvPr id="13" name="Frame 12">
            <a:extLst>
              <a:ext uri="{FF2B5EF4-FFF2-40B4-BE49-F238E27FC236}">
                <a16:creationId xmlns:a16="http://schemas.microsoft.com/office/drawing/2014/main" id="{9CB79D8E-4F64-4FE5-8939-C9BBD88CA6F6}"/>
              </a:ext>
            </a:extLst>
          </p:cNvPr>
          <p:cNvSpPr/>
          <p:nvPr/>
        </p:nvSpPr>
        <p:spPr>
          <a:xfrm>
            <a:off x="2051683" y="2161858"/>
            <a:ext cx="2314577" cy="1936946"/>
          </a:xfrm>
          <a:prstGeom prst="frame">
            <a:avLst>
              <a:gd name="adj1" fmla="val 6598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ED9229-7015-4989-BE2E-404D2B7B42E2}"/>
              </a:ext>
            </a:extLst>
          </p:cNvPr>
          <p:cNvSpPr/>
          <p:nvPr/>
        </p:nvSpPr>
        <p:spPr>
          <a:xfrm>
            <a:off x="5594985" y="400050"/>
            <a:ext cx="5983605" cy="52692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80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7AC4751-CE20-42CE-9AED-8A57600E9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6309" y="868680"/>
            <a:ext cx="3280411" cy="811530"/>
          </a:xfrm>
          <a:ln>
            <a:noFill/>
          </a:ln>
          <a:effectLst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br>
              <a:rPr lang="en-US" sz="4400" b="1" dirty="0">
                <a:solidFill>
                  <a:srgbClr val="280AA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4400" dirty="0"/>
          </a:p>
        </p:txBody>
      </p:sp>
      <p:sp>
        <p:nvSpPr>
          <p:cNvPr id="5" name="Content Placeholder 9">
            <a:extLst>
              <a:ext uri="{FF2B5EF4-FFF2-40B4-BE49-F238E27FC236}">
                <a16:creationId xmlns:a16="http://schemas.microsoft.com/office/drawing/2014/main" id="{0309A7DF-23A4-4674-B736-DEB4BB96F23D}"/>
              </a:ext>
            </a:extLst>
          </p:cNvPr>
          <p:cNvSpPr txBox="1">
            <a:spLocks/>
          </p:cNvSpPr>
          <p:nvPr/>
        </p:nvSpPr>
        <p:spPr>
          <a:xfrm>
            <a:off x="3455670" y="2045018"/>
            <a:ext cx="5878761" cy="369126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উচ্চমাধ্যমিক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শিরোনামঃ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 C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প্রোগ্রামিং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: 5ম</a:t>
            </a:r>
          </a:p>
        </p:txBody>
      </p:sp>
    </p:spTree>
    <p:extLst>
      <p:ext uri="{BB962C8B-B14F-4D97-AF65-F5344CB8AC3E}">
        <p14:creationId xmlns:p14="http://schemas.microsoft.com/office/powerpoint/2010/main" val="868610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BCE92C7-03CB-4534-BF0B-E092D2F56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4699" y="333910"/>
            <a:ext cx="3909060" cy="765810"/>
          </a:xfr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4800" dirty="0"/>
          </a:p>
        </p:txBody>
      </p:sp>
      <p:pic>
        <p:nvPicPr>
          <p:cNvPr id="1026" name="Picture 2" descr="Flowcharts Describing Loops - Problem Solving with Python">
            <a:extLst>
              <a:ext uri="{FF2B5EF4-FFF2-40B4-BE49-F238E27FC236}">
                <a16:creationId xmlns:a16="http://schemas.microsoft.com/office/drawing/2014/main" id="{3AF84BF5-10B4-475F-9B73-9BD591ABBE8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1160" y="826083"/>
            <a:ext cx="2184083" cy="5560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C05B185-CCC9-4A46-9BC0-29F594BC95AC}"/>
              </a:ext>
            </a:extLst>
          </p:cNvPr>
          <p:cNvSpPr txBox="1"/>
          <p:nvPr/>
        </p:nvSpPr>
        <p:spPr>
          <a:xfrm>
            <a:off x="2291714" y="1891725"/>
            <a:ext cx="3531871" cy="2554545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l"/>
            <a:r>
              <a:rPr lang="bn-IN" sz="8000" b="1" i="0" dirty="0">
                <a:solidFill>
                  <a:schemeClr val="accent2">
                    <a:lumMod val="7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ফ্লোচার্ট</a:t>
            </a:r>
            <a:r>
              <a:rPr lang="en-US" sz="8000" b="1" i="0" dirty="0">
                <a:solidFill>
                  <a:schemeClr val="accent2">
                    <a:lumMod val="7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l"/>
            <a:r>
              <a:rPr lang="en-US" sz="8000" b="1" i="0" dirty="0">
                <a:solidFill>
                  <a:srgbClr val="0000CC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 ও</a:t>
            </a:r>
            <a:endParaRPr lang="bn-IN" sz="8000" b="1" i="0" dirty="0">
              <a:solidFill>
                <a:srgbClr val="0000CC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1A4D94-55F4-4F54-B49E-B31B33D0E929}"/>
              </a:ext>
            </a:extLst>
          </p:cNvPr>
          <p:cNvSpPr txBox="1"/>
          <p:nvPr/>
        </p:nvSpPr>
        <p:spPr>
          <a:xfrm>
            <a:off x="1760220" y="4434841"/>
            <a:ext cx="4663440" cy="1323439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l"/>
            <a:r>
              <a:rPr lang="bn-IN" sz="8000" b="1" i="0" dirty="0">
                <a:solidFill>
                  <a:srgbClr val="FF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অ্যালগরিদম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6E0DEF2-6D9E-4F38-B7D6-4B6197B3D2CB}"/>
              </a:ext>
            </a:extLst>
          </p:cNvPr>
          <p:cNvSpPr/>
          <p:nvPr/>
        </p:nvSpPr>
        <p:spPr>
          <a:xfrm>
            <a:off x="1257300" y="1703070"/>
            <a:ext cx="5029200" cy="440055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65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D301BB1-0DD6-4C60-BBF1-77446BA7E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5360" y="762635"/>
            <a:ext cx="10515600" cy="4351338"/>
          </a:xfrm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8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–</a:t>
            </a:r>
            <a:endParaRPr lang="en-US" sz="48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4800" b="1" dirty="0">
              <a:solidFill>
                <a:srgbClr val="00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800" b="1" dirty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IN" sz="4800" b="1" i="0" dirty="0">
                <a:solidFill>
                  <a:srgbClr val="0000CC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ফ্লোচার্ট</a:t>
            </a:r>
            <a:r>
              <a:rPr lang="as-IN" sz="4800" b="1" i="0" dirty="0">
                <a:solidFill>
                  <a:srgbClr val="0000CC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en-US" sz="4800" b="1" i="0" dirty="0">
                <a:solidFill>
                  <a:srgbClr val="0000CC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800" b="1" i="0" dirty="0">
                <a:solidFill>
                  <a:srgbClr val="0000CC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ব্যাখ্যা ক</a:t>
            </a:r>
            <a:r>
              <a:rPr lang="en-US" sz="4800" b="1" i="0" dirty="0" err="1">
                <a:solidFill>
                  <a:srgbClr val="0000CC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রতে</a:t>
            </a:r>
            <a:r>
              <a:rPr lang="en-US" sz="4800" b="1" i="0" dirty="0">
                <a:solidFill>
                  <a:srgbClr val="0000CC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0" dirty="0" err="1">
                <a:solidFill>
                  <a:srgbClr val="0000CC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as-IN" sz="4800" b="1" i="0" dirty="0">
                <a:solidFill>
                  <a:srgbClr val="0000CC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800" b="1" i="0" dirty="0">
              <a:solidFill>
                <a:srgbClr val="0000CC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800" b="1" i="0" dirty="0">
                <a:solidFill>
                  <a:srgbClr val="0000CC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800" b="1" dirty="0" err="1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অ্যালগরিদম</a:t>
            </a:r>
            <a:r>
              <a:rPr lang="as-IN" sz="4800" b="1" i="0" dirty="0">
                <a:solidFill>
                  <a:srgbClr val="0000CC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en-US" sz="4800" b="1" i="0" dirty="0">
                <a:solidFill>
                  <a:srgbClr val="0000CC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800" b="1" i="0" dirty="0">
                <a:solidFill>
                  <a:srgbClr val="0000CC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ব্যাখ্যা ক</a:t>
            </a:r>
            <a:r>
              <a:rPr lang="en-US" sz="4800" b="1" i="0" dirty="0" err="1">
                <a:solidFill>
                  <a:srgbClr val="0000CC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রতে</a:t>
            </a:r>
            <a:r>
              <a:rPr lang="en-US" sz="4800" b="1" i="0" dirty="0">
                <a:solidFill>
                  <a:srgbClr val="0000CC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0" dirty="0" err="1">
                <a:solidFill>
                  <a:srgbClr val="0000CC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b="1" i="0" dirty="0">
                <a:solidFill>
                  <a:srgbClr val="0000CC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  <a:p>
            <a:pPr marL="0" indent="0">
              <a:buNone/>
            </a:pPr>
            <a:r>
              <a:rPr lang="en-US" sz="4800" b="1" i="0" dirty="0">
                <a:solidFill>
                  <a:srgbClr val="0000CC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as-IN" sz="4800" b="1" i="0" dirty="0">
                <a:solidFill>
                  <a:srgbClr val="0000CC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0" dirty="0" err="1">
                <a:solidFill>
                  <a:srgbClr val="0000CC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en-US" sz="4800" b="1" i="0" dirty="0">
                <a:solidFill>
                  <a:srgbClr val="0000CC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0" dirty="0" err="1">
                <a:solidFill>
                  <a:srgbClr val="0000CC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4800" b="1" i="0" dirty="0">
                <a:solidFill>
                  <a:srgbClr val="0000CC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0" dirty="0" err="1">
                <a:solidFill>
                  <a:srgbClr val="0000CC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যোগফল</a:t>
            </a:r>
            <a:r>
              <a:rPr lang="en-US" sz="4800" b="1" i="0" dirty="0">
                <a:solidFill>
                  <a:srgbClr val="0000CC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0" dirty="0" err="1">
                <a:solidFill>
                  <a:srgbClr val="0000CC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800" b="1" i="0" dirty="0">
                <a:solidFill>
                  <a:srgbClr val="0000CC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i="0" dirty="0">
                <a:solidFill>
                  <a:srgbClr val="0000CC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ফ্লোচার্ট </a:t>
            </a:r>
            <a:r>
              <a:rPr lang="en-US" sz="4800" b="1" i="0" dirty="0">
                <a:solidFill>
                  <a:srgbClr val="0000CC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ও  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4800" b="1" dirty="0" err="1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অ্যালগরিদম</a:t>
            </a:r>
            <a:r>
              <a:rPr lang="en-US" sz="4800" b="1" dirty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4800" b="1" dirty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800" b="1" dirty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800" b="1" dirty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800" b="1" dirty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b="1" dirty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as-IN" sz="4800" b="1" i="0" dirty="0">
                <a:solidFill>
                  <a:srgbClr val="0000CC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b="1" dirty="0"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723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BDFE4-114D-4F4E-B930-5FD6060D0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661" y="1384663"/>
            <a:ext cx="9101546" cy="4833257"/>
          </a:xfrm>
        </p:spPr>
        <p:txBody>
          <a:bodyPr>
            <a:noAutofit/>
          </a:bodyPr>
          <a:lstStyle/>
          <a:p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অ্যা</a:t>
            </a:r>
            <a:r>
              <a:rPr lang="as-IN" sz="4000" b="1" i="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লগরিদম হচ্ছে কোনো একটি কাজ সম্পন্ন করার জন্য কতগুলি সুনির্দিষ্ট ও ধারাবাহিক ধাপের সমষ্টি। </a:t>
            </a:r>
            <a:endParaRPr lang="en-US" sz="4000" b="1" i="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4000" b="1" i="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অ্যালগোরিদমের একটি শুরু ও শেষ আছে এবং এর ধাপ সংখ্যা অবশ্যই সীমিত হতে হবে।</a:t>
            </a:r>
            <a:endParaRPr lang="en-US" sz="4000" b="1" i="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4000" b="1" i="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কম্পিউটার,মানুষ, রোবট ইত্যাদি এলগরিদমের ধাপগুলো ধারাবাহিভাবে অনুসরণ করে একটি নির্দিষ্ট কাজ সম্পাদন করতে পারে। মূলত আমরা নিয়মিত যে সকল কাজ করি সব গুলোই এক একটা এলগরিদম। </a:t>
            </a:r>
            <a:endParaRPr lang="en-US" sz="4000" b="1" i="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000" b="1" i="0" dirty="0">
                <a:solidFill>
                  <a:srgbClr val="0000CC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7A4A47-F0B5-44C1-9059-514194D4BBD3}"/>
              </a:ext>
            </a:extLst>
          </p:cNvPr>
          <p:cNvSpPr txBox="1"/>
          <p:nvPr/>
        </p:nvSpPr>
        <p:spPr>
          <a:xfrm>
            <a:off x="1139735" y="257684"/>
            <a:ext cx="6093822" cy="92333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অ্যা</a:t>
            </a:r>
            <a:r>
              <a:rPr lang="as-IN" sz="5400" b="1" i="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লগরিদম</a:t>
            </a:r>
            <a:r>
              <a:rPr lang="en-US" sz="5400" b="1" i="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i="0" dirty="0" err="1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400" b="1" i="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as-IN" sz="5400" b="1" i="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533117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AB249-EC95-4F6E-B5D3-38406F7B7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662" y="468856"/>
            <a:ext cx="10448109" cy="203780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as-IN" sz="4800" i="0" u="sng" dirty="0"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ফ্লোচার্ট</a:t>
            </a:r>
            <a:r>
              <a:rPr lang="as-IN" sz="4800" i="0" dirty="0"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lang="en-US" sz="4800" i="0" dirty="0"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i="0" dirty="0" err="1"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i="0" dirty="0"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as-IN" sz="2000" i="0" dirty="0"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en-US" sz="2000" b="0" i="0" dirty="0">
                <a:solidFill>
                  <a:srgbClr val="333333"/>
                </a:solidFill>
                <a:effectLst/>
                <a:latin typeface="Roboto"/>
              </a:rPr>
            </a:br>
            <a:br>
              <a:rPr lang="en-US" sz="2000" b="0" i="0" dirty="0">
                <a:solidFill>
                  <a:srgbClr val="333333"/>
                </a:solidFill>
                <a:effectLst/>
                <a:latin typeface="Roboto"/>
              </a:rPr>
            </a:br>
            <a:r>
              <a:rPr lang="as-IN" sz="4900" b="1" i="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যে চিত্রের মাধ্যমে কোন সিস্টেম বা প্রোগ্রামের গতি ধারা নির্ধারন করা হয় তাকে ফ্লোচার্ট বলে</a:t>
            </a:r>
            <a:r>
              <a:rPr lang="en-US" sz="4900" b="1" i="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9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99CA1-5EB0-471F-B9BA-65E510338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662" y="2950799"/>
            <a:ext cx="10515600" cy="4351338"/>
          </a:xfrm>
        </p:spPr>
        <p:txBody>
          <a:bodyPr>
            <a:normAutofit/>
          </a:bodyPr>
          <a:lstStyle/>
          <a:p>
            <a:r>
              <a:rPr lang="as-IN" sz="4800" b="1" i="0" u="sng" dirty="0">
                <a:solidFill>
                  <a:srgbClr val="0000CC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ফ্লোচার্ট</a:t>
            </a:r>
            <a:r>
              <a:rPr lang="as-IN" sz="4800" b="1" i="0" dirty="0">
                <a:solidFill>
                  <a:srgbClr val="0000CC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 এর অপর নাম প্রবাহ চিত্র । </a:t>
            </a:r>
            <a:endParaRPr lang="en-US" sz="4800" b="1" i="0" dirty="0">
              <a:solidFill>
                <a:srgbClr val="0000CC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4800" b="1" i="0" u="sng" strike="noStrike" dirty="0">
                <a:solidFill>
                  <a:srgbClr val="0000CC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  <a:hlinkClick r:id="rId2" tooltip="অ্যালগরিদম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অ্যালগরিদম</a:t>
            </a:r>
            <a:r>
              <a:rPr lang="as-IN" sz="4800" b="1" i="0" u="sng" dirty="0">
                <a:solidFill>
                  <a:srgbClr val="0000CC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lang="as-IN" sz="4800" b="1" i="0" dirty="0">
                <a:solidFill>
                  <a:srgbClr val="0000CC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এর চিত্ররূপ হল ফ্লোচার্ট। </a:t>
            </a:r>
            <a:endParaRPr lang="en-US" sz="4800" b="1" i="0" dirty="0">
              <a:solidFill>
                <a:srgbClr val="0000CC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4800" b="1" i="0" dirty="0">
                <a:solidFill>
                  <a:srgbClr val="0000CC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অ্যালগরিদম সহজে বুঝার জন্য ফ্লোচার্ট ব্যবহৃত হয় ।</a:t>
            </a:r>
            <a:endParaRPr lang="en-US" sz="4800" b="1" dirty="0"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6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7BDEC-4210-4F56-B378-2B9A06C50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1462" y="195943"/>
            <a:ext cx="8889275" cy="1325563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as-IN" b="1" i="0" dirty="0">
                <a:solidFill>
                  <a:srgbClr val="C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দুটি সংখ্যা যোগ করার ফ্লোচার্ট </a:t>
            </a:r>
            <a:r>
              <a:rPr lang="en-US" b="1" i="0" dirty="0">
                <a:solidFill>
                  <a:srgbClr val="C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as-IN" b="1" i="0" dirty="0">
                <a:solidFill>
                  <a:srgbClr val="C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এলগরিদম</a:t>
            </a:r>
            <a:br>
              <a:rPr lang="as-IN" b="1" i="0" dirty="0">
                <a:solidFill>
                  <a:srgbClr val="C00000"/>
                </a:solidFill>
                <a:effectLst/>
                <a:latin typeface="Roboto"/>
              </a:rPr>
            </a:b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2D50D40-952A-42E8-8379-EF6A6CB6DB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576" t="21502" r="77706" b="23432"/>
          <a:stretch/>
        </p:blipFill>
        <p:spPr>
          <a:xfrm>
            <a:off x="8053095" y="956091"/>
            <a:ext cx="3287642" cy="6091354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6BC5A7CB-696E-4739-A70B-F34CF0A6C2E6}"/>
              </a:ext>
            </a:extLst>
          </p:cNvPr>
          <p:cNvSpPr txBox="1">
            <a:spLocks/>
          </p:cNvSpPr>
          <p:nvPr/>
        </p:nvSpPr>
        <p:spPr>
          <a:xfrm>
            <a:off x="708660" y="309287"/>
            <a:ext cx="6599350" cy="6091354"/>
          </a:xfrm>
          <a:prstGeom prst="rect">
            <a:avLst/>
          </a:prstGeom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3500" dirty="0">
              <a:latin typeface="Arial Black" panose="020B0A04020102020204" pitchFamily="34" charset="0"/>
              <a:cs typeface="NikoshBAN" panose="02000000000000000000" pitchFamily="2" charset="0"/>
            </a:endParaRPr>
          </a:p>
          <a:p>
            <a:endParaRPr lang="en-US" sz="13500" dirty="0">
              <a:latin typeface="Arial Black" panose="020B0A04020102020204" pitchFamily="34" charset="0"/>
              <a:cs typeface="NikoshBAN" panose="02000000000000000000" pitchFamily="2" charset="0"/>
            </a:endParaRPr>
          </a:p>
          <a:p>
            <a:endParaRPr lang="en-US" sz="13500" dirty="0">
              <a:latin typeface="Arial Black" panose="020B0A04020102020204" pitchFamily="34" charset="0"/>
              <a:cs typeface="NikoshBAN" panose="02000000000000000000" pitchFamily="2" charset="0"/>
            </a:endParaRPr>
          </a:p>
          <a:p>
            <a:endParaRPr lang="en-US" sz="13500" dirty="0">
              <a:latin typeface="Arial Black" panose="020B0A04020102020204" pitchFamily="34" charset="0"/>
              <a:cs typeface="NikoshBAN" panose="02000000000000000000" pitchFamily="2" charset="0"/>
            </a:endParaRPr>
          </a:p>
          <a:p>
            <a:endParaRPr lang="en-US" sz="19200" dirty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endParaRPr lang="en-US" sz="19200" dirty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endParaRPr lang="en-US" sz="19200" dirty="0">
              <a:solidFill>
                <a:srgbClr val="00206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endParaRPr lang="en-US" sz="19200" dirty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endParaRPr lang="en-US" sz="19200" dirty="0">
              <a:solidFill>
                <a:srgbClr val="00206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19200" b="1" dirty="0" err="1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অ্যালগরিদম</a:t>
            </a:r>
            <a:endParaRPr lang="en-US" sz="19200" b="1" dirty="0">
              <a:solidFill>
                <a:srgbClr val="00206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endParaRPr lang="en-US" sz="19200" dirty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19200" dirty="0" err="1">
                <a:latin typeface="SutonnyOMJ" panose="01010600010101010101" pitchFamily="2" charset="0"/>
                <a:cs typeface="SutonnyOMJ" panose="01010600010101010101" pitchFamily="2" charset="0"/>
              </a:rPr>
              <a:t>ধাপ</a:t>
            </a:r>
            <a:r>
              <a:rPr lang="en-US" sz="19200" dirty="0">
                <a:latin typeface="SutonnyOMJ" panose="01010600010101010101" pitchFamily="2" charset="0"/>
                <a:cs typeface="SutonnyOMJ" panose="01010600010101010101" pitchFamily="2" charset="0"/>
              </a:rPr>
              <a:t> -১  </a:t>
            </a:r>
            <a:r>
              <a:rPr lang="en-US" sz="19200" dirty="0" err="1">
                <a:latin typeface="SutonnyOMJ" panose="01010600010101010101" pitchFamily="2" charset="0"/>
                <a:cs typeface="SutonnyOMJ" panose="01010600010101010101" pitchFamily="2" charset="0"/>
              </a:rPr>
              <a:t>শুরু</a:t>
            </a:r>
            <a:endParaRPr lang="en-US" sz="19200" dirty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endParaRPr lang="en-US" sz="19200" dirty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19200" dirty="0" err="1">
                <a:latin typeface="SutonnyOMJ" panose="01010600010101010101" pitchFamily="2" charset="0"/>
                <a:cs typeface="SutonnyOMJ" panose="01010600010101010101" pitchFamily="2" charset="0"/>
              </a:rPr>
              <a:t>ধাপ</a:t>
            </a:r>
            <a:r>
              <a:rPr lang="en-US" sz="19200" dirty="0">
                <a:latin typeface="SutonnyOMJ" panose="01010600010101010101" pitchFamily="2" charset="0"/>
                <a:cs typeface="SutonnyOMJ" panose="01010600010101010101" pitchFamily="2" charset="0"/>
              </a:rPr>
              <a:t> -২ </a:t>
            </a:r>
            <a:r>
              <a:rPr lang="en-US" sz="19200" dirty="0" err="1">
                <a:latin typeface="SutonnyOMJ" panose="01010600010101010101" pitchFamily="2" charset="0"/>
                <a:cs typeface="SutonnyOMJ" panose="01010600010101010101" pitchFamily="2" charset="0"/>
              </a:rPr>
              <a:t>দুটি</a:t>
            </a:r>
            <a:r>
              <a:rPr lang="en-US" sz="19200" dirty="0">
                <a:latin typeface="SutonnyOMJ" panose="01010600010101010101" pitchFamily="2" charset="0"/>
                <a:cs typeface="SutonnyOMJ" panose="01010600010101010101" pitchFamily="2" charset="0"/>
              </a:rPr>
              <a:t>  </a:t>
            </a:r>
            <a:r>
              <a:rPr lang="en-US" sz="19200" dirty="0" err="1">
                <a:latin typeface="SutonnyOMJ" panose="01010600010101010101" pitchFamily="2" charset="0"/>
                <a:cs typeface="SutonnyOMJ" panose="01010600010101010101" pitchFamily="2" charset="0"/>
              </a:rPr>
              <a:t>সংখ্যা</a:t>
            </a:r>
            <a:r>
              <a:rPr lang="en-US" sz="19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19200" dirty="0">
                <a:latin typeface="Arial" panose="020B0604020202020204" pitchFamily="34" charset="0"/>
                <a:cs typeface="Arial" panose="020B0604020202020204" pitchFamily="34" charset="0"/>
              </a:rPr>
              <a:t>a , b </a:t>
            </a:r>
            <a:r>
              <a:rPr lang="en-US" sz="19200" dirty="0" err="1">
                <a:latin typeface="SutonnyOMJ" panose="01010600010101010101" pitchFamily="2" charset="0"/>
                <a:cs typeface="SutonnyOMJ" panose="01010600010101010101" pitchFamily="2" charset="0"/>
              </a:rPr>
              <a:t>এর</a:t>
            </a:r>
            <a:r>
              <a:rPr lang="en-US" sz="19200" dirty="0">
                <a:latin typeface="SutonnyOMJ" panose="01010600010101010101" pitchFamily="2" charset="0"/>
                <a:cs typeface="SutonnyOMJ" panose="01010600010101010101" pitchFamily="2" charset="0"/>
              </a:rPr>
              <a:t>   </a:t>
            </a:r>
          </a:p>
          <a:p>
            <a:r>
              <a:rPr lang="en-US" sz="19200" dirty="0">
                <a:latin typeface="SutonnyOMJ" panose="01010600010101010101" pitchFamily="2" charset="0"/>
                <a:cs typeface="SutonnyOMJ" panose="01010600010101010101" pitchFamily="2" charset="0"/>
              </a:rPr>
              <a:t>         </a:t>
            </a:r>
            <a:r>
              <a:rPr lang="en-US" sz="19200" dirty="0" err="1">
                <a:latin typeface="SutonnyOMJ" panose="01010600010101010101" pitchFamily="2" charset="0"/>
                <a:cs typeface="SutonnyOMJ" panose="01010600010101010101" pitchFamily="2" charset="0"/>
              </a:rPr>
              <a:t>মান</a:t>
            </a:r>
            <a:r>
              <a:rPr lang="en-US" sz="19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19200" dirty="0" err="1">
                <a:latin typeface="SutonnyOMJ" panose="01010600010101010101" pitchFamily="2" charset="0"/>
                <a:cs typeface="SutonnyOMJ" panose="01010600010101010101" pitchFamily="2" charset="0"/>
              </a:rPr>
              <a:t>গ্রহন</a:t>
            </a:r>
            <a:r>
              <a:rPr lang="en-US" sz="19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192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করি</a:t>
            </a:r>
            <a:endParaRPr lang="en-US" sz="19200" dirty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endParaRPr lang="en-US" sz="19200" dirty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19200" dirty="0" err="1">
                <a:latin typeface="SutonnyOMJ" panose="01010600010101010101" pitchFamily="2" charset="0"/>
                <a:cs typeface="SutonnyOMJ" panose="01010600010101010101" pitchFamily="2" charset="0"/>
              </a:rPr>
              <a:t>ধাপ</a:t>
            </a:r>
            <a:r>
              <a:rPr lang="en-US" sz="19200" dirty="0">
                <a:latin typeface="SutonnyOMJ" panose="01010600010101010101" pitchFamily="2" charset="0"/>
                <a:cs typeface="SutonnyOMJ" panose="01010600010101010101" pitchFamily="2" charset="0"/>
              </a:rPr>
              <a:t> -৩ </a:t>
            </a:r>
            <a:r>
              <a:rPr lang="en-US" sz="19200" dirty="0" err="1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যোগফল</a:t>
            </a:r>
            <a:r>
              <a:rPr lang="en-US" sz="19200" dirty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=</a:t>
            </a:r>
            <a:r>
              <a:rPr lang="en-US" sz="19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a+b</a:t>
            </a:r>
            <a:endParaRPr lang="en-US" sz="19200" dirty="0">
              <a:solidFill>
                <a:srgbClr val="FF0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endParaRPr lang="en-US" sz="19200" dirty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19200" dirty="0" err="1">
                <a:latin typeface="SutonnyOMJ" panose="01010600010101010101" pitchFamily="2" charset="0"/>
                <a:cs typeface="SutonnyOMJ" panose="01010600010101010101" pitchFamily="2" charset="0"/>
              </a:rPr>
              <a:t>ধাপ</a:t>
            </a:r>
            <a:r>
              <a:rPr lang="en-US" sz="19200" dirty="0">
                <a:latin typeface="SutonnyOMJ" panose="01010600010101010101" pitchFamily="2" charset="0"/>
                <a:cs typeface="SutonnyOMJ" panose="01010600010101010101" pitchFamily="2" charset="0"/>
              </a:rPr>
              <a:t> -৪ </a:t>
            </a:r>
            <a:r>
              <a:rPr lang="en-US" sz="19200" dirty="0" err="1">
                <a:latin typeface="SutonnyOMJ" panose="01010600010101010101" pitchFamily="2" charset="0"/>
                <a:cs typeface="SutonnyOMJ" panose="01010600010101010101" pitchFamily="2" charset="0"/>
              </a:rPr>
              <a:t>প্রিন্ট</a:t>
            </a:r>
            <a:r>
              <a:rPr lang="en-US" sz="19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192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করি</a:t>
            </a:r>
            <a:endParaRPr lang="en-US" sz="19200" dirty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19200" dirty="0" err="1">
                <a:latin typeface="SutonnyOMJ" panose="01010600010101010101" pitchFamily="2" charset="0"/>
                <a:cs typeface="SutonnyOMJ" panose="01010600010101010101" pitchFamily="2" charset="0"/>
              </a:rPr>
              <a:t>ধাপ</a:t>
            </a:r>
            <a:r>
              <a:rPr lang="en-US" sz="19200" dirty="0">
                <a:latin typeface="SutonnyOMJ" panose="01010600010101010101" pitchFamily="2" charset="0"/>
                <a:cs typeface="SutonnyOMJ" panose="01010600010101010101" pitchFamily="2" charset="0"/>
              </a:rPr>
              <a:t> -</a:t>
            </a:r>
            <a:r>
              <a:rPr lang="en-US" sz="19200" dirty="0"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19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19200" dirty="0" err="1">
                <a:latin typeface="SutonnyOMJ" panose="01010600010101010101" pitchFamily="2" charset="0"/>
                <a:cs typeface="SutonnyOMJ" panose="01010600010101010101" pitchFamily="2" charset="0"/>
              </a:rPr>
              <a:t>শেষ</a:t>
            </a:r>
            <a:r>
              <a:rPr lang="en-US" sz="19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192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করি</a:t>
            </a:r>
            <a:endParaRPr lang="en-US" sz="19200" dirty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endParaRPr lang="en-US" sz="19200" dirty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19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</a:p>
          <a:p>
            <a:endParaRPr lang="en-US" sz="13500" dirty="0">
              <a:latin typeface="Arial Black" panose="020B0A04020102020204" pitchFamily="34" charset="0"/>
              <a:cs typeface="NikoshBAN" panose="02000000000000000000" pitchFamily="2" charset="0"/>
            </a:endParaRPr>
          </a:p>
          <a:p>
            <a:endParaRPr lang="en-US" sz="13500" dirty="0">
              <a:latin typeface="Arial Black" panose="020B0A04020102020204" pitchFamily="34" charset="0"/>
              <a:cs typeface="NikoshBAN" panose="02000000000000000000" pitchFamily="2" charset="0"/>
            </a:endParaRPr>
          </a:p>
          <a:p>
            <a:br>
              <a:rPr lang="as-IN" sz="16000" dirty="0">
                <a:latin typeface="Arial" panose="020B0604020202020204" pitchFamily="34" charset="0"/>
              </a:rPr>
            </a:br>
            <a:endParaRPr lang="en-US" sz="1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926D1D76-91D1-4E33-A70C-823B15AB8478}"/>
              </a:ext>
            </a:extLst>
          </p:cNvPr>
          <p:cNvSpPr/>
          <p:nvPr/>
        </p:nvSpPr>
        <p:spPr>
          <a:xfrm>
            <a:off x="6548030" y="2105318"/>
            <a:ext cx="1837664" cy="416983"/>
          </a:xfrm>
          <a:prstGeom prst="rightArrow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CE35AB1F-527D-4A42-9A8C-944F9885510D}"/>
              </a:ext>
            </a:extLst>
          </p:cNvPr>
          <p:cNvSpPr/>
          <p:nvPr/>
        </p:nvSpPr>
        <p:spPr>
          <a:xfrm>
            <a:off x="6635767" y="3200320"/>
            <a:ext cx="1771866" cy="416983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0892934-7E48-4867-8041-24B7AD4064B1}"/>
              </a:ext>
            </a:extLst>
          </p:cNvPr>
          <p:cNvSpPr/>
          <p:nvPr/>
        </p:nvSpPr>
        <p:spPr>
          <a:xfrm>
            <a:off x="6548030" y="4457596"/>
            <a:ext cx="1947340" cy="51435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A417E929-C7EE-48CB-9D7D-137D769897A3}"/>
              </a:ext>
            </a:extLst>
          </p:cNvPr>
          <p:cNvSpPr/>
          <p:nvPr/>
        </p:nvSpPr>
        <p:spPr>
          <a:xfrm>
            <a:off x="6548030" y="5550311"/>
            <a:ext cx="1947340" cy="4343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35B28A0-ACF1-4274-BB0A-B31BF286116E}"/>
              </a:ext>
            </a:extLst>
          </p:cNvPr>
          <p:cNvSpPr/>
          <p:nvPr/>
        </p:nvSpPr>
        <p:spPr>
          <a:xfrm>
            <a:off x="6548030" y="6400641"/>
            <a:ext cx="1947340" cy="457094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89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E141E93-F887-4B7D-A771-33B493BFD9C2}"/>
              </a:ext>
            </a:extLst>
          </p:cNvPr>
          <p:cNvSpPr/>
          <p:nvPr/>
        </p:nvSpPr>
        <p:spPr>
          <a:xfrm>
            <a:off x="1130914" y="1481032"/>
            <a:ext cx="2539750" cy="56991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5AC433-2DB3-4AF2-81A8-FA059B472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553" y="-124415"/>
            <a:ext cx="8209315" cy="1325563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as-IN" b="1" i="0" dirty="0">
                <a:solidFill>
                  <a:srgbClr val="C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দুটি সংখ্যা </a:t>
            </a:r>
            <a:r>
              <a:rPr lang="en-US" b="1" i="0" dirty="0" err="1">
                <a:solidFill>
                  <a:srgbClr val="C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বিয়োগ</a:t>
            </a:r>
            <a:r>
              <a:rPr lang="as-IN" b="1" i="0" dirty="0">
                <a:solidFill>
                  <a:srgbClr val="C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করার ফ্লোচার্ট </a:t>
            </a:r>
            <a:r>
              <a:rPr lang="en-US" b="1" i="0" dirty="0">
                <a:solidFill>
                  <a:srgbClr val="C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as-IN" b="1" i="0" dirty="0">
                <a:solidFill>
                  <a:srgbClr val="C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এলগরিদম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20B203F-9AEC-4837-BF2A-0D7BB2DFA83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130914" y="1201148"/>
            <a:ext cx="6505304" cy="58118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500" dirty="0">
                <a:latin typeface="Arial Black" panose="020B0A04020102020204" pitchFamily="34" charset="0"/>
                <a:cs typeface="NikoshBAN" panose="02000000000000000000" pitchFamily="2" charset="0"/>
              </a:rPr>
              <a:t>Algorithm</a:t>
            </a:r>
          </a:p>
          <a:p>
            <a:endParaRPr lang="en-US" sz="13500" dirty="0">
              <a:latin typeface="Arial Black" panose="020B0A04020102020204" pitchFamily="34" charset="0"/>
              <a:cs typeface="NikoshBAN" panose="02000000000000000000" pitchFamily="2" charset="0"/>
            </a:endParaRPr>
          </a:p>
          <a:p>
            <a:r>
              <a:rPr lang="en-US" sz="16000" dirty="0">
                <a:latin typeface="Arial" panose="020B0604020202020204" pitchFamily="34" charset="0"/>
                <a:cs typeface="Arial" panose="020B0604020202020204" pitchFamily="34" charset="0"/>
              </a:rPr>
              <a:t>Step 1: start</a:t>
            </a:r>
          </a:p>
          <a:p>
            <a:endParaRPr lang="en-US" sz="1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0" dirty="0">
                <a:latin typeface="Arial" panose="020B0604020202020204" pitchFamily="34" charset="0"/>
                <a:cs typeface="Arial" panose="020B0604020202020204" pitchFamily="34" charset="0"/>
              </a:rPr>
              <a:t>Step 2: input </a:t>
            </a:r>
            <a:r>
              <a:rPr lang="en-US" sz="16000" dirty="0" err="1">
                <a:latin typeface="Arial" panose="020B0604020202020204" pitchFamily="34" charset="0"/>
                <a:cs typeface="Arial" panose="020B0604020202020204" pitchFamily="34" charset="0"/>
              </a:rPr>
              <a:t>a,b</a:t>
            </a:r>
            <a:endParaRPr lang="en-US" sz="1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0" dirty="0">
                <a:latin typeface="Arial" panose="020B0604020202020204" pitchFamily="34" charset="0"/>
                <a:cs typeface="Arial" panose="020B0604020202020204" pitchFamily="34" charset="0"/>
              </a:rPr>
              <a:t>Step 3:</a:t>
            </a:r>
            <a:r>
              <a:rPr lang="en-US" sz="16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subtraction</a:t>
            </a:r>
            <a:r>
              <a:rPr lang="en-US" sz="16000" dirty="0">
                <a:latin typeface="Arial" panose="020B0604020202020204" pitchFamily="34" charset="0"/>
                <a:cs typeface="Arial" panose="020B0604020202020204" pitchFamily="34" charset="0"/>
              </a:rPr>
              <a:t>=a-b</a:t>
            </a:r>
          </a:p>
          <a:p>
            <a:endParaRPr lang="en-US" sz="1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0" dirty="0">
                <a:latin typeface="Arial" panose="020B0604020202020204" pitchFamily="34" charset="0"/>
                <a:cs typeface="Arial" panose="020B0604020202020204" pitchFamily="34" charset="0"/>
              </a:rPr>
              <a:t>Step 4: print subtraction</a:t>
            </a:r>
          </a:p>
          <a:p>
            <a:endParaRPr lang="en-US" sz="1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0" dirty="0">
                <a:latin typeface="Arial" panose="020B0604020202020204" pitchFamily="34" charset="0"/>
                <a:cs typeface="Arial" panose="020B0604020202020204" pitchFamily="34" charset="0"/>
              </a:rPr>
              <a:t>Step 5: End</a:t>
            </a:r>
            <a:br>
              <a:rPr lang="as-IN" sz="16000" dirty="0">
                <a:latin typeface="Arial" panose="020B0604020202020204" pitchFamily="34" charset="0"/>
              </a:rPr>
            </a:br>
            <a:endParaRPr lang="en-US" sz="1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9A21EE1-DBB4-42D1-BF6F-DA16BD1691D3}"/>
              </a:ext>
            </a:extLst>
          </p:cNvPr>
          <p:cNvSpPr/>
          <p:nvPr/>
        </p:nvSpPr>
        <p:spPr>
          <a:xfrm flipH="1">
            <a:off x="5395816" y="1201148"/>
            <a:ext cx="2266465" cy="569914"/>
          </a:xfrm>
          <a:prstGeom prst="rect">
            <a:avLst/>
          </a:prstGeom>
          <a:ln/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4400" b="1" i="0" dirty="0">
                <a:solidFill>
                  <a:schemeClr val="tx1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ফ্লোচার্ট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6376492-C562-4B97-A8C3-F7ACC23D038D}"/>
              </a:ext>
            </a:extLst>
          </p:cNvPr>
          <p:cNvCxnSpPr>
            <a:cxnSpLocks/>
          </p:cNvCxnSpPr>
          <p:nvPr/>
        </p:nvCxnSpPr>
        <p:spPr>
          <a:xfrm>
            <a:off x="9852652" y="1679187"/>
            <a:ext cx="0" cy="46903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arallelogram 14">
            <a:extLst>
              <a:ext uri="{FF2B5EF4-FFF2-40B4-BE49-F238E27FC236}">
                <a16:creationId xmlns:a16="http://schemas.microsoft.com/office/drawing/2014/main" id="{B15C6FDA-69E0-43E0-8333-1D9EA8599FF4}"/>
              </a:ext>
            </a:extLst>
          </p:cNvPr>
          <p:cNvSpPr/>
          <p:nvPr/>
        </p:nvSpPr>
        <p:spPr>
          <a:xfrm>
            <a:off x="8898868" y="2128788"/>
            <a:ext cx="1830941" cy="843439"/>
          </a:xfrm>
          <a:prstGeom prst="parallelogram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</a:t>
            </a:r>
            <a:r>
              <a:rPr lang="en-US" sz="2400" dirty="0" err="1"/>
              <a:t>a,b</a:t>
            </a:r>
            <a:endParaRPr lang="en-US" sz="2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B36B175-FB83-4BF3-B499-CC781FCD2588}"/>
              </a:ext>
            </a:extLst>
          </p:cNvPr>
          <p:cNvSpPr/>
          <p:nvPr/>
        </p:nvSpPr>
        <p:spPr>
          <a:xfrm>
            <a:off x="9030883" y="3512326"/>
            <a:ext cx="1830950" cy="843439"/>
          </a:xfrm>
          <a:prstGeom prst="rect">
            <a:avLst/>
          </a:prstGeom>
          <a:solidFill>
            <a:srgbClr val="0000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Sub X=a-b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AEE323A-2C56-4068-B6B8-A8CF8FF8C2C6}"/>
              </a:ext>
            </a:extLst>
          </p:cNvPr>
          <p:cNvCxnSpPr>
            <a:cxnSpLocks/>
          </p:cNvCxnSpPr>
          <p:nvPr/>
        </p:nvCxnSpPr>
        <p:spPr>
          <a:xfrm>
            <a:off x="9860840" y="2972227"/>
            <a:ext cx="0" cy="54818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arallelogram 18">
            <a:extLst>
              <a:ext uri="{FF2B5EF4-FFF2-40B4-BE49-F238E27FC236}">
                <a16:creationId xmlns:a16="http://schemas.microsoft.com/office/drawing/2014/main" id="{AF79578A-9628-45CF-88DD-5E58A1F566CD}"/>
              </a:ext>
            </a:extLst>
          </p:cNvPr>
          <p:cNvSpPr/>
          <p:nvPr/>
        </p:nvSpPr>
        <p:spPr>
          <a:xfrm>
            <a:off x="9030883" y="4762985"/>
            <a:ext cx="1708495" cy="763476"/>
          </a:xfrm>
          <a:prstGeom prst="parallelogram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Print x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A5D603F-2740-48AA-9721-2DA84CE3B6A2}"/>
              </a:ext>
            </a:extLst>
          </p:cNvPr>
          <p:cNvCxnSpPr>
            <a:cxnSpLocks/>
          </p:cNvCxnSpPr>
          <p:nvPr/>
        </p:nvCxnSpPr>
        <p:spPr>
          <a:xfrm>
            <a:off x="9929194" y="4359600"/>
            <a:ext cx="0" cy="40338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858F827-19D9-47D8-BEE3-DA96BD21B5F8}"/>
              </a:ext>
            </a:extLst>
          </p:cNvPr>
          <p:cNvCxnSpPr>
            <a:cxnSpLocks/>
          </p:cNvCxnSpPr>
          <p:nvPr/>
        </p:nvCxnSpPr>
        <p:spPr>
          <a:xfrm flipH="1">
            <a:off x="9946358" y="5526461"/>
            <a:ext cx="8188" cy="54899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DC3C228B-67C9-4A40-8592-7B0885787EFA}"/>
              </a:ext>
            </a:extLst>
          </p:cNvPr>
          <p:cNvSpPr/>
          <p:nvPr/>
        </p:nvSpPr>
        <p:spPr>
          <a:xfrm>
            <a:off x="8018253" y="852127"/>
            <a:ext cx="3128010" cy="60871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5938E97-B25D-4D8A-9239-43E827CFFD85}"/>
              </a:ext>
            </a:extLst>
          </p:cNvPr>
          <p:cNvSpPr/>
          <p:nvPr/>
        </p:nvSpPr>
        <p:spPr>
          <a:xfrm>
            <a:off x="9073628" y="1019194"/>
            <a:ext cx="1566910" cy="659993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start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2C0A349-3F26-4575-8A54-168416BF989E}"/>
              </a:ext>
            </a:extLst>
          </p:cNvPr>
          <p:cNvSpPr/>
          <p:nvPr/>
        </p:nvSpPr>
        <p:spPr>
          <a:xfrm>
            <a:off x="9172468" y="6113800"/>
            <a:ext cx="1566910" cy="659993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end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FF2E906-92E3-4231-A617-050A3D791A59}"/>
              </a:ext>
            </a:extLst>
          </p:cNvPr>
          <p:cNvGrpSpPr/>
          <p:nvPr/>
        </p:nvGrpSpPr>
        <p:grpSpPr>
          <a:xfrm>
            <a:off x="8924932" y="980854"/>
            <a:ext cx="1962965" cy="5754599"/>
            <a:chOff x="8924932" y="980854"/>
            <a:chExt cx="1962965" cy="575459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492CD68D-9921-4E5F-BA27-5509190803D7}"/>
                </a:ext>
              </a:extLst>
            </p:cNvPr>
            <p:cNvCxnSpPr>
              <a:cxnSpLocks/>
            </p:cNvCxnSpPr>
            <p:nvPr/>
          </p:nvCxnSpPr>
          <p:spPr>
            <a:xfrm>
              <a:off x="9878716" y="1640847"/>
              <a:ext cx="0" cy="469036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Parallelogram 23">
              <a:extLst>
                <a:ext uri="{FF2B5EF4-FFF2-40B4-BE49-F238E27FC236}">
                  <a16:creationId xmlns:a16="http://schemas.microsoft.com/office/drawing/2014/main" id="{47A2A855-27C2-4433-8452-9F0DAD991B51}"/>
                </a:ext>
              </a:extLst>
            </p:cNvPr>
            <p:cNvSpPr/>
            <p:nvPr/>
          </p:nvSpPr>
          <p:spPr>
            <a:xfrm>
              <a:off x="8924932" y="2090448"/>
              <a:ext cx="1830941" cy="843439"/>
            </a:xfrm>
            <a:prstGeom prst="parallelogram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Input </a:t>
              </a:r>
              <a:r>
                <a:rPr lang="en-US" sz="2400" dirty="0" err="1"/>
                <a:t>a,b</a:t>
              </a:r>
              <a:endParaRPr lang="en-US" sz="2400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677CEB5-B171-4B10-9CB0-2B72FDAB0BAB}"/>
                </a:ext>
              </a:extLst>
            </p:cNvPr>
            <p:cNvSpPr/>
            <p:nvPr/>
          </p:nvSpPr>
          <p:spPr>
            <a:xfrm>
              <a:off x="9056947" y="3473986"/>
              <a:ext cx="1830950" cy="843439"/>
            </a:xfrm>
            <a:prstGeom prst="rect">
              <a:avLst/>
            </a:prstGeom>
            <a:solidFill>
              <a:srgbClr val="0000CC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Sub X=a-b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94278E0A-BB7B-4902-949E-94D81BE1494C}"/>
                </a:ext>
              </a:extLst>
            </p:cNvPr>
            <p:cNvCxnSpPr>
              <a:cxnSpLocks/>
            </p:cNvCxnSpPr>
            <p:nvPr/>
          </p:nvCxnSpPr>
          <p:spPr>
            <a:xfrm>
              <a:off x="9886904" y="2933887"/>
              <a:ext cx="0" cy="548182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Parallelogram 27">
              <a:extLst>
                <a:ext uri="{FF2B5EF4-FFF2-40B4-BE49-F238E27FC236}">
                  <a16:creationId xmlns:a16="http://schemas.microsoft.com/office/drawing/2014/main" id="{D44389DC-898E-4E7F-9875-7C4369A7088F}"/>
                </a:ext>
              </a:extLst>
            </p:cNvPr>
            <p:cNvSpPr/>
            <p:nvPr/>
          </p:nvSpPr>
          <p:spPr>
            <a:xfrm>
              <a:off x="9056947" y="4724645"/>
              <a:ext cx="1708495" cy="763476"/>
            </a:xfrm>
            <a:prstGeom prst="parallelogram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Print x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7775DCBC-BC2C-4953-A6A2-7D0519369E7A}"/>
                </a:ext>
              </a:extLst>
            </p:cNvPr>
            <p:cNvCxnSpPr>
              <a:cxnSpLocks/>
            </p:cNvCxnSpPr>
            <p:nvPr/>
          </p:nvCxnSpPr>
          <p:spPr>
            <a:xfrm>
              <a:off x="9955258" y="4321260"/>
              <a:ext cx="0" cy="40338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9E9C934D-0E36-4A1C-BE70-283A9A0E79D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72422" y="5488121"/>
              <a:ext cx="8188" cy="548999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259B310D-1D3B-4253-8F80-C2C04B714D38}"/>
                </a:ext>
              </a:extLst>
            </p:cNvPr>
            <p:cNvSpPr/>
            <p:nvPr/>
          </p:nvSpPr>
          <p:spPr>
            <a:xfrm>
              <a:off x="9099692" y="980854"/>
              <a:ext cx="1566910" cy="659993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start</a:t>
              </a: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E5C42044-458C-4BDE-88A4-2675ACDA6DAC}"/>
                </a:ext>
              </a:extLst>
            </p:cNvPr>
            <p:cNvSpPr/>
            <p:nvPr/>
          </p:nvSpPr>
          <p:spPr>
            <a:xfrm>
              <a:off x="9198532" y="6075460"/>
              <a:ext cx="1566910" cy="659993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end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6669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</TotalTime>
  <Words>441</Words>
  <Application>Microsoft Office PowerPoint</Application>
  <PresentationFormat>Widescreen</PresentationFormat>
  <Paragraphs>110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Arial Black</vt:lpstr>
      <vt:lpstr>Calibri</vt:lpstr>
      <vt:lpstr>Calibri Light</vt:lpstr>
      <vt:lpstr>NikoshBAN</vt:lpstr>
      <vt:lpstr>Open Sans</vt:lpstr>
      <vt:lpstr>Raleway</vt:lpstr>
      <vt:lpstr>Roboto</vt:lpstr>
      <vt:lpstr>SutonnyOMJ</vt:lpstr>
      <vt:lpstr>Office Theme</vt:lpstr>
      <vt:lpstr>স্বাগতম</vt:lpstr>
      <vt:lpstr>PowerPoint Presentation</vt:lpstr>
      <vt:lpstr>PowerPoint Presentation</vt:lpstr>
      <vt:lpstr>আজকের পাঠ</vt:lpstr>
      <vt:lpstr>PowerPoint Presentation</vt:lpstr>
      <vt:lpstr>PowerPoint Presentation</vt:lpstr>
      <vt:lpstr>ফ্লোচার্ট  কি?   যে চিত্রের মাধ্যমে কোন সিস্টেম বা প্রোগ্রামের গতি ধারা নির্ধারন করা হয় তাকে ফ্লোচার্ট বলে।</vt:lpstr>
      <vt:lpstr>দুটি সংখ্যা যোগ করার ফ্লোচার্ট ও এলগরিদম </vt:lpstr>
      <vt:lpstr>দুটি সংখ্যা বিয়োগ করার ফ্লোচার্ট ও এলগরিদম</vt:lpstr>
      <vt:lpstr>তিনটি সংখ্যার গড় নির্ণয়ের ফ্লোচার্ট ও এলগরিদম</vt:lpstr>
      <vt:lpstr>তিনটি সংখ্যার গড় নির্ণয়ের ফ্লোচার্ট 2য়  নিয়ম </vt:lpstr>
      <vt:lpstr>পাঠ মূল্যায়ন-  বাড়ির কাজ 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Nasrin</dc:creator>
  <cp:lastModifiedBy>Nasrin</cp:lastModifiedBy>
  <cp:revision>50</cp:revision>
  <dcterms:created xsi:type="dcterms:W3CDTF">2020-10-18T05:04:13Z</dcterms:created>
  <dcterms:modified xsi:type="dcterms:W3CDTF">2020-10-18T16:58:54Z</dcterms:modified>
</cp:coreProperties>
</file>