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83" r:id="rId5"/>
    <p:sldId id="266" r:id="rId6"/>
    <p:sldId id="262" r:id="rId7"/>
    <p:sldId id="271" r:id="rId8"/>
    <p:sldId id="272" r:id="rId9"/>
    <p:sldId id="270" r:id="rId10"/>
    <p:sldId id="273" r:id="rId11"/>
    <p:sldId id="274" r:id="rId12"/>
    <p:sldId id="275" r:id="rId13"/>
    <p:sldId id="279" r:id="rId14"/>
    <p:sldId id="276" r:id="rId15"/>
    <p:sldId id="278" r:id="rId16"/>
    <p:sldId id="277" r:id="rId17"/>
    <p:sldId id="263" r:id="rId18"/>
    <p:sldId id="268" r:id="rId19"/>
    <p:sldId id="269" r:id="rId20"/>
    <p:sldId id="280" r:id="rId21"/>
    <p:sldId id="281" r:id="rId22"/>
    <p:sldId id="282" r:id="rId23"/>
    <p:sldId id="264" r:id="rId24"/>
    <p:sldId id="265" r:id="rId25"/>
    <p:sldId id="259" r:id="rId26"/>
    <p:sldId id="260" r:id="rId27"/>
    <p:sldId id="261" r:id="rId28"/>
    <p:sldId id="267"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8" d="100"/>
          <a:sy n="68" d="100"/>
        </p:scale>
        <p:origin x="-132"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A203E1-2E08-4481-9941-7F0A3DA314A8}" type="datetimeFigureOut">
              <a:rPr lang="en-US" smtClean="0"/>
              <a:t>10/18/2020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12FB4E-79EC-423C-A6D8-98D0952F5EB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12FB4E-79EC-423C-A6D8-98D0952F5EB0}" type="slidenum">
              <a:rPr lang="en-US" smtClean="0"/>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21D778-B565-4D7E-94D7-64010A445B68}" type="datetimeFigureOut">
              <a:rPr lang="en-US" smtClean="0"/>
              <a:pPr/>
              <a:t>10/18/2020</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10/18/2020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10/18/2020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10/18/2020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10/18/2020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21D778-B565-4D7E-94D7-64010A445B68}" type="datetimeFigureOut">
              <a:rPr lang="en-US" smtClean="0"/>
              <a:pPr/>
              <a:t>10/18/2020</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21D778-B565-4D7E-94D7-64010A445B68}" type="datetimeFigureOut">
              <a:rPr lang="en-US" smtClean="0"/>
              <a:pPr/>
              <a:t>10/18/2020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21D778-B565-4D7E-94D7-64010A445B68}" type="datetimeFigureOut">
              <a:rPr lang="en-US" smtClean="0"/>
              <a:pPr/>
              <a:t>10/18/2020</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D21D778-B565-4D7E-94D7-64010A445B68}" type="datetimeFigureOut">
              <a:rPr lang="en-US" smtClean="0"/>
              <a:pPr/>
              <a:t>10/18/2020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D21D778-B565-4D7E-94D7-64010A445B68}" type="datetimeFigureOut">
              <a:rPr lang="en-US" smtClean="0"/>
              <a:pPr/>
              <a:t>10/18/2020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D21D778-B565-4D7E-94D7-64010A445B68}" type="datetimeFigureOut">
              <a:rPr lang="en-US" smtClean="0"/>
              <a:pPr/>
              <a:t>10/18/2020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10/18/2020</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TextBox 3"/>
          <p:cNvSpPr txBox="1"/>
          <p:nvPr/>
        </p:nvSpPr>
        <p:spPr>
          <a:xfrm>
            <a:off x="2133600" y="2743200"/>
            <a:ext cx="4419600" cy="2215991"/>
          </a:xfrm>
          <a:prstGeom prst="rect">
            <a:avLst/>
          </a:prstGeom>
          <a:noFill/>
        </p:spPr>
        <p:txBody>
          <a:bodyPr wrap="square" rtlCol="0">
            <a:spAutoFit/>
          </a:bodyPr>
          <a:lstStyle/>
          <a:p>
            <a:r>
              <a:rPr lang="en-US" sz="13800" dirty="0" err="1" smtClean="0">
                <a:solidFill>
                  <a:srgbClr val="FFFF00"/>
                </a:solidFill>
                <a:latin typeface="NikoshBAN" pitchFamily="2" charset="0"/>
                <a:cs typeface="NikoshBAN" pitchFamily="2" charset="0"/>
              </a:rPr>
              <a:t>স্বাগতম</a:t>
            </a:r>
            <a:endParaRPr lang="en-US" sz="13800" dirty="0">
              <a:solidFill>
                <a:srgbClr val="FFFF00"/>
              </a:solidFill>
              <a:latin typeface="NikoshBAN" pitchFamily="2" charset="0"/>
              <a:cs typeface="NikoshBAN"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36.jpg"/>
          <p:cNvPicPr>
            <a:picLocks noChangeAspect="1"/>
          </p:cNvPicPr>
          <p:nvPr/>
        </p:nvPicPr>
        <p:blipFill>
          <a:blip r:embed="rId3"/>
          <a:stretch>
            <a:fillRect/>
          </a:stretch>
        </p:blipFill>
        <p:spPr>
          <a:xfrm>
            <a:off x="762000" y="1905000"/>
            <a:ext cx="3581400" cy="32766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4" name="Picture 3" descr="001731Kalerkantho_17-10-07-28.jpg"/>
          <p:cNvPicPr>
            <a:picLocks noChangeAspect="1"/>
          </p:cNvPicPr>
          <p:nvPr/>
        </p:nvPicPr>
        <p:blipFill>
          <a:blip r:embed="rId4"/>
          <a:stretch>
            <a:fillRect/>
          </a:stretch>
        </p:blipFill>
        <p:spPr>
          <a:xfrm>
            <a:off x="5029200" y="1905000"/>
            <a:ext cx="3200400" cy="32766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7" name="TextBox 6"/>
          <p:cNvSpPr txBox="1"/>
          <p:nvPr/>
        </p:nvSpPr>
        <p:spPr>
          <a:xfrm>
            <a:off x="2971800" y="914400"/>
            <a:ext cx="26670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ছবি</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দুটি</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কীসের</a:t>
            </a:r>
            <a:r>
              <a:rPr lang="en-US" sz="3600" dirty="0" smtClean="0">
                <a:solidFill>
                  <a:srgbClr val="002060"/>
                </a:solidFill>
                <a:latin typeface="NikoshBAN" pitchFamily="2" charset="0"/>
                <a:cs typeface="NikoshBAN" pitchFamily="2" charset="0"/>
              </a:rPr>
              <a:t>?</a:t>
            </a:r>
          </a:p>
        </p:txBody>
      </p:sp>
      <p:sp>
        <p:nvSpPr>
          <p:cNvPr id="5" name="TextBox 4"/>
          <p:cNvSpPr txBox="1"/>
          <p:nvPr/>
        </p:nvSpPr>
        <p:spPr>
          <a:xfrm>
            <a:off x="2209800" y="5257800"/>
            <a:ext cx="48768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তথাকথিত</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ছোটলোক</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সম্প্রদায়</a:t>
            </a:r>
            <a:endParaRPr lang="en-US" sz="3600" dirty="0" smtClean="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3000" fill="hold"/>
                                        <p:tgtEl>
                                          <p:spTgt spid="4"/>
                                        </p:tgtEl>
                                        <p:attrNameLst>
                                          <p:attrName>ppt_w</p:attrName>
                                        </p:attrNameLst>
                                      </p:cBhvr>
                                      <p:tavLst>
                                        <p:tav tm="0">
                                          <p:val>
                                            <p:fltVal val="0"/>
                                          </p:val>
                                        </p:tav>
                                        <p:tav tm="100000">
                                          <p:val>
                                            <p:strVal val="#ppt_w"/>
                                          </p:val>
                                        </p:tav>
                                      </p:tavLst>
                                    </p:anim>
                                    <p:anim calcmode="lin" valueType="num">
                                      <p:cBhvr>
                                        <p:cTn id="18" dur="3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3000" fill="hold"/>
                                        <p:tgtEl>
                                          <p:spTgt spid="5"/>
                                        </p:tgtEl>
                                        <p:attrNameLst>
                                          <p:attrName>ppt_x</p:attrName>
                                        </p:attrNameLst>
                                      </p:cBhvr>
                                      <p:tavLst>
                                        <p:tav tm="0">
                                          <p:val>
                                            <p:strVal val="#ppt_x"/>
                                          </p:val>
                                        </p:tav>
                                        <p:tav tm="100000">
                                          <p:val>
                                            <p:strVal val="#ppt_x"/>
                                          </p:val>
                                        </p:tav>
                                      </p:tavLst>
                                    </p:anim>
                                    <p:anim calcmode="lin" valueType="num">
                                      <p:cBhvr additive="base">
                                        <p:cTn id="24"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36.jpg"/>
          <p:cNvPicPr>
            <a:picLocks noChangeAspect="1"/>
          </p:cNvPicPr>
          <p:nvPr/>
        </p:nvPicPr>
        <p:blipFill>
          <a:blip r:embed="rId3"/>
          <a:stretch>
            <a:fillRect/>
          </a:stretch>
        </p:blipFill>
        <p:spPr>
          <a:xfrm>
            <a:off x="762000" y="1905000"/>
            <a:ext cx="3581400" cy="3276599"/>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4" name="Picture 3" descr="001731Kalerkantho_17-10-07-28.jpg"/>
          <p:cNvPicPr>
            <a:picLocks noChangeAspect="1"/>
          </p:cNvPicPr>
          <p:nvPr/>
        </p:nvPicPr>
        <p:blipFill>
          <a:blip r:embed="rId4"/>
          <a:stretch>
            <a:fillRect/>
          </a:stretch>
        </p:blipFill>
        <p:spPr>
          <a:xfrm>
            <a:off x="5029200" y="1905000"/>
            <a:ext cx="3200400" cy="32766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5" name="TextBox 4"/>
          <p:cNvSpPr txBox="1"/>
          <p:nvPr/>
        </p:nvSpPr>
        <p:spPr>
          <a:xfrm>
            <a:off x="2971800" y="914400"/>
            <a:ext cx="26670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ছবি</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দুটি</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কীসের</a:t>
            </a:r>
            <a:r>
              <a:rPr lang="en-US" sz="3600" dirty="0" smtClean="0">
                <a:solidFill>
                  <a:srgbClr val="002060"/>
                </a:solidFill>
                <a:latin typeface="NikoshBAN" pitchFamily="2" charset="0"/>
                <a:cs typeface="NikoshBAN" pitchFamily="2" charset="0"/>
              </a:rPr>
              <a:t>?</a:t>
            </a:r>
          </a:p>
        </p:txBody>
      </p:sp>
      <p:sp>
        <p:nvSpPr>
          <p:cNvPr id="6" name="TextBox 5"/>
          <p:cNvSpPr txBox="1"/>
          <p:nvPr/>
        </p:nvSpPr>
        <p:spPr>
          <a:xfrm>
            <a:off x="2209800" y="5257800"/>
            <a:ext cx="48768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তথাকথিত</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ছোটলোক</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সম্প্রদায়</a:t>
            </a:r>
            <a:endParaRPr lang="en-US" sz="3600" dirty="0" smtClean="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3000" fill="hold"/>
                                        <p:tgtEl>
                                          <p:spTgt spid="4"/>
                                        </p:tgtEl>
                                        <p:attrNameLst>
                                          <p:attrName>ppt_w</p:attrName>
                                        </p:attrNameLst>
                                      </p:cBhvr>
                                      <p:tavLst>
                                        <p:tav tm="0">
                                          <p:val>
                                            <p:fltVal val="0"/>
                                          </p:val>
                                        </p:tav>
                                        <p:tav tm="100000">
                                          <p:val>
                                            <p:strVal val="#ppt_w"/>
                                          </p:val>
                                        </p:tav>
                                      </p:tavLst>
                                    </p:anim>
                                    <p:anim calcmode="lin" valueType="num">
                                      <p:cBhvr>
                                        <p:cTn id="18" dur="3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3000" fill="hold"/>
                                        <p:tgtEl>
                                          <p:spTgt spid="6"/>
                                        </p:tgtEl>
                                        <p:attrNameLst>
                                          <p:attrName>ppt_x</p:attrName>
                                        </p:attrNameLst>
                                      </p:cBhvr>
                                      <p:tavLst>
                                        <p:tav tm="0">
                                          <p:val>
                                            <p:strVal val="#ppt_x"/>
                                          </p:val>
                                        </p:tav>
                                        <p:tav tm="100000">
                                          <p:val>
                                            <p:strVal val="#ppt_x"/>
                                          </p:val>
                                        </p:tav>
                                      </p:tavLst>
                                    </p:anim>
                                    <p:anim calcmode="lin" valueType="num">
                                      <p:cBhvr additive="base">
                                        <p:cTn id="24"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36.jpg"/>
          <p:cNvPicPr>
            <a:picLocks noChangeAspect="1"/>
          </p:cNvPicPr>
          <p:nvPr/>
        </p:nvPicPr>
        <p:blipFill>
          <a:blip r:embed="rId3"/>
          <a:stretch>
            <a:fillRect/>
          </a:stretch>
        </p:blipFill>
        <p:spPr>
          <a:xfrm>
            <a:off x="762000" y="1981201"/>
            <a:ext cx="3581400" cy="30480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4" name="Picture 3" descr="001731Kalerkantho_17-10-07-28.jpg"/>
          <p:cNvPicPr>
            <a:picLocks noChangeAspect="1"/>
          </p:cNvPicPr>
          <p:nvPr/>
        </p:nvPicPr>
        <p:blipFill>
          <a:blip r:embed="rId4"/>
          <a:stretch>
            <a:fillRect/>
          </a:stretch>
        </p:blipFill>
        <p:spPr>
          <a:xfrm>
            <a:off x="5029200" y="2057400"/>
            <a:ext cx="3200400" cy="2971799"/>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6" name="TextBox 5"/>
          <p:cNvSpPr txBox="1"/>
          <p:nvPr/>
        </p:nvSpPr>
        <p:spPr>
          <a:xfrm>
            <a:off x="2971800" y="914400"/>
            <a:ext cx="26670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ছবি</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দুটি</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কীসের</a:t>
            </a:r>
            <a:r>
              <a:rPr lang="en-US" sz="3600" dirty="0" smtClean="0">
                <a:solidFill>
                  <a:srgbClr val="002060"/>
                </a:solidFill>
                <a:latin typeface="NikoshBAN" pitchFamily="2" charset="0"/>
                <a:cs typeface="NikoshBAN" pitchFamily="2" charset="0"/>
              </a:rPr>
              <a:t>?</a:t>
            </a:r>
          </a:p>
        </p:txBody>
      </p:sp>
      <p:sp>
        <p:nvSpPr>
          <p:cNvPr id="5" name="TextBox 4"/>
          <p:cNvSpPr txBox="1"/>
          <p:nvPr/>
        </p:nvSpPr>
        <p:spPr>
          <a:xfrm>
            <a:off x="2209800" y="5257800"/>
            <a:ext cx="48768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তথাকথিত</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ছোটলোক</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সম্প্রদায়</a:t>
            </a:r>
            <a:endParaRPr lang="en-US" sz="3600" dirty="0" smtClean="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3000" fill="hold"/>
                                        <p:tgtEl>
                                          <p:spTgt spid="4"/>
                                        </p:tgtEl>
                                        <p:attrNameLst>
                                          <p:attrName>ppt_w</p:attrName>
                                        </p:attrNameLst>
                                      </p:cBhvr>
                                      <p:tavLst>
                                        <p:tav tm="0">
                                          <p:val>
                                            <p:fltVal val="0"/>
                                          </p:val>
                                        </p:tav>
                                        <p:tav tm="100000">
                                          <p:val>
                                            <p:strVal val="#ppt_w"/>
                                          </p:val>
                                        </p:tav>
                                      </p:tavLst>
                                    </p:anim>
                                    <p:anim calcmode="lin" valueType="num">
                                      <p:cBhvr>
                                        <p:cTn id="18" dur="3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3000" fill="hold"/>
                                        <p:tgtEl>
                                          <p:spTgt spid="5"/>
                                        </p:tgtEl>
                                        <p:attrNameLst>
                                          <p:attrName>ppt_x</p:attrName>
                                        </p:attrNameLst>
                                      </p:cBhvr>
                                      <p:tavLst>
                                        <p:tav tm="0">
                                          <p:val>
                                            <p:strVal val="#ppt_x"/>
                                          </p:val>
                                        </p:tav>
                                        <p:tav tm="100000">
                                          <p:val>
                                            <p:strVal val="#ppt_x"/>
                                          </p:val>
                                        </p:tav>
                                      </p:tavLst>
                                    </p:anim>
                                    <p:anim calcmode="lin" valueType="num">
                                      <p:cBhvr additive="base">
                                        <p:cTn id="24"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36.jpg"/>
          <p:cNvPicPr>
            <a:picLocks noChangeAspect="1"/>
          </p:cNvPicPr>
          <p:nvPr/>
        </p:nvPicPr>
        <p:blipFill>
          <a:blip r:embed="rId3"/>
          <a:stretch>
            <a:fillRect/>
          </a:stretch>
        </p:blipFill>
        <p:spPr>
          <a:xfrm>
            <a:off x="762000" y="2057400"/>
            <a:ext cx="3581400" cy="3047999"/>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4" name="Picture 3" descr="001731Kalerkantho_17-10-07-28.jpg"/>
          <p:cNvPicPr>
            <a:picLocks noChangeAspect="1"/>
          </p:cNvPicPr>
          <p:nvPr/>
        </p:nvPicPr>
        <p:blipFill>
          <a:blip r:embed="rId4" cstate="print"/>
          <a:stretch>
            <a:fillRect/>
          </a:stretch>
        </p:blipFill>
        <p:spPr>
          <a:xfrm>
            <a:off x="5029200" y="1981200"/>
            <a:ext cx="3505200" cy="3047999"/>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5" name="TextBox 4"/>
          <p:cNvSpPr txBox="1"/>
          <p:nvPr/>
        </p:nvSpPr>
        <p:spPr>
          <a:xfrm>
            <a:off x="2971800" y="914400"/>
            <a:ext cx="26670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ছবি</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দুটি</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কীসের</a:t>
            </a:r>
            <a:r>
              <a:rPr lang="en-US" sz="3600" dirty="0" smtClean="0">
                <a:solidFill>
                  <a:srgbClr val="002060"/>
                </a:solidFill>
                <a:latin typeface="NikoshBAN" pitchFamily="2" charset="0"/>
                <a:cs typeface="NikoshBAN" pitchFamily="2" charset="0"/>
              </a:rPr>
              <a:t>?</a:t>
            </a:r>
          </a:p>
        </p:txBody>
      </p:sp>
      <p:sp>
        <p:nvSpPr>
          <p:cNvPr id="6" name="TextBox 5"/>
          <p:cNvSpPr txBox="1"/>
          <p:nvPr/>
        </p:nvSpPr>
        <p:spPr>
          <a:xfrm>
            <a:off x="2209800" y="5257800"/>
            <a:ext cx="48768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তথাকথিত</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ছোটলোক</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সম্প্রদায়</a:t>
            </a:r>
            <a:endParaRPr lang="en-US" sz="3600" dirty="0" smtClean="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3000" fill="hold"/>
                                        <p:tgtEl>
                                          <p:spTgt spid="4"/>
                                        </p:tgtEl>
                                        <p:attrNameLst>
                                          <p:attrName>ppt_w</p:attrName>
                                        </p:attrNameLst>
                                      </p:cBhvr>
                                      <p:tavLst>
                                        <p:tav tm="0">
                                          <p:val>
                                            <p:fltVal val="0"/>
                                          </p:val>
                                        </p:tav>
                                        <p:tav tm="100000">
                                          <p:val>
                                            <p:strVal val="#ppt_w"/>
                                          </p:val>
                                        </p:tav>
                                      </p:tavLst>
                                    </p:anim>
                                    <p:anim calcmode="lin" valueType="num">
                                      <p:cBhvr>
                                        <p:cTn id="18" dur="3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3000" fill="hold"/>
                                        <p:tgtEl>
                                          <p:spTgt spid="6"/>
                                        </p:tgtEl>
                                        <p:attrNameLst>
                                          <p:attrName>ppt_x</p:attrName>
                                        </p:attrNameLst>
                                      </p:cBhvr>
                                      <p:tavLst>
                                        <p:tav tm="0">
                                          <p:val>
                                            <p:strVal val="#ppt_x"/>
                                          </p:val>
                                        </p:tav>
                                        <p:tav tm="100000">
                                          <p:val>
                                            <p:strVal val="#ppt_x"/>
                                          </p:val>
                                        </p:tav>
                                      </p:tavLst>
                                    </p:anim>
                                    <p:anim calcmode="lin" valueType="num">
                                      <p:cBhvr additive="base">
                                        <p:cTn id="24"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36.jpg"/>
          <p:cNvPicPr>
            <a:picLocks noChangeAspect="1"/>
          </p:cNvPicPr>
          <p:nvPr/>
        </p:nvPicPr>
        <p:blipFill>
          <a:blip r:embed="rId3"/>
          <a:stretch>
            <a:fillRect/>
          </a:stretch>
        </p:blipFill>
        <p:spPr>
          <a:xfrm>
            <a:off x="762000" y="2057400"/>
            <a:ext cx="3581400" cy="3047999"/>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4" name="Picture 3" descr="001731Kalerkantho_17-10-07-28.jpg"/>
          <p:cNvPicPr>
            <a:picLocks noChangeAspect="1"/>
          </p:cNvPicPr>
          <p:nvPr/>
        </p:nvPicPr>
        <p:blipFill>
          <a:blip r:embed="rId4"/>
          <a:stretch>
            <a:fillRect/>
          </a:stretch>
        </p:blipFill>
        <p:spPr>
          <a:xfrm>
            <a:off x="5029200" y="1981200"/>
            <a:ext cx="3200400" cy="3200399"/>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6" name="TextBox 5"/>
          <p:cNvSpPr txBox="1"/>
          <p:nvPr/>
        </p:nvSpPr>
        <p:spPr>
          <a:xfrm>
            <a:off x="2971800" y="914400"/>
            <a:ext cx="26670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ছবি</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দুটি</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কীসের</a:t>
            </a:r>
            <a:r>
              <a:rPr lang="en-US" sz="3600" dirty="0" smtClean="0">
                <a:solidFill>
                  <a:srgbClr val="002060"/>
                </a:solidFill>
                <a:latin typeface="NikoshBAN" pitchFamily="2" charset="0"/>
                <a:cs typeface="NikoshBAN" pitchFamily="2" charset="0"/>
              </a:rPr>
              <a:t>?</a:t>
            </a:r>
          </a:p>
        </p:txBody>
      </p:sp>
      <p:sp>
        <p:nvSpPr>
          <p:cNvPr id="5" name="TextBox 4"/>
          <p:cNvSpPr txBox="1"/>
          <p:nvPr/>
        </p:nvSpPr>
        <p:spPr>
          <a:xfrm>
            <a:off x="2209800" y="5257800"/>
            <a:ext cx="48768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তথাকথিত</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ছোটলোক</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সম্প্রদায়</a:t>
            </a:r>
            <a:endParaRPr lang="en-US" sz="3600" dirty="0" smtClean="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3000" fill="hold"/>
                                        <p:tgtEl>
                                          <p:spTgt spid="4"/>
                                        </p:tgtEl>
                                        <p:attrNameLst>
                                          <p:attrName>ppt_w</p:attrName>
                                        </p:attrNameLst>
                                      </p:cBhvr>
                                      <p:tavLst>
                                        <p:tav tm="0">
                                          <p:val>
                                            <p:fltVal val="0"/>
                                          </p:val>
                                        </p:tav>
                                        <p:tav tm="100000">
                                          <p:val>
                                            <p:strVal val="#ppt_w"/>
                                          </p:val>
                                        </p:tav>
                                      </p:tavLst>
                                    </p:anim>
                                    <p:anim calcmode="lin" valueType="num">
                                      <p:cBhvr>
                                        <p:cTn id="18" dur="3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3000" fill="hold"/>
                                        <p:tgtEl>
                                          <p:spTgt spid="5"/>
                                        </p:tgtEl>
                                        <p:attrNameLst>
                                          <p:attrName>ppt_x</p:attrName>
                                        </p:attrNameLst>
                                      </p:cBhvr>
                                      <p:tavLst>
                                        <p:tav tm="0">
                                          <p:val>
                                            <p:strVal val="#ppt_x"/>
                                          </p:val>
                                        </p:tav>
                                        <p:tav tm="100000">
                                          <p:val>
                                            <p:strVal val="#ppt_x"/>
                                          </p:val>
                                        </p:tav>
                                      </p:tavLst>
                                    </p:anim>
                                    <p:anim calcmode="lin" valueType="num">
                                      <p:cBhvr additive="base">
                                        <p:cTn id="24"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36.jpg"/>
          <p:cNvPicPr>
            <a:picLocks noChangeAspect="1"/>
          </p:cNvPicPr>
          <p:nvPr/>
        </p:nvPicPr>
        <p:blipFill>
          <a:blip r:embed="rId3"/>
          <a:stretch>
            <a:fillRect/>
          </a:stretch>
        </p:blipFill>
        <p:spPr>
          <a:xfrm>
            <a:off x="762000" y="1981200"/>
            <a:ext cx="3581400" cy="31242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4" name="Picture 3" descr="001731Kalerkantho_17-10-07-28.jpg"/>
          <p:cNvPicPr>
            <a:picLocks noChangeAspect="1"/>
          </p:cNvPicPr>
          <p:nvPr/>
        </p:nvPicPr>
        <p:blipFill>
          <a:blip r:embed="rId4"/>
          <a:stretch>
            <a:fillRect/>
          </a:stretch>
        </p:blipFill>
        <p:spPr>
          <a:xfrm>
            <a:off x="5029200" y="1905000"/>
            <a:ext cx="3429000" cy="3276599"/>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5" name="TextBox 4"/>
          <p:cNvSpPr txBox="1"/>
          <p:nvPr/>
        </p:nvSpPr>
        <p:spPr>
          <a:xfrm>
            <a:off x="2971800" y="914400"/>
            <a:ext cx="26670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ছবি</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দুটি</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কীসের</a:t>
            </a:r>
            <a:r>
              <a:rPr lang="en-US" sz="3600" dirty="0" smtClean="0">
                <a:solidFill>
                  <a:srgbClr val="002060"/>
                </a:solidFill>
                <a:latin typeface="NikoshBAN" pitchFamily="2" charset="0"/>
                <a:cs typeface="NikoshBAN" pitchFamily="2" charset="0"/>
              </a:rPr>
              <a:t>?</a:t>
            </a:r>
          </a:p>
        </p:txBody>
      </p:sp>
      <p:sp>
        <p:nvSpPr>
          <p:cNvPr id="6" name="TextBox 5"/>
          <p:cNvSpPr txBox="1"/>
          <p:nvPr/>
        </p:nvSpPr>
        <p:spPr>
          <a:xfrm>
            <a:off x="2209800" y="5257800"/>
            <a:ext cx="48768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তথাকথিত</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ছোটলোক</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সম্প্রদায়</a:t>
            </a:r>
            <a:endParaRPr lang="en-US" sz="3600" dirty="0" smtClean="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3000" fill="hold"/>
                                        <p:tgtEl>
                                          <p:spTgt spid="4"/>
                                        </p:tgtEl>
                                        <p:attrNameLst>
                                          <p:attrName>ppt_w</p:attrName>
                                        </p:attrNameLst>
                                      </p:cBhvr>
                                      <p:tavLst>
                                        <p:tav tm="0">
                                          <p:val>
                                            <p:fltVal val="0"/>
                                          </p:val>
                                        </p:tav>
                                        <p:tav tm="100000">
                                          <p:val>
                                            <p:strVal val="#ppt_w"/>
                                          </p:val>
                                        </p:tav>
                                      </p:tavLst>
                                    </p:anim>
                                    <p:anim calcmode="lin" valueType="num">
                                      <p:cBhvr>
                                        <p:cTn id="18" dur="3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3000" fill="hold"/>
                                        <p:tgtEl>
                                          <p:spTgt spid="6"/>
                                        </p:tgtEl>
                                        <p:attrNameLst>
                                          <p:attrName>ppt_x</p:attrName>
                                        </p:attrNameLst>
                                      </p:cBhvr>
                                      <p:tavLst>
                                        <p:tav tm="0">
                                          <p:val>
                                            <p:strVal val="#ppt_x"/>
                                          </p:val>
                                        </p:tav>
                                        <p:tav tm="100000">
                                          <p:val>
                                            <p:strVal val="#ppt_x"/>
                                          </p:val>
                                        </p:tav>
                                      </p:tavLst>
                                    </p:anim>
                                    <p:anim calcmode="lin" valueType="num">
                                      <p:cBhvr additive="base">
                                        <p:cTn id="24"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36.jpg"/>
          <p:cNvPicPr>
            <a:picLocks noChangeAspect="1"/>
          </p:cNvPicPr>
          <p:nvPr/>
        </p:nvPicPr>
        <p:blipFill>
          <a:blip r:embed="rId3" cstate="print"/>
          <a:stretch>
            <a:fillRect/>
          </a:stretch>
        </p:blipFill>
        <p:spPr>
          <a:xfrm>
            <a:off x="381000" y="1676400"/>
            <a:ext cx="1905000" cy="16002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5" name="TextBox 4"/>
          <p:cNvSpPr txBox="1"/>
          <p:nvPr/>
        </p:nvSpPr>
        <p:spPr>
          <a:xfrm>
            <a:off x="1447800" y="914400"/>
            <a:ext cx="57912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ছবিগুলো</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কোন</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রচনার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সাথে</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মিল</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আছে</a:t>
            </a:r>
            <a:r>
              <a:rPr lang="en-US" sz="3600" dirty="0" smtClean="0">
                <a:solidFill>
                  <a:srgbClr val="002060"/>
                </a:solidFill>
                <a:latin typeface="NikoshBAN" pitchFamily="2" charset="0"/>
                <a:cs typeface="NikoshBAN" pitchFamily="2" charset="0"/>
              </a:rPr>
              <a:t>?</a:t>
            </a:r>
          </a:p>
        </p:txBody>
      </p:sp>
      <p:pic>
        <p:nvPicPr>
          <p:cNvPr id="6" name="Picture 5" descr="36.jpg"/>
          <p:cNvPicPr>
            <a:picLocks noChangeAspect="1"/>
          </p:cNvPicPr>
          <p:nvPr/>
        </p:nvPicPr>
        <p:blipFill>
          <a:blip r:embed="rId4"/>
          <a:stretch>
            <a:fillRect/>
          </a:stretch>
        </p:blipFill>
        <p:spPr>
          <a:xfrm>
            <a:off x="2438400" y="1676400"/>
            <a:ext cx="1905000" cy="16002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7" name="Picture 6" descr="36.jpg"/>
          <p:cNvPicPr>
            <a:picLocks noChangeAspect="1"/>
          </p:cNvPicPr>
          <p:nvPr/>
        </p:nvPicPr>
        <p:blipFill>
          <a:blip r:embed="rId5"/>
          <a:stretch>
            <a:fillRect/>
          </a:stretch>
        </p:blipFill>
        <p:spPr>
          <a:xfrm>
            <a:off x="4419600" y="1676400"/>
            <a:ext cx="1905000" cy="16002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8" name="Picture 7" descr="36.jpg"/>
          <p:cNvPicPr>
            <a:picLocks noChangeAspect="1"/>
          </p:cNvPicPr>
          <p:nvPr/>
        </p:nvPicPr>
        <p:blipFill>
          <a:blip r:embed="rId6"/>
          <a:stretch>
            <a:fillRect/>
          </a:stretch>
        </p:blipFill>
        <p:spPr>
          <a:xfrm>
            <a:off x="381000" y="3657600"/>
            <a:ext cx="1905000" cy="1518285"/>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9" name="Picture 8" descr="36.jpg"/>
          <p:cNvPicPr>
            <a:picLocks noChangeAspect="1"/>
          </p:cNvPicPr>
          <p:nvPr/>
        </p:nvPicPr>
        <p:blipFill>
          <a:blip r:embed="rId7" cstate="print"/>
          <a:stretch>
            <a:fillRect/>
          </a:stretch>
        </p:blipFill>
        <p:spPr>
          <a:xfrm>
            <a:off x="2514600" y="3657600"/>
            <a:ext cx="1828800" cy="15240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10" name="Picture 9" descr="36.jpg"/>
          <p:cNvPicPr>
            <a:picLocks noChangeAspect="1"/>
          </p:cNvPicPr>
          <p:nvPr/>
        </p:nvPicPr>
        <p:blipFill>
          <a:blip r:embed="rId8" cstate="print"/>
          <a:stretch>
            <a:fillRect/>
          </a:stretch>
        </p:blipFill>
        <p:spPr>
          <a:xfrm>
            <a:off x="4495800" y="3657600"/>
            <a:ext cx="2057400" cy="144218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11" name="Picture 10" descr="36.jpg"/>
          <p:cNvPicPr>
            <a:picLocks noChangeAspect="1"/>
          </p:cNvPicPr>
          <p:nvPr/>
        </p:nvPicPr>
        <p:blipFill>
          <a:blip r:embed="rId9"/>
          <a:stretch>
            <a:fillRect/>
          </a:stretch>
        </p:blipFill>
        <p:spPr>
          <a:xfrm>
            <a:off x="6553200" y="1676400"/>
            <a:ext cx="1905000" cy="16002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12" name="Picture 11" descr="36.jpg"/>
          <p:cNvPicPr>
            <a:picLocks noChangeAspect="1"/>
          </p:cNvPicPr>
          <p:nvPr/>
        </p:nvPicPr>
        <p:blipFill>
          <a:blip r:embed="rId10"/>
          <a:stretch>
            <a:fillRect/>
          </a:stretch>
        </p:blipFill>
        <p:spPr>
          <a:xfrm>
            <a:off x="6705600" y="3657600"/>
            <a:ext cx="1828800" cy="14478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13" name="Rectangle 12"/>
          <p:cNvSpPr/>
          <p:nvPr/>
        </p:nvSpPr>
        <p:spPr>
          <a:xfrm>
            <a:off x="1371600" y="5334000"/>
            <a:ext cx="6477000" cy="1015663"/>
          </a:xfrm>
          <a:prstGeom prst="rect">
            <a:avLst/>
          </a:prstGeom>
        </p:spPr>
        <p:txBody>
          <a:bodyPr wrap="square">
            <a:spAutoFit/>
          </a:bodyPr>
          <a:lstStyle/>
          <a:p>
            <a:r>
              <a:rPr lang="en-US" sz="6000" dirty="0" err="1" smtClean="0">
                <a:solidFill>
                  <a:srgbClr val="002060"/>
                </a:solidFill>
                <a:latin typeface="NikoshBAN" pitchFamily="2" charset="0"/>
                <a:cs typeface="NikoshBAN" pitchFamily="2" charset="0"/>
              </a:rPr>
              <a:t>উপেক্ষিত</a:t>
            </a:r>
            <a:r>
              <a:rPr lang="en-US" sz="6000" dirty="0" smtClean="0">
                <a:solidFill>
                  <a:srgbClr val="002060"/>
                </a:solidFill>
                <a:latin typeface="NikoshBAN" pitchFamily="2" charset="0"/>
                <a:cs typeface="NikoshBAN" pitchFamily="2" charset="0"/>
              </a:rPr>
              <a:t> </a:t>
            </a:r>
            <a:r>
              <a:rPr lang="en-US" sz="6000" dirty="0" err="1" smtClean="0">
                <a:solidFill>
                  <a:srgbClr val="002060"/>
                </a:solidFill>
                <a:latin typeface="NikoshBAN" pitchFamily="2" charset="0"/>
                <a:cs typeface="NikoshBAN" pitchFamily="2" charset="0"/>
              </a:rPr>
              <a:t>শক্তির</a:t>
            </a:r>
            <a:r>
              <a:rPr lang="en-US" sz="6000" dirty="0" smtClean="0">
                <a:solidFill>
                  <a:srgbClr val="002060"/>
                </a:solidFill>
                <a:latin typeface="NikoshBAN" pitchFamily="2" charset="0"/>
                <a:cs typeface="NikoshBAN" pitchFamily="2" charset="0"/>
              </a:rPr>
              <a:t> </a:t>
            </a:r>
            <a:r>
              <a:rPr lang="en-US" sz="6000" dirty="0" err="1" smtClean="0">
                <a:solidFill>
                  <a:srgbClr val="002060"/>
                </a:solidFill>
                <a:latin typeface="NikoshBAN" pitchFamily="2" charset="0"/>
                <a:cs typeface="NikoshBAN" pitchFamily="2" charset="0"/>
              </a:rPr>
              <a:t>উদ্বোধন</a:t>
            </a:r>
            <a:endParaRPr lang="en-US" sz="60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3000" fill="hold"/>
                                        <p:tgtEl>
                                          <p:spTgt spid="6"/>
                                        </p:tgtEl>
                                        <p:attrNameLst>
                                          <p:attrName>ppt_w</p:attrName>
                                        </p:attrNameLst>
                                      </p:cBhvr>
                                      <p:tavLst>
                                        <p:tav tm="0">
                                          <p:val>
                                            <p:fltVal val="0"/>
                                          </p:val>
                                        </p:tav>
                                        <p:tav tm="100000">
                                          <p:val>
                                            <p:strVal val="#ppt_w"/>
                                          </p:val>
                                        </p:tav>
                                      </p:tavLst>
                                    </p:anim>
                                    <p:anim calcmode="lin" valueType="num">
                                      <p:cBhvr>
                                        <p:cTn id="20" dur="3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3000" fill="hold"/>
                                        <p:tgtEl>
                                          <p:spTgt spid="7"/>
                                        </p:tgtEl>
                                        <p:attrNameLst>
                                          <p:attrName>ppt_w</p:attrName>
                                        </p:attrNameLst>
                                      </p:cBhvr>
                                      <p:tavLst>
                                        <p:tav tm="0">
                                          <p:val>
                                            <p:fltVal val="0"/>
                                          </p:val>
                                        </p:tav>
                                        <p:tav tm="100000">
                                          <p:val>
                                            <p:strVal val="#ppt_w"/>
                                          </p:val>
                                        </p:tav>
                                      </p:tavLst>
                                    </p:anim>
                                    <p:anim calcmode="lin" valueType="num">
                                      <p:cBhvr>
                                        <p:cTn id="26" dur="3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3000" fill="hold"/>
                                        <p:tgtEl>
                                          <p:spTgt spid="8"/>
                                        </p:tgtEl>
                                        <p:attrNameLst>
                                          <p:attrName>ppt_w</p:attrName>
                                        </p:attrNameLst>
                                      </p:cBhvr>
                                      <p:tavLst>
                                        <p:tav tm="0">
                                          <p:val>
                                            <p:fltVal val="0"/>
                                          </p:val>
                                        </p:tav>
                                        <p:tav tm="100000">
                                          <p:val>
                                            <p:strVal val="#ppt_w"/>
                                          </p:val>
                                        </p:tav>
                                      </p:tavLst>
                                    </p:anim>
                                    <p:anim calcmode="lin" valueType="num">
                                      <p:cBhvr>
                                        <p:cTn id="32" dur="3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3000" fill="hold"/>
                                        <p:tgtEl>
                                          <p:spTgt spid="9"/>
                                        </p:tgtEl>
                                        <p:attrNameLst>
                                          <p:attrName>ppt_w</p:attrName>
                                        </p:attrNameLst>
                                      </p:cBhvr>
                                      <p:tavLst>
                                        <p:tav tm="0">
                                          <p:val>
                                            <p:fltVal val="0"/>
                                          </p:val>
                                        </p:tav>
                                        <p:tav tm="100000">
                                          <p:val>
                                            <p:strVal val="#ppt_w"/>
                                          </p:val>
                                        </p:tav>
                                      </p:tavLst>
                                    </p:anim>
                                    <p:anim calcmode="lin" valueType="num">
                                      <p:cBhvr>
                                        <p:cTn id="38" dur="3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3000" fill="hold"/>
                                        <p:tgtEl>
                                          <p:spTgt spid="10"/>
                                        </p:tgtEl>
                                        <p:attrNameLst>
                                          <p:attrName>ppt_w</p:attrName>
                                        </p:attrNameLst>
                                      </p:cBhvr>
                                      <p:tavLst>
                                        <p:tav tm="0">
                                          <p:val>
                                            <p:fltVal val="0"/>
                                          </p:val>
                                        </p:tav>
                                        <p:tav tm="100000">
                                          <p:val>
                                            <p:strVal val="#ppt_w"/>
                                          </p:val>
                                        </p:tav>
                                      </p:tavLst>
                                    </p:anim>
                                    <p:anim calcmode="lin" valueType="num">
                                      <p:cBhvr>
                                        <p:cTn id="44" dur="3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3000" fill="hold"/>
                                        <p:tgtEl>
                                          <p:spTgt spid="11"/>
                                        </p:tgtEl>
                                        <p:attrNameLst>
                                          <p:attrName>ppt_w</p:attrName>
                                        </p:attrNameLst>
                                      </p:cBhvr>
                                      <p:tavLst>
                                        <p:tav tm="0">
                                          <p:val>
                                            <p:fltVal val="0"/>
                                          </p:val>
                                        </p:tav>
                                        <p:tav tm="100000">
                                          <p:val>
                                            <p:strVal val="#ppt_w"/>
                                          </p:val>
                                        </p:tav>
                                      </p:tavLst>
                                    </p:anim>
                                    <p:anim calcmode="lin" valueType="num">
                                      <p:cBhvr>
                                        <p:cTn id="50" dur="3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3000" fill="hold"/>
                                        <p:tgtEl>
                                          <p:spTgt spid="12"/>
                                        </p:tgtEl>
                                        <p:attrNameLst>
                                          <p:attrName>ppt_w</p:attrName>
                                        </p:attrNameLst>
                                      </p:cBhvr>
                                      <p:tavLst>
                                        <p:tav tm="0">
                                          <p:val>
                                            <p:fltVal val="0"/>
                                          </p:val>
                                        </p:tav>
                                        <p:tav tm="100000">
                                          <p:val>
                                            <p:strVal val="#ppt_w"/>
                                          </p:val>
                                        </p:tav>
                                      </p:tavLst>
                                    </p:anim>
                                    <p:anim calcmode="lin" valueType="num">
                                      <p:cBhvr>
                                        <p:cTn id="56" dur="3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3000" fill="hold"/>
                                        <p:tgtEl>
                                          <p:spTgt spid="13"/>
                                        </p:tgtEl>
                                        <p:attrNameLst>
                                          <p:attrName>ppt_x</p:attrName>
                                        </p:attrNameLst>
                                      </p:cBhvr>
                                      <p:tavLst>
                                        <p:tav tm="0">
                                          <p:val>
                                            <p:strVal val="#ppt_x-.2"/>
                                          </p:val>
                                        </p:tav>
                                        <p:tav tm="100000">
                                          <p:val>
                                            <p:strVal val="#ppt_x"/>
                                          </p:val>
                                        </p:tav>
                                      </p:tavLst>
                                    </p:anim>
                                    <p:anim calcmode="lin" valueType="num">
                                      <p:cBhvr>
                                        <p:cTn id="62" dur="3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3"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38200" y="1752600"/>
            <a:ext cx="7315200" cy="1723549"/>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4000" dirty="0" err="1" smtClean="0">
                <a:solidFill>
                  <a:srgbClr val="002060"/>
                </a:solidFill>
                <a:latin typeface="NikoshBAN" pitchFamily="2" charset="0"/>
                <a:cs typeface="NikoshBAN" pitchFamily="2" charset="0"/>
              </a:rPr>
              <a:t>আমাদের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আজকের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পাঠ</a:t>
            </a:r>
            <a:endParaRPr lang="en-US" sz="4000" dirty="0" smtClean="0">
              <a:solidFill>
                <a:srgbClr val="002060"/>
              </a:solidFill>
              <a:latin typeface="NikoshBAN" pitchFamily="2" charset="0"/>
              <a:cs typeface="NikoshBAN" pitchFamily="2" charset="0"/>
            </a:endParaRPr>
          </a:p>
          <a:p>
            <a:r>
              <a:rPr lang="en-US" sz="6600" dirty="0" err="1" smtClean="0">
                <a:solidFill>
                  <a:srgbClr val="002060"/>
                </a:solidFill>
                <a:latin typeface="NikoshBAN" pitchFamily="2" charset="0"/>
                <a:cs typeface="NikoshBAN" pitchFamily="2" charset="0"/>
              </a:rPr>
              <a:t>উপেক্ষিত</a:t>
            </a:r>
            <a:r>
              <a:rPr lang="en-US" sz="6600" dirty="0" smtClean="0">
                <a:solidFill>
                  <a:srgbClr val="002060"/>
                </a:solidFill>
                <a:latin typeface="NikoshBAN" pitchFamily="2" charset="0"/>
                <a:cs typeface="NikoshBAN" pitchFamily="2" charset="0"/>
              </a:rPr>
              <a:t> </a:t>
            </a:r>
            <a:r>
              <a:rPr lang="en-US" sz="6600" dirty="0" err="1" smtClean="0">
                <a:solidFill>
                  <a:srgbClr val="002060"/>
                </a:solidFill>
                <a:latin typeface="NikoshBAN" pitchFamily="2" charset="0"/>
                <a:cs typeface="NikoshBAN" pitchFamily="2" charset="0"/>
              </a:rPr>
              <a:t>শক্তির</a:t>
            </a:r>
            <a:r>
              <a:rPr lang="en-US" sz="6600" dirty="0" smtClean="0">
                <a:solidFill>
                  <a:srgbClr val="002060"/>
                </a:solidFill>
                <a:latin typeface="NikoshBAN" pitchFamily="2" charset="0"/>
                <a:cs typeface="NikoshBAN" pitchFamily="2" charset="0"/>
              </a:rPr>
              <a:t> </a:t>
            </a:r>
            <a:r>
              <a:rPr lang="en-US" sz="6600" dirty="0" err="1" smtClean="0">
                <a:solidFill>
                  <a:srgbClr val="002060"/>
                </a:solidFill>
                <a:latin typeface="NikoshBAN" pitchFamily="2" charset="0"/>
                <a:cs typeface="NikoshBAN" pitchFamily="2" charset="0"/>
              </a:rPr>
              <a:t>উদ্বোধন</a:t>
            </a:r>
            <a:endParaRPr lang="en-US" sz="66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00400" y="381000"/>
            <a:ext cx="2743200" cy="584775"/>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পাঠ</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পর্যালোচনা</a:t>
            </a:r>
            <a:endParaRPr lang="en-US" sz="3600" dirty="0" smtClean="0">
              <a:solidFill>
                <a:srgbClr val="002060"/>
              </a:solidFill>
              <a:latin typeface="NikoshBAN" pitchFamily="2" charset="0"/>
              <a:cs typeface="NikoshBAN" pitchFamily="2" charset="0"/>
            </a:endParaRPr>
          </a:p>
        </p:txBody>
      </p:sp>
      <p:sp>
        <p:nvSpPr>
          <p:cNvPr id="5" name="Rectangle 4"/>
          <p:cNvSpPr/>
          <p:nvPr/>
        </p:nvSpPr>
        <p:spPr>
          <a:xfrm>
            <a:off x="381000" y="4419600"/>
            <a:ext cx="8458200" cy="1569660"/>
          </a:xfrm>
          <a:prstGeom prst="rect">
            <a:avLst/>
          </a:prstGeom>
        </p:spPr>
        <p:txBody>
          <a:bodyPr wrap="square">
            <a:spAutoFit/>
          </a:bodyPr>
          <a:lstStyle/>
          <a:p>
            <a:r>
              <a:rPr lang="as-IN" sz="2400" dirty="0" smtClean="0">
                <a:solidFill>
                  <a:srgbClr val="002060"/>
                </a:solidFill>
                <a:latin typeface="NikoshBAN" pitchFamily="2" charset="0"/>
                <a:cs typeface="NikoshBAN" pitchFamily="2" charset="0"/>
              </a:rPr>
              <a:t>উপেক্ষিত শক্তির উদ্বোধন’ প্রবন্ধের লেখক দুটি সম্প্রদায়ের কথা বলেছেন। যাদের ওপর আমাদের দশ আনা শক্তি নির্ভর করছে, তাদের ছয় আনা শক্তির অধিকারী আভিজাত্য গর্বিত সম্প্রদায় ‘ছোটলোক’ নামকরণ করেছেন। ওই তথাকথিত ‘ছোটলোক’দের অন্তর কাচের মতো স্বচ্ছ, সরল, মুক্ত, উদার হওয়া সত্ত্বেও তারা উপেক্ষিত। </a:t>
            </a:r>
            <a:endParaRPr lang="en-US" sz="2400" dirty="0">
              <a:solidFill>
                <a:srgbClr val="002060"/>
              </a:solidFill>
              <a:latin typeface="NikoshBAN" pitchFamily="2" charset="0"/>
              <a:cs typeface="NikoshBAN" pitchFamily="2" charset="0"/>
            </a:endParaRPr>
          </a:p>
        </p:txBody>
      </p:sp>
      <p:pic>
        <p:nvPicPr>
          <p:cNvPr id="4" name="Picture 3" descr="images (3).jpg"/>
          <p:cNvPicPr>
            <a:picLocks noChangeAspect="1"/>
          </p:cNvPicPr>
          <p:nvPr/>
        </p:nvPicPr>
        <p:blipFill>
          <a:blip r:embed="rId3"/>
          <a:stretch>
            <a:fillRect/>
          </a:stretch>
        </p:blipFill>
        <p:spPr>
          <a:xfrm>
            <a:off x="838200" y="1219200"/>
            <a:ext cx="3505200" cy="28956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6" name="Picture 5" descr="Coolie2jpg.jpg"/>
          <p:cNvPicPr>
            <a:picLocks noChangeAspect="1"/>
          </p:cNvPicPr>
          <p:nvPr/>
        </p:nvPicPr>
        <p:blipFill>
          <a:blip r:embed="rId4"/>
          <a:stretch>
            <a:fillRect/>
          </a:stretch>
        </p:blipFill>
        <p:spPr>
          <a:xfrm>
            <a:off x="4572000" y="1219200"/>
            <a:ext cx="3581400" cy="28956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0" fill="hold"/>
                                        <p:tgtEl>
                                          <p:spTgt spid="4"/>
                                        </p:tgtEl>
                                        <p:attrNameLst>
                                          <p:attrName>ppt_x</p:attrName>
                                        </p:attrNameLst>
                                      </p:cBhvr>
                                      <p:tavLst>
                                        <p:tav tm="0">
                                          <p:val>
                                            <p:strVal val="#ppt_x-.2"/>
                                          </p:val>
                                        </p:tav>
                                        <p:tav tm="100000">
                                          <p:val>
                                            <p:strVal val="#ppt_x"/>
                                          </p:val>
                                        </p:tav>
                                      </p:tavLst>
                                    </p:anim>
                                    <p:anim calcmode="lin" valueType="num">
                                      <p:cBhvr>
                                        <p:cTn id="14" dur="3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3000"/>
                                        <p:tgtEl>
                                          <p:spTgt spid="4"/>
                                        </p:tgtEl>
                                      </p:cBhvr>
                                    </p:animEffect>
                                  </p:childTnLst>
                                </p:cTn>
                              </p:par>
                              <p:par>
                                <p:cTn id="16" presetID="2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3000" fill="hold"/>
                                        <p:tgtEl>
                                          <p:spTgt spid="6"/>
                                        </p:tgtEl>
                                        <p:attrNameLst>
                                          <p:attrName>ppt_x</p:attrName>
                                        </p:attrNameLst>
                                      </p:cBhvr>
                                      <p:tavLst>
                                        <p:tav tm="0">
                                          <p:val>
                                            <p:strVal val="#ppt_x-.2"/>
                                          </p:val>
                                        </p:tav>
                                        <p:tav tm="100000">
                                          <p:val>
                                            <p:strVal val="#ppt_x"/>
                                          </p:val>
                                        </p:tav>
                                      </p:tavLst>
                                    </p:anim>
                                    <p:anim calcmode="lin" valueType="num">
                                      <p:cBhvr>
                                        <p:cTn id="19" dur="3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 dur="3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3000" fill="hold"/>
                                        <p:tgtEl>
                                          <p:spTgt spid="5"/>
                                        </p:tgtEl>
                                        <p:attrNameLst>
                                          <p:attrName>ppt_x</p:attrName>
                                        </p:attrNameLst>
                                      </p:cBhvr>
                                      <p:tavLst>
                                        <p:tav tm="0">
                                          <p:val>
                                            <p:strVal val="#ppt_x-.2"/>
                                          </p:val>
                                        </p:tav>
                                        <p:tav tm="100000">
                                          <p:val>
                                            <p:strVal val="#ppt_x"/>
                                          </p:val>
                                        </p:tav>
                                      </p:tavLst>
                                    </p:anim>
                                    <p:anim calcmode="lin" valueType="num">
                                      <p:cBhvr>
                                        <p:cTn id="26" dur="3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00400" y="381000"/>
            <a:ext cx="2743200" cy="584775"/>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পাঠ</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পর্যালোচনা</a:t>
            </a:r>
            <a:endParaRPr lang="en-US" sz="3600" dirty="0" smtClean="0">
              <a:solidFill>
                <a:srgbClr val="002060"/>
              </a:solidFill>
              <a:latin typeface="NikoshBAN" pitchFamily="2" charset="0"/>
              <a:cs typeface="NikoshBAN" pitchFamily="2" charset="0"/>
            </a:endParaRPr>
          </a:p>
        </p:txBody>
      </p:sp>
      <p:sp>
        <p:nvSpPr>
          <p:cNvPr id="4" name="Rectangle 3"/>
          <p:cNvSpPr/>
          <p:nvPr/>
        </p:nvSpPr>
        <p:spPr>
          <a:xfrm>
            <a:off x="228600" y="4267200"/>
            <a:ext cx="8686800" cy="1938992"/>
          </a:xfrm>
          <a:prstGeom prst="rect">
            <a:avLst/>
          </a:prstGeom>
        </p:spPr>
        <p:txBody>
          <a:bodyPr wrap="square">
            <a:spAutoFit/>
          </a:bodyPr>
          <a:lstStyle/>
          <a:p>
            <a:r>
              <a:rPr lang="as-IN" sz="2400" dirty="0" smtClean="0">
                <a:solidFill>
                  <a:srgbClr val="002060"/>
                </a:solidFill>
                <a:latin typeface="NikoshBAN" pitchFamily="2" charset="0"/>
                <a:cs typeface="NikoshBAN" pitchFamily="2" charset="0"/>
              </a:rPr>
              <a:t>জন্ম থেকেই তারা ঘৃণা, উপেক্ষা পেয়ে নিজেদের ছোট মনে করে। সংকোচ, জড়তা তাদের স্বভাবের সঙ্গে জড়িয়ে যায়। তাদের পক্ষ নিয়ে কেউ এই উত্পীড়নের বিরুদ্ধে প্রতিবাদ করলে আভিজাত্য-গর্বিত সম্প্রদায় তাদের মাথায় প্রচণ্ড আঘাত করে তাকে অজ্ঞান করে ফেলে। এই সম্প্রদায়ের কার্যক্ষেত্রে নেমে কাজ করার শক্তি না থাকলেও অহংকারবোধ পুরো মাত্রায় রয়েছে বলে বৃহত্তর শক্তিকে অবজ্ঞা করার স্পর্ধা দেখায়।</a:t>
            </a:r>
            <a:endParaRPr lang="en-US" sz="2400" dirty="0">
              <a:solidFill>
                <a:srgbClr val="002060"/>
              </a:solidFill>
              <a:latin typeface="NikoshBAN" pitchFamily="2" charset="0"/>
              <a:cs typeface="NikoshBAN" pitchFamily="2" charset="0"/>
            </a:endParaRPr>
          </a:p>
        </p:txBody>
      </p:sp>
      <p:pic>
        <p:nvPicPr>
          <p:cNvPr id="5" name="Picture 4" descr="ছোটলোক.jpg"/>
          <p:cNvPicPr>
            <a:picLocks noChangeAspect="1"/>
          </p:cNvPicPr>
          <p:nvPr/>
        </p:nvPicPr>
        <p:blipFill>
          <a:blip r:embed="rId3"/>
          <a:stretch>
            <a:fillRect/>
          </a:stretch>
        </p:blipFill>
        <p:spPr>
          <a:xfrm>
            <a:off x="685800" y="1219200"/>
            <a:ext cx="3657600" cy="27432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6" name="Picture 5" descr="image.jpg"/>
          <p:cNvPicPr>
            <a:picLocks noChangeAspect="1"/>
          </p:cNvPicPr>
          <p:nvPr/>
        </p:nvPicPr>
        <p:blipFill>
          <a:blip r:embed="rId4"/>
          <a:stretch>
            <a:fillRect/>
          </a:stretch>
        </p:blipFill>
        <p:spPr>
          <a:xfrm>
            <a:off x="4495800" y="1143000"/>
            <a:ext cx="3714750" cy="29718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3000" fill="hold"/>
                                        <p:tgtEl>
                                          <p:spTgt spid="6"/>
                                        </p:tgtEl>
                                        <p:attrNameLst>
                                          <p:attrName>ppt_x</p:attrName>
                                        </p:attrNameLst>
                                      </p:cBhvr>
                                      <p:tavLst>
                                        <p:tav tm="0">
                                          <p:val>
                                            <p:strVal val="#ppt_x-.2"/>
                                          </p:val>
                                        </p:tav>
                                        <p:tav tm="100000">
                                          <p:val>
                                            <p:strVal val="#ppt_x"/>
                                          </p:val>
                                        </p:tav>
                                      </p:tavLst>
                                    </p:anim>
                                    <p:anim calcmode="lin" valueType="num">
                                      <p:cBhvr>
                                        <p:cTn id="14" dur="3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3000"/>
                                        <p:tgtEl>
                                          <p:spTgt spid="6"/>
                                        </p:tgtEl>
                                      </p:cBhvr>
                                    </p:animEffect>
                                  </p:childTnLst>
                                </p:cTn>
                              </p:par>
                              <p:par>
                                <p:cTn id="16" presetID="2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0" fill="hold"/>
                                        <p:tgtEl>
                                          <p:spTgt spid="5"/>
                                        </p:tgtEl>
                                        <p:attrNameLst>
                                          <p:attrName>ppt_x</p:attrName>
                                        </p:attrNameLst>
                                      </p:cBhvr>
                                      <p:tavLst>
                                        <p:tav tm="0">
                                          <p:val>
                                            <p:strVal val="#ppt_x-.2"/>
                                          </p:val>
                                        </p:tav>
                                        <p:tav tm="100000">
                                          <p:val>
                                            <p:strVal val="#ppt_x"/>
                                          </p:val>
                                        </p:tav>
                                      </p:tavLst>
                                    </p:anim>
                                    <p:anim calcmode="lin" valueType="num">
                                      <p:cBhvr>
                                        <p:cTn id="19" dur="3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 dur="3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3000" fill="hold"/>
                                        <p:tgtEl>
                                          <p:spTgt spid="4"/>
                                        </p:tgtEl>
                                        <p:attrNameLst>
                                          <p:attrName>ppt_x</p:attrName>
                                        </p:attrNameLst>
                                      </p:cBhvr>
                                      <p:tavLst>
                                        <p:tav tm="0">
                                          <p:val>
                                            <p:strVal val="#ppt_x-.2"/>
                                          </p:val>
                                        </p:tav>
                                        <p:tav tm="100000">
                                          <p:val>
                                            <p:strVal val="#ppt_x"/>
                                          </p:val>
                                        </p:tav>
                                      </p:tavLst>
                                    </p:anim>
                                    <p:anim calcmode="lin" valueType="num">
                                      <p:cBhvr>
                                        <p:cTn id="26" dur="3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2057400"/>
            <a:ext cx="3200400" cy="1815882"/>
          </a:xfrm>
          <a:prstGeom prst="rect">
            <a:avLst/>
          </a:prstGeom>
          <a:noFill/>
        </p:spPr>
        <p:txBody>
          <a:bodyPr wrap="square" rtlCol="0">
            <a:spAutoFit/>
          </a:bodyPr>
          <a:lstStyle/>
          <a:p>
            <a:r>
              <a:rPr lang="en-US" sz="2400" dirty="0" smtClean="0">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মোঃ</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বাকি</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বিল্লাহ</a:t>
            </a:r>
            <a:endParaRPr lang="en-US" sz="2800" dirty="0" smtClean="0">
              <a:solidFill>
                <a:srgbClr val="002060"/>
              </a:solidFill>
              <a:latin typeface="NikoshBAN" pitchFamily="2" charset="0"/>
              <a:cs typeface="NikoshBAN" pitchFamily="2" charset="0"/>
            </a:endParaRPr>
          </a:p>
          <a:p>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সহকারী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শিক্ষক</a:t>
            </a:r>
            <a:endParaRPr lang="en-US" sz="2800" dirty="0" smtClean="0">
              <a:solidFill>
                <a:srgbClr val="002060"/>
              </a:solidFill>
              <a:latin typeface="NikoshBAN" pitchFamily="2" charset="0"/>
              <a:cs typeface="NikoshBAN" pitchFamily="2" charset="0"/>
            </a:endParaRPr>
          </a:p>
          <a:p>
            <a:r>
              <a:rPr lang="en-US" sz="2800" dirty="0" err="1" smtClean="0">
                <a:solidFill>
                  <a:srgbClr val="002060"/>
                </a:solidFill>
                <a:latin typeface="NikoshBAN" pitchFamily="2" charset="0"/>
                <a:cs typeface="NikoshBAN" pitchFamily="2" charset="0"/>
              </a:rPr>
              <a:t>জাগির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হোসেন</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একাডেমি</a:t>
            </a:r>
            <a:r>
              <a:rPr lang="en-US" sz="2800" dirty="0" smtClean="0">
                <a:solidFill>
                  <a:srgbClr val="002060"/>
                </a:solidFill>
                <a:latin typeface="NikoshBAN" pitchFamily="2" charset="0"/>
                <a:cs typeface="NikoshBAN" pitchFamily="2" charset="0"/>
              </a:rPr>
              <a:t>,</a:t>
            </a:r>
          </a:p>
          <a:p>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পাবনা</a:t>
            </a:r>
            <a:endParaRPr lang="en-US" sz="2800" dirty="0">
              <a:solidFill>
                <a:srgbClr val="002060"/>
              </a:solidFill>
              <a:latin typeface="NikoshBAN" pitchFamily="2" charset="0"/>
              <a:cs typeface="NikoshBAN" pitchFamily="2"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00400" y="381000"/>
            <a:ext cx="2743200" cy="584775"/>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পাঠ</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পর্যালোচনা</a:t>
            </a:r>
            <a:endParaRPr lang="en-US" sz="3600" dirty="0" smtClean="0">
              <a:solidFill>
                <a:srgbClr val="002060"/>
              </a:solidFill>
              <a:latin typeface="NikoshBAN" pitchFamily="2" charset="0"/>
              <a:cs typeface="NikoshBAN" pitchFamily="2" charset="0"/>
            </a:endParaRPr>
          </a:p>
        </p:txBody>
      </p:sp>
      <p:pic>
        <p:nvPicPr>
          <p:cNvPr id="5" name="Picture 4" descr="ছোটলোক.jpg"/>
          <p:cNvPicPr>
            <a:picLocks noChangeAspect="1"/>
          </p:cNvPicPr>
          <p:nvPr/>
        </p:nvPicPr>
        <p:blipFill>
          <a:blip r:embed="rId3"/>
          <a:stretch>
            <a:fillRect/>
          </a:stretch>
        </p:blipFill>
        <p:spPr>
          <a:xfrm>
            <a:off x="381000" y="1143000"/>
            <a:ext cx="3810000" cy="27432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6" name="Picture 5" descr="image.jpg"/>
          <p:cNvPicPr>
            <a:picLocks noChangeAspect="1"/>
          </p:cNvPicPr>
          <p:nvPr/>
        </p:nvPicPr>
        <p:blipFill>
          <a:blip r:embed="rId4"/>
          <a:stretch>
            <a:fillRect/>
          </a:stretch>
        </p:blipFill>
        <p:spPr>
          <a:xfrm>
            <a:off x="4523113" y="1143000"/>
            <a:ext cx="3660124" cy="26670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9" name="Rectangle 8"/>
          <p:cNvSpPr/>
          <p:nvPr/>
        </p:nvSpPr>
        <p:spPr>
          <a:xfrm>
            <a:off x="228600" y="4876800"/>
            <a:ext cx="8610600" cy="830997"/>
          </a:xfrm>
          <a:prstGeom prst="rect">
            <a:avLst/>
          </a:prstGeom>
        </p:spPr>
        <p:txBody>
          <a:bodyPr wrap="square">
            <a:spAutoFit/>
          </a:bodyPr>
          <a:lstStyle/>
          <a:p>
            <a:r>
              <a:rPr lang="as-IN" sz="2400" dirty="0" smtClean="0">
                <a:solidFill>
                  <a:srgbClr val="002060"/>
                </a:solidFill>
                <a:latin typeface="NikoshBAN" pitchFamily="2" charset="0"/>
                <a:cs typeface="NikoshBAN" pitchFamily="2" charset="0"/>
              </a:rPr>
              <a:t>উপেক্ষিত শক্তির উদ্বোধন’ প্রবন্ধে বলা হয়েছে যে একটি দেশের গণতন্ত্র প্রতিষ্ঠায় ছোট-বড়, উঁচু-নিচু, ধর্মীয় ও জাতিগত বিভেদ দূর করা আবশ্যক। </a:t>
            </a:r>
            <a:endParaRPr lang="en-US" sz="24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3000" fill="hold"/>
                                        <p:tgtEl>
                                          <p:spTgt spid="6"/>
                                        </p:tgtEl>
                                        <p:attrNameLst>
                                          <p:attrName>ppt_x</p:attrName>
                                        </p:attrNameLst>
                                      </p:cBhvr>
                                      <p:tavLst>
                                        <p:tav tm="0">
                                          <p:val>
                                            <p:strVal val="#ppt_x-.2"/>
                                          </p:val>
                                        </p:tav>
                                        <p:tav tm="100000">
                                          <p:val>
                                            <p:strVal val="#ppt_x"/>
                                          </p:val>
                                        </p:tav>
                                      </p:tavLst>
                                    </p:anim>
                                    <p:anim calcmode="lin" valueType="num">
                                      <p:cBhvr>
                                        <p:cTn id="14" dur="3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3000"/>
                                        <p:tgtEl>
                                          <p:spTgt spid="6"/>
                                        </p:tgtEl>
                                      </p:cBhvr>
                                    </p:animEffect>
                                  </p:childTnLst>
                                </p:cTn>
                              </p:par>
                              <p:par>
                                <p:cTn id="16" presetID="2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0" fill="hold"/>
                                        <p:tgtEl>
                                          <p:spTgt spid="5"/>
                                        </p:tgtEl>
                                        <p:attrNameLst>
                                          <p:attrName>ppt_x</p:attrName>
                                        </p:attrNameLst>
                                      </p:cBhvr>
                                      <p:tavLst>
                                        <p:tav tm="0">
                                          <p:val>
                                            <p:strVal val="#ppt_x-.2"/>
                                          </p:val>
                                        </p:tav>
                                        <p:tav tm="100000">
                                          <p:val>
                                            <p:strVal val="#ppt_x"/>
                                          </p:val>
                                        </p:tav>
                                      </p:tavLst>
                                    </p:anim>
                                    <p:anim calcmode="lin" valueType="num">
                                      <p:cBhvr>
                                        <p:cTn id="19" dur="3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 dur="3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ppt_x</p:attrName>
                                        </p:attrNameLst>
                                      </p:cBhvr>
                                      <p:tavLst>
                                        <p:tav tm="0">
                                          <p:val>
                                            <p:strVal val="#ppt_x-.2"/>
                                          </p:val>
                                        </p:tav>
                                        <p:tav tm="100000">
                                          <p:val>
                                            <p:strVal val="#ppt_x"/>
                                          </p:val>
                                        </p:tav>
                                      </p:tavLst>
                                    </p:anim>
                                    <p:anim calcmode="lin" valueType="num">
                                      <p:cBhvr>
                                        <p:cTn id="26" dur="2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00400" y="381000"/>
            <a:ext cx="2743200" cy="584775"/>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পাঠ</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পর্যালোচনা</a:t>
            </a:r>
            <a:endParaRPr lang="en-US" sz="3600" dirty="0" smtClean="0">
              <a:solidFill>
                <a:srgbClr val="002060"/>
              </a:solidFill>
              <a:latin typeface="NikoshBAN" pitchFamily="2" charset="0"/>
              <a:cs typeface="NikoshBAN" pitchFamily="2" charset="0"/>
            </a:endParaRPr>
          </a:p>
        </p:txBody>
      </p:sp>
      <p:pic>
        <p:nvPicPr>
          <p:cNvPr id="5" name="Picture 4" descr="ছোটলোক.jpg"/>
          <p:cNvPicPr>
            <a:picLocks noChangeAspect="1"/>
          </p:cNvPicPr>
          <p:nvPr/>
        </p:nvPicPr>
        <p:blipFill>
          <a:blip r:embed="rId3"/>
          <a:stretch>
            <a:fillRect/>
          </a:stretch>
        </p:blipFill>
        <p:spPr>
          <a:xfrm>
            <a:off x="685800" y="1066800"/>
            <a:ext cx="3581400" cy="27432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6" name="Picture 5" descr="image.jpg"/>
          <p:cNvPicPr>
            <a:picLocks noChangeAspect="1"/>
          </p:cNvPicPr>
          <p:nvPr/>
        </p:nvPicPr>
        <p:blipFill>
          <a:blip r:embed="rId4"/>
          <a:stretch>
            <a:fillRect/>
          </a:stretch>
        </p:blipFill>
        <p:spPr>
          <a:xfrm>
            <a:off x="4648200" y="1143000"/>
            <a:ext cx="3581399" cy="25908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8" name="Rectangle 7"/>
          <p:cNvSpPr/>
          <p:nvPr/>
        </p:nvSpPr>
        <p:spPr>
          <a:xfrm>
            <a:off x="304800" y="3886200"/>
            <a:ext cx="8610600" cy="2308324"/>
          </a:xfrm>
          <a:prstGeom prst="rect">
            <a:avLst/>
          </a:prstGeom>
        </p:spPr>
        <p:txBody>
          <a:bodyPr wrap="square">
            <a:spAutoFit/>
          </a:bodyPr>
          <a:lstStyle/>
          <a:p>
            <a:r>
              <a:rPr lang="as-IN" sz="2400" dirty="0" smtClean="0">
                <a:solidFill>
                  <a:srgbClr val="002060"/>
                </a:solidFill>
                <a:latin typeface="NikoshBAN" pitchFamily="2" charset="0"/>
                <a:cs typeface="NikoshBAN" pitchFamily="2" charset="0"/>
              </a:rPr>
              <a:t>মহাত্মা গান্ধী এটা উপলব্ধি করতে পেরেছিলেন বলেই তিনি প্রাণ খুলে উপেক্ষিত সম্প্রদায়ের সঙ্গে মিশতেন, তাদের সুখ-দুঃখের অংশীদার হতেন, নিজের বুকের রক্ত দিয়ে তারা খেতে পেল না বলে তাদের সঙ্গে উপোস করে তাদের একান্ত আপনার করে তুলেছেন। তাই তাঁর একটি ইঙ্গিতেই উপেক্ষিতরা মৃত্যুর জন্য বুক বাড়িয়ে নিতে পেরেছে। তিনি জাতি, ধর্ম, সমাজভেদ ত্যাগ করে, আভিজাত্য, পদ গৌরবের অহংকার না করে অনায়াসে প্রাণের মুক্ত উদারতা নিয়ে তাদের ‘ভাই’ বলে সম্বোধন করেছেন।</a:t>
            </a:r>
            <a:endParaRPr lang="en-US" sz="24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3000" fill="hold"/>
                                        <p:tgtEl>
                                          <p:spTgt spid="6"/>
                                        </p:tgtEl>
                                        <p:attrNameLst>
                                          <p:attrName>ppt_x</p:attrName>
                                        </p:attrNameLst>
                                      </p:cBhvr>
                                      <p:tavLst>
                                        <p:tav tm="0">
                                          <p:val>
                                            <p:strVal val="#ppt_x-.2"/>
                                          </p:val>
                                        </p:tav>
                                        <p:tav tm="100000">
                                          <p:val>
                                            <p:strVal val="#ppt_x"/>
                                          </p:val>
                                        </p:tav>
                                      </p:tavLst>
                                    </p:anim>
                                    <p:anim calcmode="lin" valueType="num">
                                      <p:cBhvr>
                                        <p:cTn id="14" dur="3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3000"/>
                                        <p:tgtEl>
                                          <p:spTgt spid="6"/>
                                        </p:tgtEl>
                                      </p:cBhvr>
                                    </p:animEffect>
                                  </p:childTnLst>
                                </p:cTn>
                              </p:par>
                              <p:par>
                                <p:cTn id="16" presetID="2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0" fill="hold"/>
                                        <p:tgtEl>
                                          <p:spTgt spid="5"/>
                                        </p:tgtEl>
                                        <p:attrNameLst>
                                          <p:attrName>ppt_x</p:attrName>
                                        </p:attrNameLst>
                                      </p:cBhvr>
                                      <p:tavLst>
                                        <p:tav tm="0">
                                          <p:val>
                                            <p:strVal val="#ppt_x-.2"/>
                                          </p:val>
                                        </p:tav>
                                        <p:tav tm="100000">
                                          <p:val>
                                            <p:strVal val="#ppt_x"/>
                                          </p:val>
                                        </p:tav>
                                      </p:tavLst>
                                    </p:anim>
                                    <p:anim calcmode="lin" valueType="num">
                                      <p:cBhvr>
                                        <p:cTn id="19" dur="3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 dur="3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ppt_x</p:attrName>
                                        </p:attrNameLst>
                                      </p:cBhvr>
                                      <p:tavLst>
                                        <p:tav tm="0">
                                          <p:val>
                                            <p:strVal val="#ppt_x-.2"/>
                                          </p:val>
                                        </p:tav>
                                        <p:tav tm="100000">
                                          <p:val>
                                            <p:strVal val="#ppt_x"/>
                                          </p:val>
                                        </p:tav>
                                      </p:tavLst>
                                    </p:anim>
                                    <p:anim calcmode="lin" valueType="num">
                                      <p:cBhvr>
                                        <p:cTn id="26"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00400" y="381000"/>
            <a:ext cx="2743200" cy="584775"/>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পাঠ</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পর্যালোচনা</a:t>
            </a:r>
            <a:endParaRPr lang="en-US" sz="3600" dirty="0" smtClean="0">
              <a:solidFill>
                <a:srgbClr val="002060"/>
              </a:solidFill>
              <a:latin typeface="NikoshBAN" pitchFamily="2" charset="0"/>
              <a:cs typeface="NikoshBAN" pitchFamily="2" charset="0"/>
            </a:endParaRPr>
          </a:p>
        </p:txBody>
      </p:sp>
      <p:pic>
        <p:nvPicPr>
          <p:cNvPr id="5" name="Picture 4" descr="ছোটলোক.jpg"/>
          <p:cNvPicPr>
            <a:picLocks noChangeAspect="1"/>
          </p:cNvPicPr>
          <p:nvPr/>
        </p:nvPicPr>
        <p:blipFill>
          <a:blip r:embed="rId3"/>
          <a:stretch>
            <a:fillRect/>
          </a:stretch>
        </p:blipFill>
        <p:spPr>
          <a:xfrm>
            <a:off x="685800" y="1271247"/>
            <a:ext cx="3581400" cy="2462553"/>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6" name="Picture 5" descr="image.jpg"/>
          <p:cNvPicPr>
            <a:picLocks noChangeAspect="1"/>
          </p:cNvPicPr>
          <p:nvPr/>
        </p:nvPicPr>
        <p:blipFill>
          <a:blip r:embed="rId4"/>
          <a:stretch>
            <a:fillRect/>
          </a:stretch>
        </p:blipFill>
        <p:spPr>
          <a:xfrm>
            <a:off x="4648200" y="1219200"/>
            <a:ext cx="3581399" cy="25146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7" name="Rectangle 6"/>
          <p:cNvSpPr/>
          <p:nvPr/>
        </p:nvSpPr>
        <p:spPr>
          <a:xfrm>
            <a:off x="304800" y="4343400"/>
            <a:ext cx="8534400" cy="1938992"/>
          </a:xfrm>
          <a:prstGeom prst="rect">
            <a:avLst/>
          </a:prstGeom>
        </p:spPr>
        <p:txBody>
          <a:bodyPr wrap="square">
            <a:spAutoFit/>
          </a:bodyPr>
          <a:lstStyle/>
          <a:p>
            <a:r>
              <a:rPr lang="as-IN" sz="2400" dirty="0" smtClean="0">
                <a:solidFill>
                  <a:srgbClr val="002060"/>
                </a:solidFill>
                <a:latin typeface="NikoshBAN" pitchFamily="2" charset="0"/>
                <a:cs typeface="NikoshBAN" pitchFamily="2" charset="0"/>
              </a:rPr>
              <a:t>লেখক মনে করেন, মহাত্মা গান্ধীর মতো আন্তরিকতার সঙ্গে উপেক্ষিত শক্তিকে জাগিয়ে তুললে দেশে গণতন্ত্র আসবে ও অসাধ্য সাধন হবে। তাই আমাদের সমাজের এই পতিত, চণ্ডাল ও তথাকথিত ছোটলোক ভাইদের আপন করে নিলে সারা বিশ্ব আভিজাত্য গর্বিত সম্প্রদায়কে নমস্কার জানাবে। মহাত্মা গান্ধীর মতো মানুষের নির্দেশিত পথে যদি আমরা পরিভ্রমণ করতে পারি, তবে সমাজ ও রাষ্ট্রীয় জীবনে সুখ ও সমৃদ্ধি বিরাজ করবে।</a:t>
            </a:r>
            <a:endParaRPr lang="en-US" sz="24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3000" fill="hold"/>
                                        <p:tgtEl>
                                          <p:spTgt spid="6"/>
                                        </p:tgtEl>
                                        <p:attrNameLst>
                                          <p:attrName>ppt_x</p:attrName>
                                        </p:attrNameLst>
                                      </p:cBhvr>
                                      <p:tavLst>
                                        <p:tav tm="0">
                                          <p:val>
                                            <p:strVal val="#ppt_x-.2"/>
                                          </p:val>
                                        </p:tav>
                                        <p:tav tm="100000">
                                          <p:val>
                                            <p:strVal val="#ppt_x"/>
                                          </p:val>
                                        </p:tav>
                                      </p:tavLst>
                                    </p:anim>
                                    <p:anim calcmode="lin" valueType="num">
                                      <p:cBhvr>
                                        <p:cTn id="14" dur="3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3000"/>
                                        <p:tgtEl>
                                          <p:spTgt spid="6"/>
                                        </p:tgtEl>
                                      </p:cBhvr>
                                    </p:animEffect>
                                  </p:childTnLst>
                                </p:cTn>
                              </p:par>
                              <p:par>
                                <p:cTn id="16" presetID="2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0" fill="hold"/>
                                        <p:tgtEl>
                                          <p:spTgt spid="5"/>
                                        </p:tgtEl>
                                        <p:attrNameLst>
                                          <p:attrName>ppt_x</p:attrName>
                                        </p:attrNameLst>
                                      </p:cBhvr>
                                      <p:tavLst>
                                        <p:tav tm="0">
                                          <p:val>
                                            <p:strVal val="#ppt_x-.2"/>
                                          </p:val>
                                        </p:tav>
                                        <p:tav tm="100000">
                                          <p:val>
                                            <p:strVal val="#ppt_x"/>
                                          </p:val>
                                        </p:tav>
                                      </p:tavLst>
                                    </p:anim>
                                    <p:anim calcmode="lin" valueType="num">
                                      <p:cBhvr>
                                        <p:cTn id="19" dur="3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 dur="3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3000" fill="hold"/>
                                        <p:tgtEl>
                                          <p:spTgt spid="7"/>
                                        </p:tgtEl>
                                        <p:attrNameLst>
                                          <p:attrName>ppt_x</p:attrName>
                                        </p:attrNameLst>
                                      </p:cBhvr>
                                      <p:tavLst>
                                        <p:tav tm="0">
                                          <p:val>
                                            <p:strVal val="#ppt_x-.2"/>
                                          </p:val>
                                        </p:tav>
                                        <p:tav tm="100000">
                                          <p:val>
                                            <p:strVal val="#ppt_x"/>
                                          </p:val>
                                        </p:tav>
                                      </p:tavLst>
                                    </p:anim>
                                    <p:anim calcmode="lin" valueType="num">
                                      <p:cBhvr>
                                        <p:cTn id="26" dur="3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43200" y="457200"/>
            <a:ext cx="3276600" cy="707886"/>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4000" dirty="0" err="1" smtClean="0">
                <a:solidFill>
                  <a:srgbClr val="002060"/>
                </a:solidFill>
                <a:latin typeface="NikoshBAN" pitchFamily="2" charset="0"/>
                <a:cs typeface="NikoshBAN" pitchFamily="2" charset="0"/>
              </a:rPr>
              <a:t>শব্দগুলির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অর্থ</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জানি</a:t>
            </a:r>
            <a:endParaRPr lang="en-US" sz="4000" dirty="0" smtClean="0">
              <a:solidFill>
                <a:srgbClr val="002060"/>
              </a:solidFill>
              <a:latin typeface="NikoshBAN" pitchFamily="2" charset="0"/>
              <a:cs typeface="NikoshBAN" pitchFamily="2" charset="0"/>
            </a:endParaRPr>
          </a:p>
        </p:txBody>
      </p:sp>
      <p:graphicFrame>
        <p:nvGraphicFramePr>
          <p:cNvPr id="3" name="Table 2"/>
          <p:cNvGraphicFramePr>
            <a:graphicFrameLocks noGrp="1"/>
          </p:cNvGraphicFramePr>
          <p:nvPr/>
        </p:nvGraphicFramePr>
        <p:xfrm>
          <a:off x="304800" y="1066799"/>
          <a:ext cx="8610600" cy="5181600"/>
        </p:xfrm>
        <a:graphic>
          <a:graphicData uri="http://schemas.openxmlformats.org/drawingml/2006/table">
            <a:tbl>
              <a:tblPr>
                <a:effectLst>
                  <a:outerShdw blurRad="76200" dir="18900000" sy="23000" kx="-1200000" algn="bl" rotWithShape="0">
                    <a:prstClr val="black">
                      <a:alpha val="20000"/>
                    </a:prstClr>
                  </a:outerShdw>
                  <a:reflection blurRad="6350" stA="50000" endA="300" endPos="55000" dir="5400000" sy="-100000" algn="bl" rotWithShape="0"/>
                </a:effectLst>
              </a:tblPr>
              <a:tblGrid>
                <a:gridCol w="2465196"/>
                <a:gridCol w="6145404"/>
              </a:tblGrid>
              <a:tr h="1380426">
                <a:tc>
                  <a:txBody>
                    <a:bodyPr/>
                    <a:lstStyle/>
                    <a:p>
                      <a:r>
                        <a:rPr lang="as-IN" sz="4000" dirty="0">
                          <a:solidFill>
                            <a:srgbClr val="01435F"/>
                          </a:solidFill>
                          <a:latin typeface="NikoshBAN" pitchFamily="2" charset="0"/>
                          <a:cs typeface="NikoshBAN" pitchFamily="2" charset="0"/>
                        </a:rPr>
                        <a:t>মসীময়-</a:t>
                      </a:r>
                    </a:p>
                  </a:txBody>
                  <a:tcPr marL="117872" marR="117872" marT="38100" marB="38100"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a:noFill/>
                    </a:lnT>
                    <a:lnB w="9525" cap="flat" cmpd="sng" algn="ctr">
                      <a:solidFill>
                        <a:srgbClr val="88C7E2"/>
                      </a:solidFill>
                      <a:prstDash val="solid"/>
                      <a:round/>
                      <a:headEnd type="none" w="med" len="med"/>
                      <a:tailEnd type="none" w="med" len="med"/>
                    </a:lnB>
                    <a:solidFill>
                      <a:srgbClr val="E4EEF3"/>
                    </a:solidFill>
                  </a:tcPr>
                </a:tc>
                <a:tc>
                  <a:txBody>
                    <a:bodyPr/>
                    <a:lstStyle/>
                    <a:p>
                      <a:r>
                        <a:rPr lang="as-IN" sz="4000" dirty="0">
                          <a:solidFill>
                            <a:srgbClr val="01435F"/>
                          </a:solidFill>
                          <a:latin typeface="NikoshBAN" pitchFamily="2" charset="0"/>
                          <a:cs typeface="NikoshBAN" pitchFamily="2" charset="0"/>
                        </a:rPr>
                        <a:t>কালিমাখাময়, অন্ধকারাচ্ছন্ন</a:t>
                      </a:r>
                    </a:p>
                  </a:txBody>
                  <a:tcPr marL="117872" marR="117872" marT="38100" marB="38100"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a:noFill/>
                    </a:lnT>
                    <a:lnB w="9525" cap="flat" cmpd="sng" algn="ctr">
                      <a:solidFill>
                        <a:srgbClr val="88C7E2"/>
                      </a:solidFill>
                      <a:prstDash val="solid"/>
                      <a:round/>
                      <a:headEnd type="none" w="med" len="med"/>
                      <a:tailEnd type="none" w="med" len="med"/>
                    </a:lnB>
                    <a:solidFill>
                      <a:srgbClr val="E4EEF3"/>
                    </a:solidFill>
                  </a:tcPr>
                </a:tc>
              </a:tr>
              <a:tr h="1360420">
                <a:tc>
                  <a:txBody>
                    <a:bodyPr/>
                    <a:lstStyle/>
                    <a:p>
                      <a:r>
                        <a:rPr lang="as-IN" sz="4000">
                          <a:solidFill>
                            <a:srgbClr val="01435F"/>
                          </a:solidFill>
                          <a:latin typeface="NikoshBAN" pitchFamily="2" charset="0"/>
                          <a:cs typeface="NikoshBAN" pitchFamily="2" charset="0"/>
                        </a:rPr>
                        <a:t>চণ্ডাল –</a:t>
                      </a:r>
                    </a:p>
                  </a:txBody>
                  <a:tcPr marL="117872" marR="117872" marT="38100" marB="38100"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tc>
                  <a:txBody>
                    <a:bodyPr/>
                    <a:lstStyle/>
                    <a:p>
                      <a:pPr algn="l"/>
                      <a:r>
                        <a:rPr lang="as-IN" sz="4000" dirty="0">
                          <a:solidFill>
                            <a:srgbClr val="01435F"/>
                          </a:solidFill>
                          <a:latin typeface="NikoshBAN" pitchFamily="2" charset="0"/>
                          <a:cs typeface="NikoshBAN" pitchFamily="2" charset="0"/>
                        </a:rPr>
                        <a:t>চাড়াল, </a:t>
                      </a:r>
                      <a:endParaRPr lang="en-US" sz="4000" dirty="0" smtClean="0">
                        <a:solidFill>
                          <a:srgbClr val="01435F"/>
                        </a:solidFill>
                        <a:latin typeface="NikoshBAN" pitchFamily="2" charset="0"/>
                        <a:cs typeface="NikoshBAN" pitchFamily="2" charset="0"/>
                      </a:endParaRPr>
                    </a:p>
                    <a:p>
                      <a:pPr algn="l"/>
                      <a:r>
                        <a:rPr lang="as-IN" sz="4000" dirty="0" smtClean="0">
                          <a:solidFill>
                            <a:srgbClr val="01435F"/>
                          </a:solidFill>
                          <a:latin typeface="NikoshBAN" pitchFamily="2" charset="0"/>
                          <a:cs typeface="NikoshBAN" pitchFamily="2" charset="0"/>
                        </a:rPr>
                        <a:t>হিন্দু </a:t>
                      </a:r>
                      <a:r>
                        <a:rPr lang="as-IN" sz="4000" dirty="0">
                          <a:solidFill>
                            <a:srgbClr val="01435F"/>
                          </a:solidFill>
                          <a:latin typeface="NikoshBAN" pitchFamily="2" charset="0"/>
                          <a:cs typeface="NikoshBAN" pitchFamily="2" charset="0"/>
                        </a:rPr>
                        <a:t>বর্ণব্যবস্থায় </a:t>
                      </a:r>
                      <a:r>
                        <a:rPr lang="as-IN" sz="4000" dirty="0" smtClean="0">
                          <a:solidFill>
                            <a:srgbClr val="01435F"/>
                          </a:solidFill>
                          <a:latin typeface="NikoshBAN" pitchFamily="2" charset="0"/>
                          <a:cs typeface="NikoshBAN" pitchFamily="2" charset="0"/>
                        </a:rPr>
                        <a:t>নিম্নব</a:t>
                      </a:r>
                      <a:r>
                        <a:rPr lang="en-US" sz="4000" dirty="0" err="1" smtClean="0">
                          <a:solidFill>
                            <a:srgbClr val="01435F"/>
                          </a:solidFill>
                          <a:latin typeface="NikoshBAN" pitchFamily="2" charset="0"/>
                          <a:cs typeface="NikoshBAN" pitchFamily="2" charset="0"/>
                        </a:rPr>
                        <a:t>র্ণের</a:t>
                      </a:r>
                      <a:r>
                        <a:rPr lang="as-IN" sz="4000" dirty="0" smtClean="0">
                          <a:solidFill>
                            <a:srgbClr val="01435F"/>
                          </a:solidFill>
                          <a:latin typeface="NikoshBAN" pitchFamily="2" charset="0"/>
                          <a:cs typeface="NikoshBAN" pitchFamily="2" charset="0"/>
                        </a:rPr>
                        <a:t> লোক</a:t>
                      </a:r>
                      <a:endParaRPr lang="as-IN" sz="4000" dirty="0">
                        <a:solidFill>
                          <a:srgbClr val="01435F"/>
                        </a:solidFill>
                        <a:latin typeface="NikoshBAN" pitchFamily="2" charset="0"/>
                        <a:cs typeface="NikoshBAN" pitchFamily="2" charset="0"/>
                      </a:endParaRPr>
                    </a:p>
                  </a:txBody>
                  <a:tcPr marL="117872" marR="117872" marT="38100" marB="38100"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tr>
              <a:tr h="1220377">
                <a:tc>
                  <a:txBody>
                    <a:bodyPr/>
                    <a:lstStyle/>
                    <a:p>
                      <a:r>
                        <a:rPr lang="as-IN" sz="4000">
                          <a:solidFill>
                            <a:srgbClr val="01435F"/>
                          </a:solidFill>
                          <a:latin typeface="NikoshBAN" pitchFamily="2" charset="0"/>
                          <a:cs typeface="NikoshBAN" pitchFamily="2" charset="0"/>
                        </a:rPr>
                        <a:t>বোধন-বাঁশি-</a:t>
                      </a:r>
                    </a:p>
                  </a:txBody>
                  <a:tcPr marL="117872" marR="117872" marT="38100" marB="38100"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tc>
                  <a:txBody>
                    <a:bodyPr/>
                    <a:lstStyle/>
                    <a:p>
                      <a:r>
                        <a:rPr lang="as-IN" sz="4000" dirty="0">
                          <a:solidFill>
                            <a:srgbClr val="01435F"/>
                          </a:solidFill>
                          <a:latin typeface="NikoshBAN" pitchFamily="2" charset="0"/>
                          <a:cs typeface="NikoshBAN" pitchFamily="2" charset="0"/>
                        </a:rPr>
                        <a:t>বোধ জাগিয়ে তোলার বাঁশি</a:t>
                      </a:r>
                    </a:p>
                  </a:txBody>
                  <a:tcPr marL="117872" marR="117872" marT="38100" marB="38100"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tr>
              <a:tr h="1220377">
                <a:tc>
                  <a:txBody>
                    <a:bodyPr/>
                    <a:lstStyle/>
                    <a:p>
                      <a:r>
                        <a:rPr lang="as-IN" sz="4000" dirty="0">
                          <a:solidFill>
                            <a:srgbClr val="01435F"/>
                          </a:solidFill>
                          <a:latin typeface="NikoshBAN" pitchFamily="2" charset="0"/>
                          <a:cs typeface="NikoshBAN" pitchFamily="2" charset="0"/>
                        </a:rPr>
                        <a:t>দৈন্য-</a:t>
                      </a:r>
                    </a:p>
                  </a:txBody>
                  <a:tcPr marL="117872" marR="117872" marT="38100" marB="38100"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tc>
                  <a:txBody>
                    <a:bodyPr/>
                    <a:lstStyle/>
                    <a:p>
                      <a:r>
                        <a:rPr lang="as-IN" sz="4000" dirty="0">
                          <a:solidFill>
                            <a:srgbClr val="01435F"/>
                          </a:solidFill>
                          <a:latin typeface="NikoshBAN" pitchFamily="2" charset="0"/>
                          <a:cs typeface="NikoshBAN" pitchFamily="2" charset="0"/>
                        </a:rPr>
                        <a:t>দারিদ্র্য, দীনতা</a:t>
                      </a:r>
                    </a:p>
                  </a:txBody>
                  <a:tcPr marL="117872" marR="117872" marT="38100" marB="38100"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tr>
            </a:tbl>
          </a:graphicData>
        </a:graphic>
      </p:graphicFrame>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3"/>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57600" y="304800"/>
            <a:ext cx="1447800" cy="707886"/>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4000" dirty="0" err="1" smtClean="0">
                <a:solidFill>
                  <a:srgbClr val="002060"/>
                </a:solidFill>
                <a:latin typeface="NikoshBAN" pitchFamily="2" charset="0"/>
                <a:cs typeface="NikoshBAN" pitchFamily="2" charset="0"/>
              </a:rPr>
              <a:t>মূল্যায়ণ</a:t>
            </a:r>
            <a:endParaRPr lang="en-US" sz="4000" dirty="0" smtClean="0">
              <a:solidFill>
                <a:srgbClr val="002060"/>
              </a:solidFill>
              <a:latin typeface="NikoshBAN" pitchFamily="2" charset="0"/>
              <a:cs typeface="NikoshBAN" pitchFamily="2" charset="0"/>
            </a:endParaRPr>
          </a:p>
        </p:txBody>
      </p:sp>
      <p:sp>
        <p:nvSpPr>
          <p:cNvPr id="3" name="Rectangle 2"/>
          <p:cNvSpPr/>
          <p:nvPr/>
        </p:nvSpPr>
        <p:spPr>
          <a:xfrm>
            <a:off x="152400" y="1143000"/>
            <a:ext cx="8763000" cy="5262979"/>
          </a:xfrm>
          <a:prstGeom prst="rect">
            <a:avLst/>
          </a:prstGeom>
        </p:spPr>
        <p:txBody>
          <a:bodyPr wrap="square">
            <a:spAutoFit/>
          </a:bodyPr>
          <a:lstStyle/>
          <a:p>
            <a:r>
              <a:rPr lang="en-US" sz="2400" dirty="0" smtClean="0">
                <a:solidFill>
                  <a:srgbClr val="002060"/>
                </a:solidFill>
                <a:latin typeface="NikoshBAN" pitchFamily="2" charset="0"/>
                <a:cs typeface="NikoshBAN" pitchFamily="2" charset="0"/>
              </a:rPr>
              <a:t>1</a:t>
            </a:r>
            <a:r>
              <a:rPr lang="as-IN" sz="2400" dirty="0" smtClean="0">
                <a:solidFill>
                  <a:srgbClr val="002060"/>
                </a:solidFill>
                <a:latin typeface="NikoshBAN" pitchFamily="2" charset="0"/>
                <a:cs typeface="NikoshBAN" pitchFamily="2" charset="0"/>
              </a:rPr>
              <a:t>. কাজী নজরুল ইসলাম ‘উপেক্ষিত শক্তির উদ্বোধন’ প্রবন্ধে কোন মহাপুরুষের উদাহরণ টেনেছেন?</a:t>
            </a:r>
            <a:br>
              <a:rPr lang="as-IN" sz="2400" dirty="0" smtClean="0">
                <a:solidFill>
                  <a:srgbClr val="002060"/>
                </a:solidFill>
                <a:latin typeface="NikoshBAN" pitchFamily="2" charset="0"/>
                <a:cs typeface="NikoshBAN" pitchFamily="2" charset="0"/>
              </a:rPr>
            </a:br>
            <a:r>
              <a:rPr lang="as-IN" sz="2400" dirty="0" smtClean="0">
                <a:solidFill>
                  <a:srgbClr val="002060"/>
                </a:solidFill>
                <a:latin typeface="NikoshBAN" pitchFamily="2" charset="0"/>
                <a:cs typeface="NikoshBAN" pitchFamily="2" charset="0"/>
              </a:rPr>
              <a:t>ক) কামাল আতাতুর্ক</a:t>
            </a:r>
            <a:r>
              <a:rPr lang="en-US" sz="2400" dirty="0" smtClean="0">
                <a:solidFill>
                  <a:srgbClr val="002060"/>
                </a:solidFill>
                <a:latin typeface="NikoshBAN" pitchFamily="2" charset="0"/>
                <a:cs typeface="NikoshBAN" pitchFamily="2" charset="0"/>
              </a:rPr>
              <a:t>     </a:t>
            </a:r>
            <a:r>
              <a:rPr lang="as-IN" sz="2400" dirty="0" smtClean="0">
                <a:solidFill>
                  <a:srgbClr val="002060"/>
                </a:solidFill>
                <a:latin typeface="NikoshBAN" pitchFamily="2" charset="0"/>
                <a:cs typeface="NikoshBAN" pitchFamily="2" charset="0"/>
              </a:rPr>
              <a:t>খ) মহাত্মা গান্ধী</a:t>
            </a:r>
            <a:r>
              <a:rPr lang="en-US" sz="2400" dirty="0" smtClean="0">
                <a:solidFill>
                  <a:srgbClr val="002060"/>
                </a:solidFill>
                <a:latin typeface="NikoshBAN" pitchFamily="2" charset="0"/>
                <a:cs typeface="NikoshBAN" pitchFamily="2" charset="0"/>
              </a:rPr>
              <a:t>   </a:t>
            </a:r>
            <a:r>
              <a:rPr lang="as-IN" sz="2400" dirty="0" smtClean="0">
                <a:solidFill>
                  <a:srgbClr val="002060"/>
                </a:solidFill>
                <a:latin typeface="NikoshBAN" pitchFamily="2" charset="0"/>
                <a:cs typeface="NikoshBAN" pitchFamily="2" charset="0"/>
              </a:rPr>
              <a:t>গ) হাজী মুহম্মদ মোহসীন</a:t>
            </a:r>
            <a:r>
              <a:rPr lang="en-US" sz="2400" dirty="0" smtClean="0">
                <a:solidFill>
                  <a:srgbClr val="002060"/>
                </a:solidFill>
                <a:latin typeface="NikoshBAN" pitchFamily="2" charset="0"/>
                <a:cs typeface="NikoshBAN" pitchFamily="2" charset="0"/>
              </a:rPr>
              <a:t>  </a:t>
            </a:r>
            <a:r>
              <a:rPr lang="as-IN" sz="2400" dirty="0" smtClean="0">
                <a:solidFill>
                  <a:srgbClr val="002060"/>
                </a:solidFill>
                <a:latin typeface="NikoshBAN" pitchFamily="2" charset="0"/>
                <a:cs typeface="NikoshBAN" pitchFamily="2" charset="0"/>
              </a:rPr>
              <a:t>ঘ) স্বামী বিবেকানন্দ</a:t>
            </a:r>
            <a:br>
              <a:rPr lang="as-IN" sz="2400" dirty="0" smtClean="0">
                <a:solidFill>
                  <a:srgbClr val="002060"/>
                </a:solidFill>
                <a:latin typeface="NikoshBAN" pitchFamily="2" charset="0"/>
                <a:cs typeface="NikoshBAN" pitchFamily="2" charset="0"/>
              </a:rPr>
            </a:br>
            <a:r>
              <a:rPr lang="as-IN" sz="2400" dirty="0" smtClean="0">
                <a:solidFill>
                  <a:srgbClr val="002060"/>
                </a:solidFill>
                <a:latin typeface="NikoshBAN" pitchFamily="2" charset="0"/>
                <a:cs typeface="NikoshBAN" pitchFamily="2" charset="0"/>
              </a:rPr>
              <a:t> সঠিক উত্তর: (খ)</a:t>
            </a:r>
            <a:br>
              <a:rPr lang="as-IN" sz="2400" dirty="0" smtClean="0">
                <a:solidFill>
                  <a:srgbClr val="002060"/>
                </a:solidFill>
                <a:latin typeface="NikoshBAN" pitchFamily="2" charset="0"/>
                <a:cs typeface="NikoshBAN" pitchFamily="2" charset="0"/>
              </a:rPr>
            </a:br>
            <a:r>
              <a:rPr lang="as-IN" sz="2400" dirty="0" smtClean="0">
                <a:solidFill>
                  <a:srgbClr val="002060"/>
                </a:solidFill>
                <a:latin typeface="NikoshBAN" pitchFamily="2" charset="0"/>
                <a:cs typeface="NikoshBAN" pitchFamily="2" charset="0"/>
              </a:rPr>
              <a:t>২. ধান থেকে চাল তৈরির লোকজ যন্ত্রের নাম কী?</a:t>
            </a:r>
            <a:br>
              <a:rPr lang="as-IN" sz="2400" dirty="0" smtClean="0">
                <a:solidFill>
                  <a:srgbClr val="002060"/>
                </a:solidFill>
                <a:latin typeface="NikoshBAN" pitchFamily="2" charset="0"/>
                <a:cs typeface="NikoshBAN" pitchFamily="2" charset="0"/>
              </a:rPr>
            </a:br>
            <a:r>
              <a:rPr lang="as-IN" sz="2400" dirty="0" smtClean="0">
                <a:solidFill>
                  <a:srgbClr val="002060"/>
                </a:solidFill>
                <a:latin typeface="NikoshBAN" pitchFamily="2" charset="0"/>
                <a:cs typeface="NikoshBAN" pitchFamily="2" charset="0"/>
              </a:rPr>
              <a:t>ক) বরজ</a:t>
            </a:r>
            <a:r>
              <a:rPr lang="en-US" sz="2400" dirty="0" smtClean="0">
                <a:solidFill>
                  <a:srgbClr val="002060"/>
                </a:solidFill>
                <a:latin typeface="NikoshBAN" pitchFamily="2" charset="0"/>
                <a:cs typeface="NikoshBAN" pitchFamily="2" charset="0"/>
              </a:rPr>
              <a:t>              </a:t>
            </a:r>
            <a:r>
              <a:rPr lang="as-IN" sz="2400" dirty="0" smtClean="0">
                <a:solidFill>
                  <a:srgbClr val="002060"/>
                </a:solidFill>
                <a:latin typeface="NikoshBAN" pitchFamily="2" charset="0"/>
                <a:cs typeface="NikoshBAN" pitchFamily="2" charset="0"/>
              </a:rPr>
              <a:t>খ) গোলা</a:t>
            </a:r>
            <a:r>
              <a:rPr lang="en-US" sz="2400" dirty="0" smtClean="0">
                <a:solidFill>
                  <a:srgbClr val="002060"/>
                </a:solidFill>
                <a:latin typeface="NikoshBAN" pitchFamily="2" charset="0"/>
                <a:cs typeface="NikoshBAN" pitchFamily="2" charset="0"/>
              </a:rPr>
              <a:t>              </a:t>
            </a:r>
            <a:r>
              <a:rPr lang="as-IN" sz="2400" dirty="0" smtClean="0">
                <a:solidFill>
                  <a:srgbClr val="002060"/>
                </a:solidFill>
                <a:latin typeface="NikoshBAN" pitchFamily="2" charset="0"/>
                <a:cs typeface="NikoshBAN" pitchFamily="2" charset="0"/>
              </a:rPr>
              <a:t>গ) কুলা</a:t>
            </a:r>
            <a:r>
              <a:rPr lang="en-US" sz="2400" dirty="0" smtClean="0">
                <a:solidFill>
                  <a:srgbClr val="002060"/>
                </a:solidFill>
                <a:latin typeface="NikoshBAN" pitchFamily="2" charset="0"/>
                <a:cs typeface="NikoshBAN" pitchFamily="2" charset="0"/>
              </a:rPr>
              <a:t>                        </a:t>
            </a:r>
            <a:r>
              <a:rPr lang="as-IN" sz="2400" dirty="0" smtClean="0">
                <a:solidFill>
                  <a:srgbClr val="002060"/>
                </a:solidFill>
                <a:latin typeface="NikoshBAN" pitchFamily="2" charset="0"/>
                <a:cs typeface="NikoshBAN" pitchFamily="2" charset="0"/>
              </a:rPr>
              <a:t>ঘ) ঢেঁকি</a:t>
            </a:r>
            <a:br>
              <a:rPr lang="as-IN" sz="2400" dirty="0" smtClean="0">
                <a:solidFill>
                  <a:srgbClr val="002060"/>
                </a:solidFill>
                <a:latin typeface="NikoshBAN" pitchFamily="2" charset="0"/>
                <a:cs typeface="NikoshBAN" pitchFamily="2" charset="0"/>
              </a:rPr>
            </a:br>
            <a:r>
              <a:rPr lang="as-IN" sz="2400" dirty="0" smtClean="0">
                <a:solidFill>
                  <a:srgbClr val="002060"/>
                </a:solidFill>
                <a:latin typeface="NikoshBAN" pitchFamily="2" charset="0"/>
                <a:cs typeface="NikoshBAN" pitchFamily="2" charset="0"/>
              </a:rPr>
              <a:t> সঠিক উত্তর: (ঘ)</a:t>
            </a:r>
            <a:br>
              <a:rPr lang="as-IN" sz="2400" dirty="0" smtClean="0">
                <a:solidFill>
                  <a:srgbClr val="002060"/>
                </a:solidFill>
                <a:latin typeface="NikoshBAN" pitchFamily="2" charset="0"/>
                <a:cs typeface="NikoshBAN" pitchFamily="2" charset="0"/>
              </a:rPr>
            </a:br>
            <a:r>
              <a:rPr lang="en-US" sz="2400" dirty="0" smtClean="0">
                <a:solidFill>
                  <a:srgbClr val="002060"/>
                </a:solidFill>
                <a:latin typeface="NikoshBAN" pitchFamily="2" charset="0"/>
                <a:cs typeface="NikoshBAN" pitchFamily="2" charset="0"/>
              </a:rPr>
              <a:t>3</a:t>
            </a:r>
            <a:r>
              <a:rPr lang="as-IN" sz="2400" dirty="0" smtClean="0">
                <a:solidFill>
                  <a:srgbClr val="002060"/>
                </a:solidFill>
                <a:latin typeface="NikoshBAN" pitchFamily="2" charset="0"/>
                <a:cs typeface="NikoshBAN" pitchFamily="2" charset="0"/>
              </a:rPr>
              <a:t>. ভারতের অসাধ্য সাধন রাজনীতির শিল্পী -</a:t>
            </a:r>
            <a:br>
              <a:rPr lang="as-IN" sz="2400" dirty="0" smtClean="0">
                <a:solidFill>
                  <a:srgbClr val="002060"/>
                </a:solidFill>
                <a:latin typeface="NikoshBAN" pitchFamily="2" charset="0"/>
                <a:cs typeface="NikoshBAN" pitchFamily="2" charset="0"/>
              </a:rPr>
            </a:br>
            <a:r>
              <a:rPr lang="as-IN" sz="2400" dirty="0" smtClean="0">
                <a:solidFill>
                  <a:srgbClr val="002060"/>
                </a:solidFill>
                <a:latin typeface="NikoshBAN" pitchFamily="2" charset="0"/>
                <a:cs typeface="NikoshBAN" pitchFamily="2" charset="0"/>
              </a:rPr>
              <a:t>ক) ভারতচন্দ্র</a:t>
            </a:r>
            <a:r>
              <a:rPr lang="en-US" sz="2400" dirty="0" smtClean="0">
                <a:solidFill>
                  <a:srgbClr val="002060"/>
                </a:solidFill>
                <a:latin typeface="NikoshBAN" pitchFamily="2" charset="0"/>
                <a:cs typeface="NikoshBAN" pitchFamily="2" charset="0"/>
              </a:rPr>
              <a:t>     </a:t>
            </a:r>
            <a:r>
              <a:rPr lang="as-IN" sz="2400" dirty="0" smtClean="0">
                <a:solidFill>
                  <a:srgbClr val="002060"/>
                </a:solidFill>
                <a:latin typeface="NikoshBAN" pitchFamily="2" charset="0"/>
                <a:cs typeface="NikoshBAN" pitchFamily="2" charset="0"/>
              </a:rPr>
              <a:t>খ) মহাত্মা গান্ধী</a:t>
            </a:r>
            <a:r>
              <a:rPr lang="en-US" sz="2400" dirty="0" smtClean="0">
                <a:solidFill>
                  <a:srgbClr val="002060"/>
                </a:solidFill>
                <a:latin typeface="NikoshBAN" pitchFamily="2" charset="0"/>
                <a:cs typeface="NikoshBAN" pitchFamily="2" charset="0"/>
              </a:rPr>
              <a:t>       </a:t>
            </a:r>
            <a:r>
              <a:rPr lang="as-IN" sz="2400" dirty="0" smtClean="0">
                <a:solidFill>
                  <a:srgbClr val="002060"/>
                </a:solidFill>
                <a:latin typeface="NikoshBAN" pitchFamily="2" charset="0"/>
                <a:cs typeface="NikoshBAN" pitchFamily="2" charset="0"/>
              </a:rPr>
              <a:t>গ) ভারতের সেনাবাহিনী</a:t>
            </a:r>
            <a:r>
              <a:rPr lang="en-US" sz="2400" dirty="0" smtClean="0">
                <a:solidFill>
                  <a:srgbClr val="002060"/>
                </a:solidFill>
                <a:latin typeface="NikoshBAN" pitchFamily="2" charset="0"/>
                <a:cs typeface="NikoshBAN" pitchFamily="2" charset="0"/>
              </a:rPr>
              <a:t>              </a:t>
            </a:r>
            <a:r>
              <a:rPr lang="as-IN" sz="2400" dirty="0" smtClean="0">
                <a:solidFill>
                  <a:srgbClr val="002060"/>
                </a:solidFill>
                <a:latin typeface="NikoshBAN" pitchFamily="2" charset="0"/>
                <a:cs typeface="NikoshBAN" pitchFamily="2" charset="0"/>
              </a:rPr>
              <a:t>ঘ) রবীন্দ্রনাথ ঠাকুর</a:t>
            </a:r>
            <a:br>
              <a:rPr lang="as-IN" sz="2400" dirty="0" smtClean="0">
                <a:solidFill>
                  <a:srgbClr val="002060"/>
                </a:solidFill>
                <a:latin typeface="NikoshBAN" pitchFamily="2" charset="0"/>
                <a:cs typeface="NikoshBAN" pitchFamily="2" charset="0"/>
              </a:rPr>
            </a:br>
            <a:r>
              <a:rPr lang="as-IN" sz="2400" dirty="0" smtClean="0">
                <a:solidFill>
                  <a:srgbClr val="002060"/>
                </a:solidFill>
                <a:latin typeface="NikoshBAN" pitchFamily="2" charset="0"/>
                <a:cs typeface="NikoshBAN" pitchFamily="2" charset="0"/>
              </a:rPr>
              <a:t> সঠিক উত্তর: (খ)</a:t>
            </a:r>
            <a:br>
              <a:rPr lang="as-IN" sz="2400" dirty="0" smtClean="0">
                <a:solidFill>
                  <a:srgbClr val="002060"/>
                </a:solidFill>
                <a:latin typeface="NikoshBAN" pitchFamily="2" charset="0"/>
                <a:cs typeface="NikoshBAN" pitchFamily="2" charset="0"/>
              </a:rPr>
            </a:br>
            <a:r>
              <a:rPr lang="en-US" sz="2400" dirty="0" smtClean="0">
                <a:solidFill>
                  <a:srgbClr val="002060"/>
                </a:solidFill>
                <a:latin typeface="NikoshBAN" pitchFamily="2" charset="0"/>
                <a:cs typeface="NikoshBAN" pitchFamily="2" charset="0"/>
              </a:rPr>
              <a:t>4</a:t>
            </a:r>
            <a:r>
              <a:rPr lang="as-IN" sz="2400" dirty="0" smtClean="0">
                <a:solidFill>
                  <a:srgbClr val="002060"/>
                </a:solidFill>
                <a:latin typeface="NikoshBAN" pitchFamily="2" charset="0"/>
                <a:cs typeface="NikoshBAN" pitchFamily="2" charset="0"/>
              </a:rPr>
              <a:t>. ‘আমাদের দশ আনা শক্তি নির্ভর করিতেছে’ - এখানে ‘দশ আনা’ শব্দগুচ্ছ দ্বারা লেখক কী বোঝাতে চেয়েছেন?</a:t>
            </a:r>
            <a:br>
              <a:rPr lang="as-IN" sz="2400" dirty="0" smtClean="0">
                <a:solidFill>
                  <a:srgbClr val="002060"/>
                </a:solidFill>
                <a:latin typeface="NikoshBAN" pitchFamily="2" charset="0"/>
                <a:cs typeface="NikoshBAN" pitchFamily="2" charset="0"/>
              </a:rPr>
            </a:br>
            <a:r>
              <a:rPr lang="as-IN" sz="2400" dirty="0" smtClean="0">
                <a:solidFill>
                  <a:srgbClr val="002060"/>
                </a:solidFill>
                <a:latin typeface="NikoshBAN" pitchFamily="2" charset="0"/>
                <a:cs typeface="NikoshBAN" pitchFamily="2" charset="0"/>
              </a:rPr>
              <a:t>ক) সমগ্র</a:t>
            </a:r>
            <a:r>
              <a:rPr lang="en-US" sz="2400" dirty="0" smtClean="0">
                <a:solidFill>
                  <a:srgbClr val="002060"/>
                </a:solidFill>
                <a:latin typeface="NikoshBAN" pitchFamily="2" charset="0"/>
                <a:cs typeface="NikoshBAN" pitchFamily="2" charset="0"/>
              </a:rPr>
              <a:t>            </a:t>
            </a:r>
            <a:r>
              <a:rPr lang="as-IN" sz="2400" dirty="0" smtClean="0">
                <a:solidFill>
                  <a:srgbClr val="002060"/>
                </a:solidFill>
                <a:latin typeface="NikoshBAN" pitchFamily="2" charset="0"/>
                <a:cs typeface="NikoshBAN" pitchFamily="2" charset="0"/>
              </a:rPr>
              <a:t>খ) সিংহভাগ</a:t>
            </a:r>
            <a:r>
              <a:rPr lang="en-US" sz="2400" dirty="0" smtClean="0">
                <a:solidFill>
                  <a:srgbClr val="002060"/>
                </a:solidFill>
                <a:latin typeface="NikoshBAN" pitchFamily="2" charset="0"/>
                <a:cs typeface="NikoshBAN" pitchFamily="2" charset="0"/>
              </a:rPr>
              <a:t>                </a:t>
            </a:r>
            <a:r>
              <a:rPr lang="as-IN" sz="2400" dirty="0" smtClean="0">
                <a:solidFill>
                  <a:srgbClr val="002060"/>
                </a:solidFill>
                <a:latin typeface="NikoshBAN" pitchFamily="2" charset="0"/>
                <a:cs typeface="NikoshBAN" pitchFamily="2" charset="0"/>
              </a:rPr>
              <a:t>গ) শতভাগ</a:t>
            </a:r>
            <a:r>
              <a:rPr lang="en-US" sz="2400" dirty="0" smtClean="0">
                <a:solidFill>
                  <a:srgbClr val="002060"/>
                </a:solidFill>
                <a:latin typeface="NikoshBAN" pitchFamily="2" charset="0"/>
                <a:cs typeface="NikoshBAN" pitchFamily="2" charset="0"/>
              </a:rPr>
              <a:t>                     </a:t>
            </a:r>
            <a:r>
              <a:rPr lang="as-IN" sz="2400" dirty="0" smtClean="0">
                <a:solidFill>
                  <a:srgbClr val="002060"/>
                </a:solidFill>
                <a:latin typeface="NikoshBAN" pitchFamily="2" charset="0"/>
                <a:cs typeface="NikoshBAN" pitchFamily="2" charset="0"/>
              </a:rPr>
              <a:t>ঘ) আপামর</a:t>
            </a:r>
            <a:br>
              <a:rPr lang="as-IN" sz="2400" dirty="0" smtClean="0">
                <a:solidFill>
                  <a:srgbClr val="002060"/>
                </a:solidFill>
                <a:latin typeface="NikoshBAN" pitchFamily="2" charset="0"/>
                <a:cs typeface="NikoshBAN" pitchFamily="2" charset="0"/>
              </a:rPr>
            </a:br>
            <a:r>
              <a:rPr lang="as-IN" sz="2400" dirty="0" smtClean="0">
                <a:solidFill>
                  <a:srgbClr val="002060"/>
                </a:solidFill>
                <a:latin typeface="NikoshBAN" pitchFamily="2" charset="0"/>
                <a:cs typeface="NikoshBAN" pitchFamily="2" charset="0"/>
              </a:rPr>
              <a:t> সঠিক উত্তর: (খ)</a:t>
            </a:r>
            <a:endParaRPr lang="en-US" sz="2400" dirty="0">
              <a:solidFill>
                <a:srgbClr val="002060"/>
              </a:solidFill>
              <a:latin typeface="NikoshBAN" pitchFamily="2" charset="0"/>
              <a:cs typeface="NikoshBAN" pitchFamily="2" charset="0"/>
            </a:endParaRPr>
          </a:p>
        </p:txBody>
      </p:sp>
      <p:sp>
        <p:nvSpPr>
          <p:cNvPr id="4" name="Rectangle 3"/>
          <p:cNvSpPr/>
          <p:nvPr/>
        </p:nvSpPr>
        <p:spPr>
          <a:xfrm>
            <a:off x="304800" y="2286000"/>
            <a:ext cx="2057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 y="3352800"/>
            <a:ext cx="2057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4419600"/>
            <a:ext cx="2057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5943600"/>
            <a:ext cx="2057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xit" presetSubtype="12" fill="hold" grpId="0" nodeType="clickEffect">
                                  <p:stCondLst>
                                    <p:cond delay="0"/>
                                  </p:stCondLst>
                                  <p:childTnLst>
                                    <p:animEffect transition="out" filter="strips(downLeft)">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8" presetClass="exit" presetSubtype="12" fill="hold" grpId="0" nodeType="clickEffect">
                                  <p:stCondLst>
                                    <p:cond delay="0"/>
                                  </p:stCondLst>
                                  <p:childTnLst>
                                    <p:animEffect transition="out" filter="strips(downLeft)">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8" presetClass="exit" presetSubtype="12" fill="hold" grpId="0" nodeType="clickEffect">
                                  <p:stCondLst>
                                    <p:cond delay="0"/>
                                  </p:stCondLst>
                                  <p:childTnLst>
                                    <p:animEffect transition="out" filter="strips(downLeft)">
                                      <p:cBhvr>
                                        <p:cTn id="28" dur="2000"/>
                                        <p:tgtEl>
                                          <p:spTgt spid="6"/>
                                        </p:tgtEl>
                                      </p:cBhvr>
                                    </p:animEffect>
                                    <p:set>
                                      <p:cBhvr>
                                        <p:cTn id="29" dur="1" fill="hold">
                                          <p:stCondLst>
                                            <p:cond delay="19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8" presetClass="exit" presetSubtype="12" fill="hold" grpId="0" nodeType="clickEffect">
                                  <p:stCondLst>
                                    <p:cond delay="0"/>
                                  </p:stCondLst>
                                  <p:childTnLst>
                                    <p:animEffect transition="out" filter="strips(downLeft)">
                                      <p:cBhvr>
                                        <p:cTn id="33" dur="2000"/>
                                        <p:tgtEl>
                                          <p:spTgt spid="7"/>
                                        </p:tgtEl>
                                      </p:cBhvr>
                                    </p:animEffect>
                                    <p:set>
                                      <p:cBhvr>
                                        <p:cTn id="34"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52800" y="381000"/>
            <a:ext cx="2362200" cy="707886"/>
          </a:xfrm>
          <a:prstGeom prst="rect">
            <a:avLst/>
          </a:prstGeom>
          <a:noFill/>
        </p:spPr>
        <p:txBody>
          <a:bodyPr wrap="square" rtlCol="0">
            <a:spAutoFit/>
            <a:scene3d>
              <a:camera prst="obliqueTopLeft"/>
              <a:lightRig rig="threePt" dir="t"/>
            </a:scene3d>
          </a:bodyPr>
          <a:lstStyle/>
          <a:p>
            <a:pPr algn="ct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একক</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কাজ</a:t>
            </a:r>
            <a:endParaRPr lang="en-US" sz="40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
        <p:nvSpPr>
          <p:cNvPr id="3" name="Rectangle 2"/>
          <p:cNvSpPr/>
          <p:nvPr/>
        </p:nvSpPr>
        <p:spPr>
          <a:xfrm>
            <a:off x="152400" y="5638800"/>
            <a:ext cx="8839200" cy="76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err="1" smtClean="0">
                <a:solidFill>
                  <a:srgbClr val="002060"/>
                </a:solidFill>
              </a:rPr>
              <a:t>মানবিক</a:t>
            </a:r>
            <a:r>
              <a:rPr lang="en-US" sz="3200" dirty="0" smtClean="0">
                <a:solidFill>
                  <a:srgbClr val="002060"/>
                </a:solidFill>
              </a:rPr>
              <a:t> </a:t>
            </a:r>
            <a:r>
              <a:rPr lang="en-US" sz="3200" dirty="0" err="1" smtClean="0">
                <a:solidFill>
                  <a:srgbClr val="002060"/>
                </a:solidFill>
              </a:rPr>
              <a:t>সমাজ</a:t>
            </a:r>
            <a:r>
              <a:rPr lang="en-US" sz="3200" dirty="0" smtClean="0">
                <a:solidFill>
                  <a:srgbClr val="002060"/>
                </a:solidFill>
              </a:rPr>
              <a:t> </a:t>
            </a:r>
            <a:r>
              <a:rPr lang="en-US" sz="3200" dirty="0" err="1" smtClean="0">
                <a:solidFill>
                  <a:srgbClr val="002060"/>
                </a:solidFill>
              </a:rPr>
              <a:t>প্রতিষ্ঠায</a:t>
            </a:r>
            <a:r>
              <a:rPr lang="en-US" sz="3200" dirty="0" smtClean="0">
                <a:solidFill>
                  <a:srgbClr val="002060"/>
                </a:solidFill>
              </a:rPr>
              <a:t> </a:t>
            </a:r>
            <a:r>
              <a:rPr lang="en-US" sz="3200" dirty="0" err="1" smtClean="0">
                <a:solidFill>
                  <a:srgbClr val="002060"/>
                </a:solidFill>
              </a:rPr>
              <a:t>তোমার</a:t>
            </a:r>
            <a:r>
              <a:rPr lang="en-US" sz="3200" dirty="0" smtClean="0">
                <a:solidFill>
                  <a:srgbClr val="002060"/>
                </a:solidFill>
              </a:rPr>
              <a:t> </a:t>
            </a:r>
            <a:r>
              <a:rPr lang="en-US" sz="3200" dirty="0" err="1" smtClean="0">
                <a:solidFill>
                  <a:srgbClr val="002060"/>
                </a:solidFill>
              </a:rPr>
              <a:t>৫টি</a:t>
            </a:r>
            <a:r>
              <a:rPr lang="en-US" sz="3200" dirty="0" smtClean="0">
                <a:solidFill>
                  <a:srgbClr val="002060"/>
                </a:solidFill>
              </a:rPr>
              <a:t> </a:t>
            </a:r>
            <a:r>
              <a:rPr lang="en-US" sz="3200" dirty="0" err="1" smtClean="0">
                <a:solidFill>
                  <a:srgbClr val="002060"/>
                </a:solidFill>
              </a:rPr>
              <a:t>প্রস্তাব</a:t>
            </a:r>
            <a:r>
              <a:rPr lang="en-US" sz="3200" dirty="0" smtClean="0">
                <a:solidFill>
                  <a:srgbClr val="002060"/>
                </a:solidFill>
              </a:rPr>
              <a:t> </a:t>
            </a:r>
            <a:r>
              <a:rPr lang="en-US" sz="3200" dirty="0" err="1" smtClean="0">
                <a:solidFill>
                  <a:srgbClr val="002060"/>
                </a:solidFill>
              </a:rPr>
              <a:t>দাও</a:t>
            </a:r>
            <a:endParaRPr lang="en-US" sz="3200" dirty="0">
              <a:solidFill>
                <a:srgbClr val="002060"/>
              </a:solidFill>
            </a:endParaRPr>
          </a:p>
        </p:txBody>
      </p:sp>
      <p:pic>
        <p:nvPicPr>
          <p:cNvPr id="4" name="Picture 3" descr="57ce38cac2287f9fe55310d1235b2edb.gif"/>
          <p:cNvPicPr>
            <a:picLocks noChangeAspect="1"/>
          </p:cNvPicPr>
          <p:nvPr/>
        </p:nvPicPr>
        <p:blipFill>
          <a:blip r:embed="rId3"/>
          <a:stretch>
            <a:fillRect/>
          </a:stretch>
        </p:blipFill>
        <p:spPr>
          <a:xfrm>
            <a:off x="1905000" y="1143000"/>
            <a:ext cx="4714875" cy="40386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000" fill="hold"/>
                                        <p:tgtEl>
                                          <p:spTgt spid="3"/>
                                        </p:tgtEl>
                                        <p:attrNameLst>
                                          <p:attrName>ppt_x</p:attrName>
                                        </p:attrNameLst>
                                      </p:cBhvr>
                                      <p:tavLst>
                                        <p:tav tm="0">
                                          <p:val>
                                            <p:strVal val="#ppt_x-.2"/>
                                          </p:val>
                                        </p:tav>
                                        <p:tav tm="100000">
                                          <p:val>
                                            <p:strVal val="#ppt_x"/>
                                          </p:val>
                                        </p:tav>
                                      </p:tavLst>
                                    </p:anim>
                                    <p:anim calcmode="lin" valueType="num">
                                      <p:cBhvr>
                                        <p:cTn id="18"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486400"/>
            <a:ext cx="86868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প্রশ্ন-মানুষের</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ভালবাসা</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পাওয়ার</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জন্য</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কী</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কী</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করা</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36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দরকার</a:t>
            </a:r>
            <a:r>
              <a:rPr lang="en-US" sz="36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a:t>
            </a:r>
            <a:endParaRPr lang="en-US" sz="36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sp>
        <p:nvSpPr>
          <p:cNvPr id="3" name="TextBox 2"/>
          <p:cNvSpPr txBox="1"/>
          <p:nvPr/>
        </p:nvSpPr>
        <p:spPr>
          <a:xfrm>
            <a:off x="3200400" y="304800"/>
            <a:ext cx="24384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দলগত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কাজ</a:t>
            </a:r>
            <a:endParaRPr lang="en-US" sz="4000" dirty="0">
              <a:latin typeface="NikoshBAN" pitchFamily="2" charset="0"/>
              <a:cs typeface="NikoshBAN" pitchFamily="2" charset="0"/>
            </a:endParaRPr>
          </a:p>
        </p:txBody>
      </p:sp>
      <p:pic>
        <p:nvPicPr>
          <p:cNvPr id="4" name="Picture 3" descr="ic-social-skills.png"/>
          <p:cNvPicPr>
            <a:picLocks noChangeAspect="1"/>
          </p:cNvPicPr>
          <p:nvPr/>
        </p:nvPicPr>
        <p:blipFill>
          <a:blip r:embed="rId3"/>
          <a:stretch>
            <a:fillRect/>
          </a:stretch>
        </p:blipFill>
        <p:spPr>
          <a:xfrm>
            <a:off x="1676400" y="1447800"/>
            <a:ext cx="6096000" cy="35814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2"/>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152400" y="5943600"/>
            <a:ext cx="8839200"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solidFill>
                  <a:srgbClr val="002060"/>
                </a:solidFill>
              </a:rPr>
              <a:t>প্রশ্ন</a:t>
            </a:r>
            <a:r>
              <a:rPr lang="en-US" sz="1600" dirty="0" smtClean="0">
                <a:solidFill>
                  <a:srgbClr val="002060"/>
                </a:solidFill>
              </a:rPr>
              <a:t>-</a:t>
            </a:r>
            <a:r>
              <a:rPr lang="en-US" sz="2800" dirty="0" smtClean="0">
                <a:solidFill>
                  <a:srgbClr val="002060"/>
                </a:solidFill>
              </a:rPr>
              <a:t> </a:t>
            </a:r>
            <a:r>
              <a:rPr lang="en-US" sz="2800" dirty="0" err="1" smtClean="0">
                <a:solidFill>
                  <a:srgbClr val="002060"/>
                </a:solidFill>
              </a:rPr>
              <a:t>তথাকথিত</a:t>
            </a:r>
            <a:r>
              <a:rPr lang="en-US" sz="2800" dirty="0" smtClean="0">
                <a:solidFill>
                  <a:srgbClr val="002060"/>
                </a:solidFill>
              </a:rPr>
              <a:t> </a:t>
            </a:r>
            <a:r>
              <a:rPr lang="en-US" sz="2800" dirty="0" err="1" smtClean="0">
                <a:solidFill>
                  <a:srgbClr val="002060"/>
                </a:solidFill>
              </a:rPr>
              <a:t>ছোটলোক</a:t>
            </a:r>
            <a:r>
              <a:rPr lang="en-US" sz="2800" dirty="0" smtClean="0">
                <a:solidFill>
                  <a:srgbClr val="002060"/>
                </a:solidFill>
              </a:rPr>
              <a:t> </a:t>
            </a:r>
            <a:r>
              <a:rPr lang="en-US" sz="2800" dirty="0" err="1" smtClean="0">
                <a:solidFill>
                  <a:srgbClr val="002060"/>
                </a:solidFill>
              </a:rPr>
              <a:t>সম্প্রদায়ের</a:t>
            </a:r>
            <a:r>
              <a:rPr lang="en-US" sz="2800" dirty="0" smtClean="0">
                <a:solidFill>
                  <a:srgbClr val="002060"/>
                </a:solidFill>
              </a:rPr>
              <a:t> </a:t>
            </a:r>
            <a:r>
              <a:rPr lang="en-US" sz="2800" dirty="0" err="1" smtClean="0">
                <a:solidFill>
                  <a:srgbClr val="002060"/>
                </a:solidFill>
              </a:rPr>
              <a:t>সমাজে</a:t>
            </a:r>
            <a:r>
              <a:rPr lang="en-US" sz="2800" dirty="0" smtClean="0">
                <a:solidFill>
                  <a:srgbClr val="002060"/>
                </a:solidFill>
              </a:rPr>
              <a:t> </a:t>
            </a:r>
            <a:r>
              <a:rPr lang="en-US" sz="2800" dirty="0" err="1" smtClean="0">
                <a:solidFill>
                  <a:srgbClr val="002060"/>
                </a:solidFill>
              </a:rPr>
              <a:t>অবস্থান</a:t>
            </a:r>
            <a:r>
              <a:rPr lang="en-US" sz="2800" dirty="0" smtClean="0">
                <a:solidFill>
                  <a:srgbClr val="002060"/>
                </a:solidFill>
              </a:rPr>
              <a:t> </a:t>
            </a:r>
            <a:r>
              <a:rPr lang="en-US" sz="2800" dirty="0" err="1" smtClean="0">
                <a:solidFill>
                  <a:srgbClr val="002060"/>
                </a:solidFill>
              </a:rPr>
              <a:t>সম্পর্কে</a:t>
            </a:r>
            <a:r>
              <a:rPr lang="en-US" sz="2800" dirty="0" smtClean="0">
                <a:solidFill>
                  <a:srgbClr val="002060"/>
                </a:solidFill>
              </a:rPr>
              <a:t> </a:t>
            </a:r>
            <a:r>
              <a:rPr lang="en-US" sz="2800" dirty="0" err="1" smtClean="0">
                <a:solidFill>
                  <a:srgbClr val="002060"/>
                </a:solidFill>
              </a:rPr>
              <a:t>লেখ</a:t>
            </a:r>
            <a:r>
              <a:rPr lang="en-US" sz="2800" dirty="0" smtClean="0">
                <a:solidFill>
                  <a:srgbClr val="002060"/>
                </a:solidFill>
              </a:rPr>
              <a:t>।</a:t>
            </a:r>
            <a:endParaRPr lang="en-US" sz="2800" dirty="0">
              <a:solidFill>
                <a:srgbClr val="002060"/>
              </a:solidFill>
            </a:endParaRPr>
          </a:p>
        </p:txBody>
      </p:sp>
      <p:sp>
        <p:nvSpPr>
          <p:cNvPr id="3" name="TextBox 2"/>
          <p:cNvSpPr txBox="1"/>
          <p:nvPr/>
        </p:nvSpPr>
        <p:spPr>
          <a:xfrm>
            <a:off x="6096000" y="152400"/>
            <a:ext cx="2819400" cy="769441"/>
          </a:xfrm>
          <a:prstGeom prst="rect">
            <a:avLst/>
          </a:prstGeom>
          <a:noFill/>
        </p:spPr>
        <p:txBody>
          <a:bodyPr wrap="square" rtlCol="0">
            <a:spAutoFit/>
          </a:bodyPr>
          <a:lstStyle/>
          <a:p>
            <a:r>
              <a:rPr lang="en-US" sz="4400" dirty="0" smtClean="0">
                <a:solidFill>
                  <a:srgbClr val="002060"/>
                </a:solidFill>
                <a:latin typeface="NikoshBAN" pitchFamily="2" charset="0"/>
                <a:cs typeface="NikoshBAN" pitchFamily="2" charset="0"/>
              </a:rPr>
              <a:t>  </a:t>
            </a:r>
            <a:r>
              <a:rPr lang="en-US" sz="4400" dirty="0" err="1" smtClean="0">
                <a:solidFill>
                  <a:srgbClr val="002060"/>
                </a:solidFill>
                <a:latin typeface="NikoshBAN" pitchFamily="2" charset="0"/>
                <a:cs typeface="NikoshBAN" pitchFamily="2" charset="0"/>
              </a:rPr>
              <a:t>বাড়ীর</a:t>
            </a:r>
            <a:r>
              <a:rPr lang="en-US" sz="4400" dirty="0" smtClean="0">
                <a:solidFill>
                  <a:srgbClr val="002060"/>
                </a:solidFill>
                <a:latin typeface="NikoshBAN" pitchFamily="2" charset="0"/>
                <a:cs typeface="NikoshBAN" pitchFamily="2" charset="0"/>
              </a:rPr>
              <a:t> </a:t>
            </a:r>
            <a:r>
              <a:rPr lang="en-US" sz="4400" dirty="0" err="1" smtClean="0">
                <a:solidFill>
                  <a:srgbClr val="002060"/>
                </a:solidFill>
                <a:latin typeface="NikoshBAN" pitchFamily="2" charset="0"/>
                <a:cs typeface="NikoshBAN" pitchFamily="2" charset="0"/>
              </a:rPr>
              <a:t>কাজ</a:t>
            </a:r>
            <a:endParaRPr lang="en-US" sz="4400" dirty="0">
              <a:solidFill>
                <a:srgbClr val="002060"/>
              </a:solidFill>
              <a:latin typeface="NikoshBAN" pitchFamily="2" charset="0"/>
              <a:cs typeface="NikoshBAN"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ppt_x</p:attrName>
                                        </p:attrNameLst>
                                      </p:cBhvr>
                                      <p:tavLst>
                                        <p:tav tm="0">
                                          <p:val>
                                            <p:strVal val="#ppt_x-.2"/>
                                          </p:val>
                                        </p:tav>
                                        <p:tav tm="100000">
                                          <p:val>
                                            <p:strVal val="#ppt_x"/>
                                          </p:val>
                                        </p:tav>
                                      </p:tavLst>
                                    </p:anim>
                                    <p:anim calcmode="lin" valueType="num">
                                      <p:cBhvr>
                                        <p:cTn id="13"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905000"/>
            <a:ext cx="8077200" cy="1862048"/>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9600" dirty="0" smtClean="0">
                <a:solidFill>
                  <a:srgbClr val="002060"/>
                </a:solidFill>
                <a:latin typeface="NikoshBAN" pitchFamily="2" charset="0"/>
                <a:cs typeface="NikoshBAN" pitchFamily="2" charset="0"/>
              </a:rPr>
              <a:t> </a:t>
            </a:r>
            <a:r>
              <a:rPr lang="en-US" sz="11500" dirty="0" err="1" smtClean="0">
                <a:solidFill>
                  <a:srgbClr val="002060"/>
                </a:solidFill>
                <a:latin typeface="NikoshBAN" pitchFamily="2" charset="0"/>
                <a:cs typeface="NikoshBAN" pitchFamily="2" charset="0"/>
              </a:rPr>
              <a:t>সবাইকে</a:t>
            </a:r>
            <a:r>
              <a:rPr lang="en-US" sz="11500" dirty="0" smtClean="0">
                <a:solidFill>
                  <a:srgbClr val="002060"/>
                </a:solidFill>
                <a:latin typeface="NikoshBAN" pitchFamily="2" charset="0"/>
                <a:cs typeface="NikoshBAN" pitchFamily="2" charset="0"/>
              </a:rPr>
              <a:t> </a:t>
            </a:r>
            <a:r>
              <a:rPr lang="en-US" sz="11500" dirty="0" err="1" smtClean="0">
                <a:solidFill>
                  <a:srgbClr val="002060"/>
                </a:solidFill>
                <a:latin typeface="NikoshBAN" pitchFamily="2" charset="0"/>
                <a:cs typeface="NikoshBAN" pitchFamily="2" charset="0"/>
              </a:rPr>
              <a:t>ধন্যবাদ</a:t>
            </a:r>
            <a:endParaRPr lang="en-US" sz="11500" dirty="0" smtClean="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62200" y="838200"/>
            <a:ext cx="3962400" cy="707886"/>
          </a:xfrm>
          <a:prstGeom prst="rect">
            <a:avLst/>
          </a:prstGeom>
          <a:noFill/>
        </p:spPr>
        <p:txBody>
          <a:bodyPr wrap="square" rtlCol="0">
            <a:spAutoFit/>
            <a:scene3d>
              <a:camera prst="obliqueTopLeft"/>
              <a:lightRig rig="threePt" dir="t"/>
            </a:scene3d>
          </a:bodyPr>
          <a:lstStyle/>
          <a:p>
            <a:pPr algn="ct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আমার</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প্রিয়</a:t>
            </a:r>
            <a:r>
              <a:rPr lang="en-US" sz="4000" dirty="0"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 </a:t>
            </a:r>
            <a:r>
              <a:rPr lang="en-US" sz="4000" dirty="0" err="1" smtClean="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rPr>
              <a:t>জন্মভূমি</a:t>
            </a:r>
            <a:endParaRPr lang="en-US" sz="4000" dirty="0">
              <a:solidFill>
                <a:srgbClr val="002060"/>
              </a:solidFill>
              <a:effectLst>
                <a:outerShdw blurRad="60007" dist="200025" dir="15000000" sy="30000" kx="-1800000" algn="bl" rotWithShape="0">
                  <a:prstClr val="black">
                    <a:alpha val="32000"/>
                  </a:prstClr>
                </a:outerShdw>
                <a:reflection blurRad="6350" stA="60000" endA="900" endPos="58000" dir="5400000" sy="-100000" algn="bl" rotWithShape="0"/>
              </a:effectLst>
              <a:latin typeface="NikoshBAN" pitchFamily="2" charset="0"/>
              <a:cs typeface="NikoshBAN" pitchFamily="2" charset="0"/>
            </a:endParaRPr>
          </a:p>
        </p:txBody>
      </p:sp>
      <p:pic>
        <p:nvPicPr>
          <p:cNvPr id="5" name="Picture 4" descr="copy-beautiful_bangladesh_bdtraveling5b15d1.gif"/>
          <p:cNvPicPr>
            <a:picLocks noChangeAspect="1"/>
          </p:cNvPicPr>
          <p:nvPr/>
        </p:nvPicPr>
        <p:blipFill>
          <a:blip r:embed="rId3"/>
          <a:stretch>
            <a:fillRect/>
          </a:stretch>
        </p:blipFill>
        <p:spPr>
          <a:xfrm>
            <a:off x="1981200" y="1905000"/>
            <a:ext cx="4724400" cy="3281363"/>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2" name="Picture 1" descr="bangla-sahitto.jpg"/>
          <p:cNvPicPr>
            <a:picLocks noChangeAspect="1"/>
          </p:cNvPicPr>
          <p:nvPr/>
        </p:nvPicPr>
        <p:blipFill>
          <a:blip r:embed="rId3"/>
          <a:stretch>
            <a:fillRect/>
          </a:stretch>
        </p:blipFill>
        <p:spPr>
          <a:xfrm rot="1013300">
            <a:off x="1249694" y="3569737"/>
            <a:ext cx="2605382" cy="2540000"/>
          </a:xfrm>
          <a:prstGeom prst="ellipse">
            <a:avLst/>
          </a:prstGeom>
          <a:ln>
            <a:noFill/>
          </a:ln>
          <a:effectLst>
            <a:softEdge rad="112500"/>
          </a:effectLst>
        </p:spPr>
      </p:pic>
      <p:sp>
        <p:nvSpPr>
          <p:cNvPr id="3" name="TextBox 2"/>
          <p:cNvSpPr txBox="1"/>
          <p:nvPr/>
        </p:nvSpPr>
        <p:spPr>
          <a:xfrm rot="20009236">
            <a:off x="5715000" y="4493568"/>
            <a:ext cx="2286000" cy="1384995"/>
          </a:xfrm>
          <a:prstGeom prst="rect">
            <a:avLst/>
          </a:prstGeom>
          <a:noFill/>
        </p:spPr>
        <p:txBody>
          <a:bodyPr wrap="square" rtlCol="0">
            <a:spAutoFit/>
          </a:bodyPr>
          <a:lstStyle/>
          <a:p>
            <a:pPr algn="ctr"/>
            <a:r>
              <a:rPr lang="en-US" sz="2800" dirty="0" err="1" smtClean="0">
                <a:latin typeface="NikoshBAN" pitchFamily="2" charset="0"/>
                <a:cs typeface="NikoshBAN" pitchFamily="2" charset="0"/>
              </a:rPr>
              <a:t>নবম</a:t>
            </a:r>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দশম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শ্রেণি</a:t>
            </a:r>
            <a:endParaRPr lang="en-US" sz="2800" dirty="0" smtClean="0">
              <a:latin typeface="NikoshBAN" pitchFamily="2" charset="0"/>
              <a:cs typeface="NikoshBAN" pitchFamily="2" charset="0"/>
            </a:endParaRPr>
          </a:p>
          <a:p>
            <a:pPr algn="ctr"/>
            <a:r>
              <a:rPr lang="en-US" sz="2800" dirty="0" err="1" smtClean="0">
                <a:latin typeface="NikoshBAN" pitchFamily="2" charset="0"/>
                <a:cs typeface="NikoshBAN" pitchFamily="2" charset="0"/>
              </a:rPr>
              <a:t>বাংলা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প্রথমপত্র</a:t>
            </a:r>
            <a:endParaRPr lang="en-US" sz="2800" dirty="0" smtClean="0">
              <a:latin typeface="NikoshBAN" pitchFamily="2" charset="0"/>
              <a:cs typeface="NikoshBAN" pitchFamily="2" charset="0"/>
            </a:endParaRPr>
          </a:p>
          <a:p>
            <a:pPr algn="ctr"/>
            <a:r>
              <a:rPr lang="en-US" sz="2800" dirty="0" smtClean="0">
                <a:latin typeface="NikoshBAN" pitchFamily="2" charset="0"/>
                <a:cs typeface="NikoshBAN" pitchFamily="2" charset="0"/>
              </a:rPr>
              <a:t>(</a:t>
            </a:r>
            <a:r>
              <a:rPr lang="en-US" sz="2800" dirty="0" err="1" smtClean="0">
                <a:latin typeface="NikoshBAN" pitchFamily="2" charset="0"/>
                <a:cs typeface="NikoshBAN" pitchFamily="2" charset="0"/>
              </a:rPr>
              <a:t>গদ্য</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71800" y="381000"/>
            <a:ext cx="1981200" cy="584775"/>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200" dirty="0" err="1" smtClean="0">
                <a:solidFill>
                  <a:srgbClr val="002060"/>
                </a:solidFill>
                <a:latin typeface="NikoshBAN" pitchFamily="2" charset="0"/>
                <a:cs typeface="NikoshBAN" pitchFamily="2" charset="0"/>
              </a:rPr>
              <a:t>শিখন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ফল</a:t>
            </a:r>
            <a:endParaRPr lang="en-US" sz="3200" dirty="0" smtClean="0">
              <a:solidFill>
                <a:srgbClr val="002060"/>
              </a:solidFill>
              <a:latin typeface="NikoshBAN" pitchFamily="2" charset="0"/>
              <a:cs typeface="NikoshBAN" pitchFamily="2" charset="0"/>
            </a:endParaRPr>
          </a:p>
        </p:txBody>
      </p:sp>
      <p:sp>
        <p:nvSpPr>
          <p:cNvPr id="13" name="Rectangle 12"/>
          <p:cNvSpPr/>
          <p:nvPr/>
        </p:nvSpPr>
        <p:spPr>
          <a:xfrm>
            <a:off x="228600" y="2362200"/>
            <a:ext cx="8534400" cy="2246769"/>
          </a:xfrm>
          <a:prstGeom prst="rect">
            <a:avLst/>
          </a:prstGeom>
        </p:spPr>
        <p:txBody>
          <a:bodyPr wrap="square">
            <a:spAutoFit/>
          </a:bodyPr>
          <a:lstStyle/>
          <a:p>
            <a:r>
              <a:rPr lang="en-US" sz="2000" dirty="0" smtClean="0">
                <a:solidFill>
                  <a:srgbClr val="002060"/>
                </a:solidFill>
              </a:rPr>
              <a:t>*</a:t>
            </a:r>
            <a:r>
              <a:rPr lang="en-US" sz="2000" dirty="0" err="1" smtClean="0">
                <a:solidFill>
                  <a:srgbClr val="002060"/>
                </a:solidFill>
              </a:rPr>
              <a:t>লেখক</a:t>
            </a:r>
            <a:r>
              <a:rPr lang="en-US" sz="2000" dirty="0" smtClean="0">
                <a:solidFill>
                  <a:srgbClr val="002060"/>
                </a:solidFill>
              </a:rPr>
              <a:t> </a:t>
            </a:r>
            <a:r>
              <a:rPr lang="en-US" sz="2000" dirty="0" err="1" smtClean="0">
                <a:solidFill>
                  <a:srgbClr val="002060"/>
                </a:solidFill>
              </a:rPr>
              <a:t>সম্পর্কে</a:t>
            </a:r>
            <a:r>
              <a:rPr lang="en-US" sz="2000" dirty="0" smtClean="0">
                <a:solidFill>
                  <a:srgbClr val="002060"/>
                </a:solidFill>
              </a:rPr>
              <a:t> </a:t>
            </a:r>
            <a:r>
              <a:rPr lang="en-US" sz="2000" dirty="0" err="1" smtClean="0">
                <a:solidFill>
                  <a:srgbClr val="002060"/>
                </a:solidFill>
              </a:rPr>
              <a:t>বলতে</a:t>
            </a:r>
            <a:r>
              <a:rPr lang="en-US" sz="2000" dirty="0" smtClean="0">
                <a:solidFill>
                  <a:srgbClr val="002060"/>
                </a:solidFill>
              </a:rPr>
              <a:t> </a:t>
            </a:r>
            <a:r>
              <a:rPr lang="en-US" sz="2000" dirty="0" err="1" smtClean="0">
                <a:solidFill>
                  <a:srgbClr val="002060"/>
                </a:solidFill>
              </a:rPr>
              <a:t>পারবে</a:t>
            </a:r>
            <a:r>
              <a:rPr lang="en-US" sz="2000" dirty="0" smtClean="0">
                <a:solidFill>
                  <a:srgbClr val="002060"/>
                </a:solidFill>
              </a:rPr>
              <a:t>।</a:t>
            </a:r>
            <a:endParaRPr lang="en-US" sz="2000" dirty="0" smtClean="0">
              <a:solidFill>
                <a:srgbClr val="002060"/>
              </a:solidFill>
            </a:endParaRPr>
          </a:p>
          <a:p>
            <a:endParaRPr lang="en-US" sz="2000" dirty="0" smtClean="0">
              <a:solidFill>
                <a:srgbClr val="002060"/>
              </a:solidFill>
            </a:endParaRPr>
          </a:p>
          <a:p>
            <a:r>
              <a:rPr lang="en-US" sz="2000" dirty="0" smtClean="0">
                <a:solidFill>
                  <a:srgbClr val="002060"/>
                </a:solidFill>
              </a:rPr>
              <a:t>*</a:t>
            </a:r>
            <a:r>
              <a:rPr lang="en-US" sz="2000" dirty="0" err="1" smtClean="0">
                <a:solidFill>
                  <a:srgbClr val="002060"/>
                </a:solidFill>
              </a:rPr>
              <a:t>সাম্যবাদী</a:t>
            </a:r>
            <a:r>
              <a:rPr lang="en-US" sz="2000" dirty="0" smtClean="0">
                <a:solidFill>
                  <a:srgbClr val="002060"/>
                </a:solidFill>
              </a:rPr>
              <a:t> </a:t>
            </a:r>
            <a:r>
              <a:rPr lang="en-US" sz="2000" dirty="0" err="1" smtClean="0">
                <a:solidFill>
                  <a:srgbClr val="002060"/>
                </a:solidFill>
              </a:rPr>
              <a:t>চিন্তাধারা</a:t>
            </a:r>
            <a:r>
              <a:rPr lang="en-US" sz="2000" dirty="0" smtClean="0">
                <a:solidFill>
                  <a:srgbClr val="002060"/>
                </a:solidFill>
              </a:rPr>
              <a:t> </a:t>
            </a:r>
            <a:r>
              <a:rPr lang="en-US" sz="2000" dirty="0" err="1" smtClean="0">
                <a:solidFill>
                  <a:srgbClr val="002060"/>
                </a:solidFill>
              </a:rPr>
              <a:t>সম্পর্কে</a:t>
            </a:r>
            <a:r>
              <a:rPr lang="en-US" sz="2000" dirty="0" smtClean="0">
                <a:solidFill>
                  <a:srgbClr val="002060"/>
                </a:solidFill>
              </a:rPr>
              <a:t> </a:t>
            </a:r>
            <a:r>
              <a:rPr lang="en-US" sz="2000" dirty="0" err="1" smtClean="0">
                <a:solidFill>
                  <a:srgbClr val="002060"/>
                </a:solidFill>
              </a:rPr>
              <a:t>লিখতে</a:t>
            </a:r>
            <a:r>
              <a:rPr lang="en-US" sz="2000" dirty="0" smtClean="0">
                <a:solidFill>
                  <a:srgbClr val="002060"/>
                </a:solidFill>
              </a:rPr>
              <a:t> </a:t>
            </a:r>
            <a:r>
              <a:rPr lang="en-US" sz="2000" dirty="0" err="1" smtClean="0">
                <a:solidFill>
                  <a:srgbClr val="002060"/>
                </a:solidFill>
              </a:rPr>
              <a:t>পারবে</a:t>
            </a:r>
            <a:r>
              <a:rPr lang="en-US" sz="2000" dirty="0" smtClean="0">
                <a:solidFill>
                  <a:srgbClr val="002060"/>
                </a:solidFill>
              </a:rPr>
              <a:t>।</a:t>
            </a:r>
            <a:endParaRPr lang="en-US" sz="2000" dirty="0" smtClean="0">
              <a:solidFill>
                <a:srgbClr val="002060"/>
              </a:solidFill>
            </a:endParaRPr>
          </a:p>
          <a:p>
            <a:endParaRPr lang="en-US" sz="2000" dirty="0" smtClean="0">
              <a:solidFill>
                <a:srgbClr val="002060"/>
              </a:solidFill>
            </a:endParaRPr>
          </a:p>
          <a:p>
            <a:r>
              <a:rPr lang="en-US" sz="2000" dirty="0" smtClean="0">
                <a:solidFill>
                  <a:srgbClr val="002060"/>
                </a:solidFill>
              </a:rPr>
              <a:t>*</a:t>
            </a:r>
            <a:r>
              <a:rPr lang="en-US" sz="2000" dirty="0" err="1" smtClean="0">
                <a:solidFill>
                  <a:srgbClr val="002060"/>
                </a:solidFill>
              </a:rPr>
              <a:t>সমাজ</a:t>
            </a:r>
            <a:r>
              <a:rPr lang="en-US" sz="2000" dirty="0" smtClean="0">
                <a:solidFill>
                  <a:srgbClr val="002060"/>
                </a:solidFill>
              </a:rPr>
              <a:t> ও </a:t>
            </a:r>
            <a:r>
              <a:rPr lang="en-US" sz="2000" dirty="0" err="1" smtClean="0">
                <a:solidFill>
                  <a:srgbClr val="002060"/>
                </a:solidFill>
              </a:rPr>
              <a:t>রাষ্ট্রীয়</a:t>
            </a:r>
            <a:r>
              <a:rPr lang="en-US" sz="2000" dirty="0" smtClean="0">
                <a:solidFill>
                  <a:srgbClr val="002060"/>
                </a:solidFill>
              </a:rPr>
              <a:t> </a:t>
            </a:r>
            <a:r>
              <a:rPr lang="en-US" sz="2000" dirty="0" err="1" smtClean="0">
                <a:solidFill>
                  <a:srgbClr val="002060"/>
                </a:solidFill>
              </a:rPr>
              <a:t>জীবনে</a:t>
            </a:r>
            <a:r>
              <a:rPr lang="en-US" sz="2000" dirty="0" smtClean="0">
                <a:solidFill>
                  <a:srgbClr val="002060"/>
                </a:solidFill>
              </a:rPr>
              <a:t> </a:t>
            </a:r>
            <a:r>
              <a:rPr lang="en-US" sz="2000" dirty="0" err="1" smtClean="0">
                <a:solidFill>
                  <a:srgbClr val="002060"/>
                </a:solidFill>
              </a:rPr>
              <a:t>সুখ-শান্তি</a:t>
            </a:r>
            <a:r>
              <a:rPr lang="en-US" sz="2000" dirty="0" smtClean="0">
                <a:solidFill>
                  <a:srgbClr val="002060"/>
                </a:solidFill>
              </a:rPr>
              <a:t> </a:t>
            </a:r>
            <a:r>
              <a:rPr lang="en-US" sz="2000" dirty="0" err="1" smtClean="0">
                <a:solidFill>
                  <a:srgbClr val="002060"/>
                </a:solidFill>
              </a:rPr>
              <a:t>অর্জনে</a:t>
            </a:r>
            <a:r>
              <a:rPr lang="en-US" sz="2000" dirty="0" smtClean="0">
                <a:solidFill>
                  <a:srgbClr val="002060"/>
                </a:solidFill>
              </a:rPr>
              <a:t> </a:t>
            </a:r>
            <a:r>
              <a:rPr lang="en-US" sz="2000" dirty="0" err="1" smtClean="0">
                <a:solidFill>
                  <a:srgbClr val="002060"/>
                </a:solidFill>
              </a:rPr>
              <a:t>কর্তব্যকর্ম</a:t>
            </a:r>
            <a:r>
              <a:rPr lang="en-US" sz="2000" dirty="0" smtClean="0">
                <a:solidFill>
                  <a:srgbClr val="002060"/>
                </a:solidFill>
              </a:rPr>
              <a:t> </a:t>
            </a:r>
            <a:r>
              <a:rPr lang="en-US" sz="2000" dirty="0" err="1" smtClean="0">
                <a:solidFill>
                  <a:srgbClr val="002060"/>
                </a:solidFill>
              </a:rPr>
              <a:t>চিহ্নিত</a:t>
            </a:r>
            <a:r>
              <a:rPr lang="en-US" sz="2000" dirty="0" smtClean="0">
                <a:solidFill>
                  <a:srgbClr val="002060"/>
                </a:solidFill>
              </a:rPr>
              <a:t> </a:t>
            </a:r>
            <a:r>
              <a:rPr lang="en-US" sz="2000" dirty="0" err="1" smtClean="0">
                <a:solidFill>
                  <a:srgbClr val="002060"/>
                </a:solidFill>
              </a:rPr>
              <a:t>করতে</a:t>
            </a:r>
            <a:r>
              <a:rPr lang="en-US" sz="2000" dirty="0" smtClean="0">
                <a:solidFill>
                  <a:srgbClr val="002060"/>
                </a:solidFill>
              </a:rPr>
              <a:t> </a:t>
            </a:r>
            <a:r>
              <a:rPr lang="en-US" sz="2000" dirty="0" err="1" smtClean="0">
                <a:solidFill>
                  <a:srgbClr val="002060"/>
                </a:solidFill>
              </a:rPr>
              <a:t>পারবে</a:t>
            </a:r>
            <a:r>
              <a:rPr lang="en-US" sz="2000" dirty="0" smtClean="0">
                <a:solidFill>
                  <a:srgbClr val="002060"/>
                </a:solidFill>
              </a:rPr>
              <a:t>। </a:t>
            </a:r>
            <a:endParaRPr lang="en-US" sz="2000" dirty="0" smtClean="0">
              <a:solidFill>
                <a:srgbClr val="002060"/>
              </a:solidFill>
            </a:endParaRPr>
          </a:p>
          <a:p>
            <a:endParaRPr lang="en-US" sz="2000" dirty="0" smtClean="0">
              <a:solidFill>
                <a:srgbClr val="002060"/>
              </a:solidFill>
            </a:endParaRPr>
          </a:p>
          <a:p>
            <a:r>
              <a:rPr lang="en-US" sz="2000" dirty="0" smtClean="0">
                <a:solidFill>
                  <a:srgbClr val="002060"/>
                </a:solidFill>
              </a:rPr>
              <a:t>*</a:t>
            </a:r>
            <a:r>
              <a:rPr lang="en-US" sz="2000" dirty="0" err="1" smtClean="0">
                <a:solidFill>
                  <a:srgbClr val="002060"/>
                </a:solidFill>
              </a:rPr>
              <a:t>জাতিগত</a:t>
            </a:r>
            <a:r>
              <a:rPr lang="en-US" sz="2000" dirty="0" smtClean="0">
                <a:solidFill>
                  <a:srgbClr val="002060"/>
                </a:solidFill>
              </a:rPr>
              <a:t> </a:t>
            </a:r>
            <a:r>
              <a:rPr lang="en-US" sz="2000" dirty="0" err="1" smtClean="0">
                <a:solidFill>
                  <a:srgbClr val="002060"/>
                </a:solidFill>
              </a:rPr>
              <a:t>বিভেদের</a:t>
            </a:r>
            <a:r>
              <a:rPr lang="en-US" sz="2000" dirty="0" smtClean="0">
                <a:solidFill>
                  <a:srgbClr val="002060"/>
                </a:solidFill>
              </a:rPr>
              <a:t> </a:t>
            </a:r>
            <a:r>
              <a:rPr lang="en-US" sz="2000" dirty="0" err="1" smtClean="0">
                <a:solidFill>
                  <a:srgbClr val="002060"/>
                </a:solidFill>
              </a:rPr>
              <a:t>কুফল</a:t>
            </a:r>
            <a:r>
              <a:rPr lang="en-US" sz="2000" dirty="0" smtClean="0">
                <a:solidFill>
                  <a:srgbClr val="002060"/>
                </a:solidFill>
              </a:rPr>
              <a:t> </a:t>
            </a:r>
            <a:r>
              <a:rPr lang="en-US" sz="2000" dirty="0" err="1" smtClean="0">
                <a:solidFill>
                  <a:srgbClr val="002060"/>
                </a:solidFill>
              </a:rPr>
              <a:t>ব্যাখ্যা</a:t>
            </a:r>
            <a:r>
              <a:rPr lang="en-US" sz="2000" dirty="0" smtClean="0">
                <a:solidFill>
                  <a:srgbClr val="002060"/>
                </a:solidFill>
              </a:rPr>
              <a:t> </a:t>
            </a:r>
            <a:r>
              <a:rPr lang="en-US" sz="2000" dirty="0" err="1" smtClean="0">
                <a:solidFill>
                  <a:srgbClr val="002060"/>
                </a:solidFill>
              </a:rPr>
              <a:t>করতে</a:t>
            </a:r>
            <a:r>
              <a:rPr lang="en-US" sz="2000" dirty="0" smtClean="0">
                <a:solidFill>
                  <a:srgbClr val="002060"/>
                </a:solidFill>
              </a:rPr>
              <a:t> </a:t>
            </a:r>
            <a:r>
              <a:rPr lang="en-US" sz="2000" dirty="0" err="1" smtClean="0">
                <a:solidFill>
                  <a:srgbClr val="002060"/>
                </a:solidFill>
              </a:rPr>
              <a:t>পারবে</a:t>
            </a:r>
            <a:r>
              <a:rPr lang="en-US" sz="2000" dirty="0" smtClean="0">
                <a:solidFill>
                  <a:srgbClr val="002060"/>
                </a:solidFill>
              </a:rPr>
              <a:t>।</a:t>
            </a:r>
            <a:endParaRPr lang="en-US" sz="2000" dirty="0" smtClean="0">
              <a:solidFill>
                <a:srgbClr val="002060"/>
              </a:solidFill>
            </a:endParaRPr>
          </a:p>
        </p:txBody>
      </p:sp>
      <p:sp>
        <p:nvSpPr>
          <p:cNvPr id="15" name="Rectangle 14"/>
          <p:cNvSpPr/>
          <p:nvPr/>
        </p:nvSpPr>
        <p:spPr>
          <a:xfrm>
            <a:off x="381000" y="1676400"/>
            <a:ext cx="3886200" cy="400110"/>
          </a:xfrm>
          <a:prstGeom prst="rect">
            <a:avLst/>
          </a:prstGeom>
        </p:spPr>
        <p:txBody>
          <a:bodyPr wrap="square">
            <a:spAutoFit/>
          </a:bodyPr>
          <a:lstStyle/>
          <a:p>
            <a:r>
              <a:rPr lang="en-US" sz="2000" dirty="0" err="1" smtClean="0">
                <a:solidFill>
                  <a:srgbClr val="002060"/>
                </a:solidFill>
              </a:rPr>
              <a:t>এইপাঠ</a:t>
            </a:r>
            <a:r>
              <a:rPr lang="en-US" sz="2000" dirty="0" smtClean="0">
                <a:solidFill>
                  <a:srgbClr val="002060"/>
                </a:solidFill>
              </a:rPr>
              <a:t> </a:t>
            </a:r>
            <a:r>
              <a:rPr lang="en-US" sz="2000" dirty="0" err="1" smtClean="0">
                <a:solidFill>
                  <a:srgbClr val="002060"/>
                </a:solidFill>
              </a:rPr>
              <a:t>শেষে</a:t>
            </a:r>
            <a:r>
              <a:rPr lang="en-US" sz="2000" dirty="0" smtClean="0">
                <a:solidFill>
                  <a:srgbClr val="002060"/>
                </a:solidFill>
              </a:rPr>
              <a:t> </a:t>
            </a:r>
            <a:r>
              <a:rPr lang="en-US" sz="2000" dirty="0" err="1" smtClean="0">
                <a:solidFill>
                  <a:srgbClr val="002060"/>
                </a:solidFill>
              </a:rPr>
              <a:t>শিক্ষার্থীরা</a:t>
            </a:r>
            <a:r>
              <a:rPr lang="en-US" sz="2000" dirty="0" smtClean="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2000" fill="hold"/>
                                        <p:tgtEl>
                                          <p:spTgt spid="15"/>
                                        </p:tgtEl>
                                        <p:attrNameLst>
                                          <p:attrName>ppt_x</p:attrName>
                                        </p:attrNameLst>
                                      </p:cBhvr>
                                      <p:tavLst>
                                        <p:tav tm="0">
                                          <p:val>
                                            <p:strVal val="#ppt_x-.2"/>
                                          </p:val>
                                        </p:tav>
                                        <p:tav tm="100000">
                                          <p:val>
                                            <p:strVal val="#ppt_x"/>
                                          </p:val>
                                        </p:tav>
                                      </p:tavLst>
                                    </p:anim>
                                    <p:anim calcmode="lin" valueType="num">
                                      <p:cBhvr>
                                        <p:cTn id="15" dur="2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2000" fill="hold"/>
                                        <p:tgtEl>
                                          <p:spTgt spid="13"/>
                                        </p:tgtEl>
                                        <p:attrNameLst>
                                          <p:attrName>ppt_x</p:attrName>
                                        </p:attrNameLst>
                                      </p:cBhvr>
                                      <p:tavLst>
                                        <p:tav tm="0">
                                          <p:val>
                                            <p:strVal val="#ppt_x-.2"/>
                                          </p:val>
                                        </p:tav>
                                        <p:tav tm="100000">
                                          <p:val>
                                            <p:strVal val="#ppt_x"/>
                                          </p:val>
                                        </p:tav>
                                      </p:tavLst>
                                    </p:anim>
                                    <p:anim calcmode="lin" valueType="num">
                                      <p:cBhvr>
                                        <p:cTn id="22" dur="2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71800" y="381000"/>
            <a:ext cx="1981200" cy="584775"/>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200" dirty="0" err="1" smtClean="0">
                <a:solidFill>
                  <a:srgbClr val="002060"/>
                </a:solidFill>
                <a:latin typeface="NikoshBAN" pitchFamily="2" charset="0"/>
                <a:cs typeface="NikoshBAN" pitchFamily="2" charset="0"/>
              </a:rPr>
              <a:t>পূর্বজ্ঞান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যাচাই</a:t>
            </a:r>
            <a:endParaRPr lang="en-US" sz="3200" dirty="0" smtClean="0">
              <a:solidFill>
                <a:srgbClr val="002060"/>
              </a:solidFill>
              <a:latin typeface="NikoshBAN" pitchFamily="2" charset="0"/>
              <a:cs typeface="NikoshBAN" pitchFamily="2" charset="0"/>
            </a:endParaRPr>
          </a:p>
        </p:txBody>
      </p:sp>
      <p:sp>
        <p:nvSpPr>
          <p:cNvPr id="3" name="Rectangle 2"/>
          <p:cNvSpPr/>
          <p:nvPr/>
        </p:nvSpPr>
        <p:spPr>
          <a:xfrm>
            <a:off x="228600" y="990600"/>
            <a:ext cx="8534400" cy="707886"/>
          </a:xfrm>
          <a:prstGeom prst="rect">
            <a:avLst/>
          </a:prstGeom>
        </p:spPr>
        <p:txBody>
          <a:bodyPr wrap="square">
            <a:spAutoFit/>
          </a:bodyPr>
          <a:lstStyle/>
          <a:p>
            <a:r>
              <a:rPr lang="as-IN" sz="2000" dirty="0" smtClean="0">
                <a:solidFill>
                  <a:srgbClr val="002060"/>
                </a:solidFill>
              </a:rPr>
              <a:t>১. মহাত্মা গান্ধীর ডাকে সবাই ব্যগ্র হয়ে ছুটে যেত কেন?</a:t>
            </a:r>
            <a:br>
              <a:rPr lang="as-IN" sz="2000" dirty="0" smtClean="0">
                <a:solidFill>
                  <a:srgbClr val="002060"/>
                </a:solidFill>
              </a:rPr>
            </a:br>
            <a:r>
              <a:rPr lang="en-US" sz="2000" dirty="0" err="1" smtClean="0">
                <a:solidFill>
                  <a:srgbClr val="002060"/>
                </a:solidFill>
              </a:rPr>
              <a:t>উত্তর</a:t>
            </a:r>
            <a:r>
              <a:rPr lang="en-US" sz="2000" dirty="0" smtClean="0">
                <a:solidFill>
                  <a:srgbClr val="002060"/>
                </a:solidFill>
              </a:rPr>
              <a:t>-</a:t>
            </a:r>
            <a:r>
              <a:rPr lang="as-IN" sz="2000" dirty="0" smtClean="0">
                <a:solidFill>
                  <a:srgbClr val="002060"/>
                </a:solidFill>
              </a:rPr>
              <a:t> তিনি সাধারণের কাতারে নেমেছিলেন বলে</a:t>
            </a:r>
            <a:endParaRPr lang="en-US" sz="2000" dirty="0">
              <a:solidFill>
                <a:srgbClr val="002060"/>
              </a:solidFill>
            </a:endParaRPr>
          </a:p>
        </p:txBody>
      </p:sp>
      <p:sp>
        <p:nvSpPr>
          <p:cNvPr id="4" name="Rectangle 3"/>
          <p:cNvSpPr/>
          <p:nvPr/>
        </p:nvSpPr>
        <p:spPr>
          <a:xfrm>
            <a:off x="228600" y="1981200"/>
            <a:ext cx="8534400" cy="707886"/>
          </a:xfrm>
          <a:prstGeom prst="rect">
            <a:avLst/>
          </a:prstGeom>
        </p:spPr>
        <p:txBody>
          <a:bodyPr wrap="square">
            <a:spAutoFit/>
          </a:bodyPr>
          <a:lstStyle/>
          <a:p>
            <a:r>
              <a:rPr lang="as-IN" sz="2000" dirty="0" smtClean="0">
                <a:solidFill>
                  <a:srgbClr val="002060"/>
                </a:solidFill>
              </a:rPr>
              <a:t>২. কাজী নজরুল ইসলাম কাদের হাত ধরতে আহবান করেছেন?</a:t>
            </a:r>
            <a:br>
              <a:rPr lang="as-IN" sz="2000" dirty="0" smtClean="0">
                <a:solidFill>
                  <a:srgbClr val="002060"/>
                </a:solidFill>
              </a:rPr>
            </a:br>
            <a:r>
              <a:rPr lang="en-US" sz="2000" dirty="0" err="1" smtClean="0">
                <a:solidFill>
                  <a:srgbClr val="002060"/>
                </a:solidFill>
              </a:rPr>
              <a:t>উত্তর</a:t>
            </a:r>
            <a:r>
              <a:rPr lang="en-US" sz="2000" dirty="0" smtClean="0">
                <a:solidFill>
                  <a:srgbClr val="002060"/>
                </a:solidFill>
              </a:rPr>
              <a:t>-</a:t>
            </a:r>
            <a:r>
              <a:rPr lang="as-IN" sz="2000" dirty="0" smtClean="0">
                <a:solidFill>
                  <a:srgbClr val="002060"/>
                </a:solidFill>
              </a:rPr>
              <a:t> উপেক্ষিত ভাইদের</a:t>
            </a:r>
            <a:endParaRPr lang="en-US" sz="2000" dirty="0">
              <a:solidFill>
                <a:srgbClr val="002060"/>
              </a:solidFill>
            </a:endParaRPr>
          </a:p>
        </p:txBody>
      </p:sp>
      <p:sp>
        <p:nvSpPr>
          <p:cNvPr id="5" name="Rectangle 4"/>
          <p:cNvSpPr/>
          <p:nvPr/>
        </p:nvSpPr>
        <p:spPr>
          <a:xfrm>
            <a:off x="228600" y="2895600"/>
            <a:ext cx="8382000" cy="707886"/>
          </a:xfrm>
          <a:prstGeom prst="rect">
            <a:avLst/>
          </a:prstGeom>
        </p:spPr>
        <p:txBody>
          <a:bodyPr wrap="square">
            <a:spAutoFit/>
          </a:bodyPr>
          <a:lstStyle/>
          <a:p>
            <a:r>
              <a:rPr lang="en-US" sz="2000" dirty="0" smtClean="0">
                <a:solidFill>
                  <a:srgbClr val="002060"/>
                </a:solidFill>
              </a:rPr>
              <a:t>৩</a:t>
            </a:r>
            <a:r>
              <a:rPr lang="as-IN" sz="2000" dirty="0" smtClean="0">
                <a:solidFill>
                  <a:srgbClr val="002060"/>
                </a:solidFill>
              </a:rPr>
              <a:t>. উপেক্ষিত শক্তি কী আনতে পারে?</a:t>
            </a:r>
            <a:br>
              <a:rPr lang="as-IN" sz="2000" dirty="0" smtClean="0">
                <a:solidFill>
                  <a:srgbClr val="002060"/>
                </a:solidFill>
              </a:rPr>
            </a:br>
            <a:r>
              <a:rPr lang="en-US" sz="2000" dirty="0" err="1" smtClean="0">
                <a:solidFill>
                  <a:srgbClr val="002060"/>
                </a:solidFill>
              </a:rPr>
              <a:t>উত্তর</a:t>
            </a:r>
            <a:r>
              <a:rPr lang="en-US" sz="2000" dirty="0" smtClean="0">
                <a:solidFill>
                  <a:srgbClr val="002060"/>
                </a:solidFill>
              </a:rPr>
              <a:t>-</a:t>
            </a:r>
            <a:r>
              <a:rPr lang="as-IN" sz="2000" dirty="0" smtClean="0">
                <a:solidFill>
                  <a:srgbClr val="002060"/>
                </a:solidFill>
              </a:rPr>
              <a:t> পরিবর্তন</a:t>
            </a:r>
            <a:endParaRPr lang="en-US" sz="2000" dirty="0">
              <a:solidFill>
                <a:srgbClr val="002060"/>
              </a:solidFill>
            </a:endParaRPr>
          </a:p>
        </p:txBody>
      </p:sp>
      <p:sp>
        <p:nvSpPr>
          <p:cNvPr id="6" name="Rectangle 5"/>
          <p:cNvSpPr/>
          <p:nvPr/>
        </p:nvSpPr>
        <p:spPr>
          <a:xfrm>
            <a:off x="228600" y="3810000"/>
            <a:ext cx="8534400" cy="1015663"/>
          </a:xfrm>
          <a:prstGeom prst="rect">
            <a:avLst/>
          </a:prstGeom>
        </p:spPr>
        <p:txBody>
          <a:bodyPr wrap="square">
            <a:spAutoFit/>
          </a:bodyPr>
          <a:lstStyle/>
          <a:p>
            <a:r>
              <a:rPr lang="en-US" sz="2000" dirty="0" smtClean="0">
                <a:solidFill>
                  <a:srgbClr val="002060"/>
                </a:solidFill>
              </a:rPr>
              <a:t>৪</a:t>
            </a:r>
            <a:r>
              <a:rPr lang="as-IN" sz="2000" dirty="0" smtClean="0">
                <a:solidFill>
                  <a:srgbClr val="002060"/>
                </a:solidFill>
              </a:rPr>
              <a:t>. তথাকথিত হতভাগাদের অবহেলা করার ফলে আমাদের কোনটি গড়ে উঠতে পারছে না?</a:t>
            </a:r>
            <a:br>
              <a:rPr lang="as-IN" sz="2000" dirty="0" smtClean="0">
                <a:solidFill>
                  <a:srgbClr val="002060"/>
                </a:solidFill>
              </a:rPr>
            </a:br>
            <a:r>
              <a:rPr lang="en-US" sz="2000" dirty="0" err="1" smtClean="0">
                <a:solidFill>
                  <a:srgbClr val="002060"/>
                </a:solidFill>
              </a:rPr>
              <a:t>উত্তর</a:t>
            </a:r>
            <a:r>
              <a:rPr lang="en-US" sz="2000" dirty="0" smtClean="0">
                <a:solidFill>
                  <a:srgbClr val="002060"/>
                </a:solidFill>
              </a:rPr>
              <a:t>-</a:t>
            </a:r>
            <a:r>
              <a:rPr lang="as-IN" sz="2000" dirty="0" smtClean="0">
                <a:solidFill>
                  <a:srgbClr val="002060"/>
                </a:solidFill>
              </a:rPr>
              <a:t> গণতন্ত্র</a:t>
            </a:r>
            <a:endParaRPr lang="en-US" dirty="0">
              <a:solidFill>
                <a:srgbClr val="002060"/>
              </a:solidFill>
            </a:endParaRPr>
          </a:p>
        </p:txBody>
      </p:sp>
      <p:sp>
        <p:nvSpPr>
          <p:cNvPr id="7" name="Rectangle 6"/>
          <p:cNvSpPr/>
          <p:nvPr/>
        </p:nvSpPr>
        <p:spPr>
          <a:xfrm>
            <a:off x="228600" y="5029200"/>
            <a:ext cx="8534400" cy="707886"/>
          </a:xfrm>
          <a:prstGeom prst="rect">
            <a:avLst/>
          </a:prstGeom>
        </p:spPr>
        <p:txBody>
          <a:bodyPr wrap="square">
            <a:spAutoFit/>
          </a:bodyPr>
          <a:lstStyle/>
          <a:p>
            <a:r>
              <a:rPr lang="as-IN" sz="2000" dirty="0" smtClean="0">
                <a:solidFill>
                  <a:srgbClr val="002060"/>
                </a:solidFill>
              </a:rPr>
              <a:t> </a:t>
            </a:r>
            <a:r>
              <a:rPr lang="en-US" sz="2000" dirty="0" smtClean="0">
                <a:solidFill>
                  <a:srgbClr val="002060"/>
                </a:solidFill>
              </a:rPr>
              <a:t>৫</a:t>
            </a:r>
            <a:r>
              <a:rPr lang="as-IN" sz="2000" dirty="0" smtClean="0">
                <a:solidFill>
                  <a:srgbClr val="002060"/>
                </a:solidFill>
              </a:rPr>
              <a:t>. কত বছর বয়সে কাজী নজরুল বাকশক্তি হারান?</a:t>
            </a:r>
            <a:br>
              <a:rPr lang="as-IN" sz="2000" dirty="0" smtClean="0">
                <a:solidFill>
                  <a:srgbClr val="002060"/>
                </a:solidFill>
              </a:rPr>
            </a:br>
            <a:r>
              <a:rPr lang="en-US" sz="2000" dirty="0" err="1" smtClean="0">
                <a:solidFill>
                  <a:srgbClr val="002060"/>
                </a:solidFill>
              </a:rPr>
              <a:t>উত্তর</a:t>
            </a:r>
            <a:r>
              <a:rPr lang="en-US" sz="2000" dirty="0" smtClean="0">
                <a:solidFill>
                  <a:srgbClr val="002060"/>
                </a:solidFill>
              </a:rPr>
              <a:t>-</a:t>
            </a:r>
            <a:r>
              <a:rPr lang="as-IN" sz="2000" dirty="0" smtClean="0">
                <a:solidFill>
                  <a:srgbClr val="002060"/>
                </a:solidFill>
              </a:rPr>
              <a:t> ৪০ বছর</a:t>
            </a:r>
            <a:endParaRPr lang="en-US" sz="2000" dirty="0">
              <a:solidFill>
                <a:srgbClr val="002060"/>
              </a:solidFill>
            </a:endParaRPr>
          </a:p>
        </p:txBody>
      </p:sp>
      <p:sp>
        <p:nvSpPr>
          <p:cNvPr id="8" name="Rectangle 7"/>
          <p:cNvSpPr/>
          <p:nvPr/>
        </p:nvSpPr>
        <p:spPr>
          <a:xfrm>
            <a:off x="304800" y="1371600"/>
            <a:ext cx="5486400" cy="381000"/>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2362200"/>
            <a:ext cx="2895600" cy="381000"/>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 y="3200400"/>
            <a:ext cx="2819400" cy="381000"/>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8600" y="4495800"/>
            <a:ext cx="2743200" cy="381000"/>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600" y="5334000"/>
            <a:ext cx="2743200" cy="381000"/>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ppt_x</p:attrName>
                                        </p:attrNameLst>
                                      </p:cBhvr>
                                      <p:tavLst>
                                        <p:tav tm="0">
                                          <p:val>
                                            <p:strVal val="#ppt_x-.2"/>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0" fill="hold"/>
                                        <p:tgtEl>
                                          <p:spTgt spid="4"/>
                                        </p:tgtEl>
                                        <p:attrNameLst>
                                          <p:attrName>ppt_x</p:attrName>
                                        </p:attrNameLst>
                                      </p:cBhvr>
                                      <p:tavLst>
                                        <p:tav tm="0">
                                          <p:val>
                                            <p:strVal val="#ppt_x-.2"/>
                                          </p:val>
                                        </p:tav>
                                        <p:tav tm="100000">
                                          <p:val>
                                            <p:strVal val="#ppt_x"/>
                                          </p:val>
                                        </p:tav>
                                      </p:tavLst>
                                    </p:anim>
                                    <p:anim calcmode="lin" valueType="num">
                                      <p:cBhvr>
                                        <p:cTn id="22"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0" fill="hold"/>
                                        <p:tgtEl>
                                          <p:spTgt spid="5"/>
                                        </p:tgtEl>
                                        <p:attrNameLst>
                                          <p:attrName>ppt_x</p:attrName>
                                        </p:attrNameLst>
                                      </p:cBhvr>
                                      <p:tavLst>
                                        <p:tav tm="0">
                                          <p:val>
                                            <p:strVal val="#ppt_x-.2"/>
                                          </p:val>
                                        </p:tav>
                                        <p:tav tm="100000">
                                          <p:val>
                                            <p:strVal val="#ppt_x"/>
                                          </p:val>
                                        </p:tav>
                                      </p:tavLst>
                                    </p:anim>
                                    <p:anim calcmode="lin" valueType="num">
                                      <p:cBhvr>
                                        <p:cTn id="29"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2000" fill="hold"/>
                                        <p:tgtEl>
                                          <p:spTgt spid="6"/>
                                        </p:tgtEl>
                                        <p:attrNameLst>
                                          <p:attrName>ppt_x</p:attrName>
                                        </p:attrNameLst>
                                      </p:cBhvr>
                                      <p:tavLst>
                                        <p:tav tm="0">
                                          <p:val>
                                            <p:strVal val="#ppt_x-.2"/>
                                          </p:val>
                                        </p:tav>
                                        <p:tav tm="100000">
                                          <p:val>
                                            <p:strVal val="#ppt_x"/>
                                          </p:val>
                                        </p:tav>
                                      </p:tavLst>
                                    </p:anim>
                                    <p:anim calcmode="lin" valueType="num">
                                      <p:cBhvr>
                                        <p:cTn id="36"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2000" fill="hold"/>
                                        <p:tgtEl>
                                          <p:spTgt spid="7"/>
                                        </p:tgtEl>
                                        <p:attrNameLst>
                                          <p:attrName>ppt_x</p:attrName>
                                        </p:attrNameLst>
                                      </p:cBhvr>
                                      <p:tavLst>
                                        <p:tav tm="0">
                                          <p:val>
                                            <p:strVal val="#ppt_x-.2"/>
                                          </p:val>
                                        </p:tav>
                                        <p:tav tm="100000">
                                          <p:val>
                                            <p:strVal val="#ppt_x"/>
                                          </p:val>
                                        </p:tav>
                                      </p:tavLst>
                                    </p:anim>
                                    <p:anim calcmode="lin" valueType="num">
                                      <p:cBhvr>
                                        <p:cTn id="43"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xit" presetSubtype="12" fill="hold" grpId="0" nodeType="clickEffect">
                                  <p:stCondLst>
                                    <p:cond delay="0"/>
                                  </p:stCondLst>
                                  <p:childTnLst>
                                    <p:animEffect transition="out" filter="strips(downLeft)">
                                      <p:cBhvr>
                                        <p:cTn id="48" dur="5000"/>
                                        <p:tgtEl>
                                          <p:spTgt spid="8"/>
                                        </p:tgtEl>
                                      </p:cBhvr>
                                    </p:animEffect>
                                    <p:set>
                                      <p:cBhvr>
                                        <p:cTn id="49" dur="1" fill="hold">
                                          <p:stCondLst>
                                            <p:cond delay="49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8" presetClass="exit" presetSubtype="12" fill="hold" grpId="0" nodeType="clickEffect">
                                  <p:stCondLst>
                                    <p:cond delay="0"/>
                                  </p:stCondLst>
                                  <p:childTnLst>
                                    <p:animEffect transition="out" filter="strips(downLeft)">
                                      <p:cBhvr>
                                        <p:cTn id="53" dur="5000"/>
                                        <p:tgtEl>
                                          <p:spTgt spid="9"/>
                                        </p:tgtEl>
                                      </p:cBhvr>
                                    </p:animEffect>
                                    <p:set>
                                      <p:cBhvr>
                                        <p:cTn id="54" dur="1" fill="hold">
                                          <p:stCondLst>
                                            <p:cond delay="4999"/>
                                          </p:stCondLst>
                                        </p:cTn>
                                        <p:tgtEl>
                                          <p:spTgt spid="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8" presetClass="exit" presetSubtype="12" fill="hold" grpId="0" nodeType="clickEffect">
                                  <p:stCondLst>
                                    <p:cond delay="0"/>
                                  </p:stCondLst>
                                  <p:childTnLst>
                                    <p:animEffect transition="out" filter="strips(downLeft)">
                                      <p:cBhvr>
                                        <p:cTn id="58" dur="5000"/>
                                        <p:tgtEl>
                                          <p:spTgt spid="10"/>
                                        </p:tgtEl>
                                      </p:cBhvr>
                                    </p:animEffect>
                                    <p:set>
                                      <p:cBhvr>
                                        <p:cTn id="59" dur="1" fill="hold">
                                          <p:stCondLst>
                                            <p:cond delay="4999"/>
                                          </p:stCondLst>
                                        </p:cTn>
                                        <p:tgtEl>
                                          <p:spTgt spid="1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8" presetClass="exit" presetSubtype="12" fill="hold" grpId="0" nodeType="clickEffect">
                                  <p:stCondLst>
                                    <p:cond delay="0"/>
                                  </p:stCondLst>
                                  <p:childTnLst>
                                    <p:animEffect transition="out" filter="strips(downLeft)">
                                      <p:cBhvr>
                                        <p:cTn id="63" dur="5000"/>
                                        <p:tgtEl>
                                          <p:spTgt spid="11"/>
                                        </p:tgtEl>
                                      </p:cBhvr>
                                    </p:animEffect>
                                    <p:set>
                                      <p:cBhvr>
                                        <p:cTn id="64" dur="1" fill="hold">
                                          <p:stCondLst>
                                            <p:cond delay="4999"/>
                                          </p:stCondLst>
                                        </p:cTn>
                                        <p:tgtEl>
                                          <p:spTgt spid="1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8" presetClass="exit" presetSubtype="12" fill="hold" grpId="0" nodeType="clickEffect">
                                  <p:stCondLst>
                                    <p:cond delay="0"/>
                                  </p:stCondLst>
                                  <p:childTnLst>
                                    <p:animEffect transition="out" filter="strips(downLeft)">
                                      <p:cBhvr>
                                        <p:cTn id="68" dur="5000"/>
                                        <p:tgtEl>
                                          <p:spTgt spid="12"/>
                                        </p:tgtEl>
                                      </p:cBhvr>
                                    </p:animEffect>
                                    <p:set>
                                      <p:cBhvr>
                                        <p:cTn id="69" dur="1" fill="hold">
                                          <p:stCondLst>
                                            <p:cond delay="4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0" y="914400"/>
            <a:ext cx="2514600" cy="646331"/>
          </a:xfrm>
          <a:prstGeom prst="rect">
            <a:avLst/>
          </a:prstGeom>
          <a:noFill/>
          <a:ln>
            <a:solidFill>
              <a:srgbClr val="002060"/>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লেখক</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পরিচিতি</a:t>
            </a:r>
            <a:endParaRPr lang="en-US" sz="3600" dirty="0" smtClean="0">
              <a:solidFill>
                <a:srgbClr val="002060"/>
              </a:solidFill>
              <a:latin typeface="NikoshBAN" pitchFamily="2" charset="0"/>
              <a:cs typeface="NikoshBAN" pitchFamily="2" charset="0"/>
            </a:endParaRPr>
          </a:p>
        </p:txBody>
      </p:sp>
      <p:sp>
        <p:nvSpPr>
          <p:cNvPr id="3" name="TextBox 2"/>
          <p:cNvSpPr txBox="1"/>
          <p:nvPr/>
        </p:nvSpPr>
        <p:spPr>
          <a:xfrm>
            <a:off x="3200400" y="3810000"/>
            <a:ext cx="2590800" cy="523220"/>
          </a:xfrm>
          <a:prstGeom prst="rect">
            <a:avLst/>
          </a:prstGeom>
          <a:noFill/>
          <a:ln>
            <a:solidFill>
              <a:srgbClr val="002060"/>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কাজী</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নজরুল</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ইসলাম</a:t>
            </a:r>
            <a:endParaRPr lang="en-US" sz="2800" dirty="0" smtClean="0">
              <a:solidFill>
                <a:srgbClr val="002060"/>
              </a:solidFill>
              <a:latin typeface="NikoshBAN" pitchFamily="2" charset="0"/>
              <a:cs typeface="NikoshBAN" pitchFamily="2" charset="0"/>
            </a:endParaRPr>
          </a:p>
        </p:txBody>
      </p:sp>
      <p:pic>
        <p:nvPicPr>
          <p:cNvPr id="4" name="Picture 3" descr="SONGS OF KAZI NAZRUL ISLAM-1600x1200.jpg"/>
          <p:cNvPicPr>
            <a:picLocks noChangeAspect="1"/>
          </p:cNvPicPr>
          <p:nvPr/>
        </p:nvPicPr>
        <p:blipFill>
          <a:blip r:embed="rId3" cstate="print"/>
          <a:stretch>
            <a:fillRect/>
          </a:stretch>
        </p:blipFill>
        <p:spPr>
          <a:xfrm>
            <a:off x="3200400" y="1676400"/>
            <a:ext cx="22098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5867400" y="1752600"/>
            <a:ext cx="2514600" cy="1077218"/>
          </a:xfrm>
          <a:prstGeom prst="rect">
            <a:avLst/>
          </a:prstGeom>
          <a:noFill/>
          <a:ln>
            <a:solidFill>
              <a:srgbClr val="002060"/>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জন্ম-১৮৯৯খ্রিঃ</a:t>
            </a:r>
            <a:endParaRPr lang="en-US" sz="3200" dirty="0" smtClean="0">
              <a:solidFill>
                <a:srgbClr val="002060"/>
              </a:solidFill>
              <a:latin typeface="NikoshBAN" pitchFamily="2" charset="0"/>
              <a:cs typeface="NikoshBAN" pitchFamily="2" charset="0"/>
            </a:endParaRPr>
          </a:p>
          <a:p>
            <a:r>
              <a:rPr lang="en-US" sz="3200" dirty="0" smtClean="0">
                <a:solidFill>
                  <a:srgbClr val="002060"/>
                </a:solidFill>
                <a:latin typeface="NikoshBAN" pitchFamily="2" charset="0"/>
                <a:cs typeface="NikoshBAN" pitchFamily="2" charset="0"/>
              </a:rPr>
              <a:t>        ২৪-</a:t>
            </a:r>
            <a:r>
              <a:rPr lang="en-US" sz="3200" dirty="0" err="1" smtClean="0">
                <a:solidFill>
                  <a:srgbClr val="002060"/>
                </a:solidFill>
                <a:latin typeface="NikoshBAN" pitchFamily="2" charset="0"/>
                <a:cs typeface="NikoshBAN" pitchFamily="2" charset="0"/>
              </a:rPr>
              <a:t>মে</a:t>
            </a:r>
            <a:endParaRPr lang="en-US" sz="3200" dirty="0" smtClean="0">
              <a:solidFill>
                <a:srgbClr val="002060"/>
              </a:solidFill>
              <a:latin typeface="NikoshBAN" pitchFamily="2" charset="0"/>
              <a:cs typeface="NikoshBAN" pitchFamily="2" charset="0"/>
            </a:endParaRPr>
          </a:p>
        </p:txBody>
      </p:sp>
      <p:sp>
        <p:nvSpPr>
          <p:cNvPr id="6" name="TextBox 5"/>
          <p:cNvSpPr txBox="1"/>
          <p:nvPr/>
        </p:nvSpPr>
        <p:spPr>
          <a:xfrm>
            <a:off x="5943600" y="3429000"/>
            <a:ext cx="2667000" cy="1384995"/>
          </a:xfrm>
          <a:prstGeom prst="rect">
            <a:avLst/>
          </a:prstGeom>
          <a:noFill/>
          <a:ln>
            <a:solidFill>
              <a:srgbClr val="002060"/>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তিনি</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বিদ্রোহীকবি</a:t>
            </a:r>
            <a:r>
              <a:rPr lang="en-US" sz="2800" dirty="0" smtClean="0">
                <a:solidFill>
                  <a:srgbClr val="002060"/>
                </a:solidFill>
                <a:latin typeface="NikoshBAN" pitchFamily="2" charset="0"/>
                <a:cs typeface="NikoshBAN" pitchFamily="2" charset="0"/>
              </a:rPr>
              <a:t>,</a:t>
            </a:r>
          </a:p>
          <a:p>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সাম্যবাদের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কবি</a:t>
            </a:r>
            <a:r>
              <a:rPr lang="en-US" sz="2800" dirty="0" smtClean="0">
                <a:solidFill>
                  <a:srgbClr val="002060"/>
                </a:solidFill>
                <a:latin typeface="NikoshBAN" pitchFamily="2" charset="0"/>
                <a:cs typeface="NikoshBAN" pitchFamily="2" charset="0"/>
              </a:rPr>
              <a:t>,</a:t>
            </a:r>
          </a:p>
          <a:p>
            <a:r>
              <a:rPr lang="en-US" sz="2800" dirty="0" err="1" smtClean="0">
                <a:solidFill>
                  <a:srgbClr val="002060"/>
                </a:solidFill>
                <a:latin typeface="NikoshBAN" pitchFamily="2" charset="0"/>
                <a:cs typeface="NikoshBAN" pitchFamily="2" charset="0"/>
              </a:rPr>
              <a:t>ইসলামী</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রেঁনেসার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কবি</a:t>
            </a:r>
            <a:endParaRPr lang="en-US" sz="2800" dirty="0" smtClean="0">
              <a:solidFill>
                <a:srgbClr val="002060"/>
              </a:solidFill>
              <a:latin typeface="NikoshBAN" pitchFamily="2" charset="0"/>
              <a:cs typeface="NikoshBAN" pitchFamily="2" charset="0"/>
            </a:endParaRPr>
          </a:p>
        </p:txBody>
      </p:sp>
      <p:sp>
        <p:nvSpPr>
          <p:cNvPr id="7" name="TextBox 6"/>
          <p:cNvSpPr txBox="1"/>
          <p:nvPr/>
        </p:nvSpPr>
        <p:spPr>
          <a:xfrm>
            <a:off x="304800" y="1676400"/>
            <a:ext cx="2514600" cy="1077218"/>
          </a:xfrm>
          <a:prstGeom prst="rect">
            <a:avLst/>
          </a:prstGeom>
          <a:noFill/>
          <a:ln>
            <a:solidFill>
              <a:srgbClr val="002060"/>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মৃত্যু-১৯৭৬খ্রিঃ</a:t>
            </a:r>
            <a:endParaRPr lang="en-US" sz="3200" dirty="0" smtClean="0">
              <a:solidFill>
                <a:srgbClr val="002060"/>
              </a:solidFill>
              <a:latin typeface="NikoshBAN" pitchFamily="2" charset="0"/>
              <a:cs typeface="NikoshBAN" pitchFamily="2" charset="0"/>
            </a:endParaRPr>
          </a:p>
          <a:p>
            <a:r>
              <a:rPr lang="en-US" sz="3200" dirty="0" smtClean="0">
                <a:solidFill>
                  <a:srgbClr val="002060"/>
                </a:solidFill>
                <a:latin typeface="NikoshBAN" pitchFamily="2" charset="0"/>
                <a:cs typeface="NikoshBAN" pitchFamily="2" charset="0"/>
              </a:rPr>
              <a:t>   ২৯-</a:t>
            </a:r>
            <a:r>
              <a:rPr lang="en-US" sz="3200" dirty="0" err="1" smtClean="0">
                <a:solidFill>
                  <a:srgbClr val="002060"/>
                </a:solidFill>
                <a:latin typeface="NikoshBAN" pitchFamily="2" charset="0"/>
                <a:cs typeface="NikoshBAN" pitchFamily="2" charset="0"/>
              </a:rPr>
              <a:t>আগস্ট</a:t>
            </a:r>
            <a:endParaRPr lang="en-US" sz="3200" dirty="0" smtClean="0">
              <a:solidFill>
                <a:srgbClr val="002060"/>
              </a:solidFill>
              <a:latin typeface="NikoshBAN" pitchFamily="2" charset="0"/>
              <a:cs typeface="NikoshBAN" pitchFamily="2" charset="0"/>
            </a:endParaRPr>
          </a:p>
        </p:txBody>
      </p:sp>
      <p:sp>
        <p:nvSpPr>
          <p:cNvPr id="8" name="TextBox 7"/>
          <p:cNvSpPr txBox="1"/>
          <p:nvPr/>
        </p:nvSpPr>
        <p:spPr>
          <a:xfrm>
            <a:off x="381000" y="3352800"/>
            <a:ext cx="2514600" cy="1384995"/>
          </a:xfrm>
          <a:prstGeom prst="rect">
            <a:avLst/>
          </a:prstGeom>
          <a:noFill/>
          <a:ln>
            <a:solidFill>
              <a:srgbClr val="002060"/>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pPr algn="ctr"/>
            <a:r>
              <a:rPr lang="en-US" sz="2800" dirty="0" err="1" smtClean="0">
                <a:solidFill>
                  <a:srgbClr val="002060"/>
                </a:solidFill>
                <a:latin typeface="NikoshBAN" pitchFamily="2" charset="0"/>
                <a:cs typeface="NikoshBAN" pitchFamily="2" charset="0"/>
              </a:rPr>
              <a:t>মাত্র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চল্লিশ</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বছর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বয়সে</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তিনি</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দুরারোগ্য</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ব্যধিতে</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আক্রান্ত</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হন</a:t>
            </a:r>
            <a:r>
              <a:rPr lang="en-US" sz="2800" dirty="0" smtClean="0">
                <a:solidFill>
                  <a:srgbClr val="002060"/>
                </a:solidFill>
                <a:latin typeface="NikoshBAN" pitchFamily="2" charset="0"/>
                <a:cs typeface="NikoshBAN" pitchFamily="2" charset="0"/>
              </a:rPr>
              <a:t>।</a:t>
            </a:r>
          </a:p>
        </p:txBody>
      </p:sp>
      <p:sp>
        <p:nvSpPr>
          <p:cNvPr id="9" name="TextBox 8"/>
          <p:cNvSpPr txBox="1"/>
          <p:nvPr/>
        </p:nvSpPr>
        <p:spPr>
          <a:xfrm>
            <a:off x="3200400" y="4724400"/>
            <a:ext cx="2514600" cy="1384995"/>
          </a:xfrm>
          <a:prstGeom prst="rect">
            <a:avLst/>
          </a:prstGeom>
          <a:noFill/>
          <a:ln>
            <a:solidFill>
              <a:srgbClr val="002060"/>
            </a:solidFill>
          </a:ln>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pPr algn="ctr"/>
            <a:r>
              <a:rPr lang="en-US" sz="2800" dirty="0" err="1" smtClean="0">
                <a:solidFill>
                  <a:srgbClr val="002060"/>
                </a:solidFill>
                <a:latin typeface="NikoshBAN" pitchFamily="2" charset="0"/>
                <a:cs typeface="NikoshBAN" pitchFamily="2" charset="0"/>
              </a:rPr>
              <a:t>গ্রন্থ-অগ্নিবীণা,বিষের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বাঁশি,ছায়ানট,চক্রবাক</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ইত্যাদি</a:t>
            </a:r>
            <a:endParaRPr lang="en-US" sz="2800" dirty="0" smtClean="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0" fill="hold"/>
                                        <p:tgtEl>
                                          <p:spTgt spid="3"/>
                                        </p:tgtEl>
                                        <p:attrNameLst>
                                          <p:attrName>ppt_w</p:attrName>
                                        </p:attrNameLst>
                                      </p:cBhvr>
                                      <p:tavLst>
                                        <p:tav tm="0">
                                          <p:val>
                                            <p:fltVal val="0"/>
                                          </p:val>
                                        </p:tav>
                                        <p:tav tm="100000">
                                          <p:val>
                                            <p:strVal val="#ppt_w"/>
                                          </p:val>
                                        </p:tav>
                                      </p:tavLst>
                                    </p:anim>
                                    <p:anim calcmode="lin" valueType="num">
                                      <p:cBhvr>
                                        <p:cTn id="12" dur="5000" fill="hold"/>
                                        <p:tgtEl>
                                          <p:spTgt spid="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0" fill="hold"/>
                                        <p:tgtEl>
                                          <p:spTgt spid="4"/>
                                        </p:tgtEl>
                                        <p:attrNameLst>
                                          <p:attrName>ppt_w</p:attrName>
                                        </p:attrNameLst>
                                      </p:cBhvr>
                                      <p:tavLst>
                                        <p:tav tm="0">
                                          <p:val>
                                            <p:fltVal val="0"/>
                                          </p:val>
                                        </p:tav>
                                        <p:tav tm="100000">
                                          <p:val>
                                            <p:strVal val="#ppt_w"/>
                                          </p:val>
                                        </p:tav>
                                      </p:tavLst>
                                    </p:anim>
                                    <p:anim calcmode="lin" valueType="num">
                                      <p:cBhvr>
                                        <p:cTn id="16" dur="50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0" fill="hold"/>
                                        <p:tgtEl>
                                          <p:spTgt spid="5"/>
                                        </p:tgtEl>
                                        <p:attrNameLst>
                                          <p:attrName>ppt_w</p:attrName>
                                        </p:attrNameLst>
                                      </p:cBhvr>
                                      <p:tavLst>
                                        <p:tav tm="0">
                                          <p:val>
                                            <p:fltVal val="0"/>
                                          </p:val>
                                        </p:tav>
                                        <p:tav tm="100000">
                                          <p:val>
                                            <p:strVal val="#ppt_w"/>
                                          </p:val>
                                        </p:tav>
                                      </p:tavLst>
                                    </p:anim>
                                    <p:anim calcmode="lin" valueType="num">
                                      <p:cBhvr>
                                        <p:cTn id="20" dur="50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0" fill="hold"/>
                                        <p:tgtEl>
                                          <p:spTgt spid="6"/>
                                        </p:tgtEl>
                                        <p:attrNameLst>
                                          <p:attrName>ppt_w</p:attrName>
                                        </p:attrNameLst>
                                      </p:cBhvr>
                                      <p:tavLst>
                                        <p:tav tm="0">
                                          <p:val>
                                            <p:fltVal val="0"/>
                                          </p:val>
                                        </p:tav>
                                        <p:tav tm="100000">
                                          <p:val>
                                            <p:strVal val="#ppt_w"/>
                                          </p:val>
                                        </p:tav>
                                      </p:tavLst>
                                    </p:anim>
                                    <p:anim calcmode="lin" valueType="num">
                                      <p:cBhvr>
                                        <p:cTn id="24" dur="50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0" fill="hold"/>
                                        <p:tgtEl>
                                          <p:spTgt spid="7"/>
                                        </p:tgtEl>
                                        <p:attrNameLst>
                                          <p:attrName>ppt_w</p:attrName>
                                        </p:attrNameLst>
                                      </p:cBhvr>
                                      <p:tavLst>
                                        <p:tav tm="0">
                                          <p:val>
                                            <p:fltVal val="0"/>
                                          </p:val>
                                        </p:tav>
                                        <p:tav tm="100000">
                                          <p:val>
                                            <p:strVal val="#ppt_w"/>
                                          </p:val>
                                        </p:tav>
                                      </p:tavLst>
                                    </p:anim>
                                    <p:anim calcmode="lin" valueType="num">
                                      <p:cBhvr>
                                        <p:cTn id="28" dur="5000" fill="hold"/>
                                        <p:tgtEl>
                                          <p:spTgt spid="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0" fill="hold"/>
                                        <p:tgtEl>
                                          <p:spTgt spid="8"/>
                                        </p:tgtEl>
                                        <p:attrNameLst>
                                          <p:attrName>ppt_w</p:attrName>
                                        </p:attrNameLst>
                                      </p:cBhvr>
                                      <p:tavLst>
                                        <p:tav tm="0">
                                          <p:val>
                                            <p:fltVal val="0"/>
                                          </p:val>
                                        </p:tav>
                                        <p:tav tm="100000">
                                          <p:val>
                                            <p:strVal val="#ppt_w"/>
                                          </p:val>
                                        </p:tav>
                                      </p:tavLst>
                                    </p:anim>
                                    <p:anim calcmode="lin" valueType="num">
                                      <p:cBhvr>
                                        <p:cTn id="32" dur="5000" fill="hold"/>
                                        <p:tgtEl>
                                          <p:spTgt spid="8"/>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0" fill="hold"/>
                                        <p:tgtEl>
                                          <p:spTgt spid="9"/>
                                        </p:tgtEl>
                                        <p:attrNameLst>
                                          <p:attrName>ppt_w</p:attrName>
                                        </p:attrNameLst>
                                      </p:cBhvr>
                                      <p:tavLst>
                                        <p:tav tm="0">
                                          <p:val>
                                            <p:fltVal val="0"/>
                                          </p:val>
                                        </p:tav>
                                        <p:tav tm="100000">
                                          <p:val>
                                            <p:strVal val="#ppt_w"/>
                                          </p:val>
                                        </p:tav>
                                      </p:tavLst>
                                    </p:anim>
                                    <p:anim calcmode="lin" valueType="num">
                                      <p:cBhvr>
                                        <p:cTn id="36" dur="5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67000" y="914400"/>
            <a:ext cx="25908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pPr algn="ctr"/>
            <a:r>
              <a:rPr lang="en-US" sz="3600" dirty="0" err="1" smtClean="0">
                <a:solidFill>
                  <a:srgbClr val="002060"/>
                </a:solidFill>
                <a:latin typeface="NikoshBAN" pitchFamily="2" charset="0"/>
                <a:cs typeface="NikoshBAN" pitchFamily="2" charset="0"/>
              </a:rPr>
              <a:t>ছবি</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দুটি</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কার</a:t>
            </a:r>
            <a:endParaRPr lang="en-US" sz="3600" dirty="0" smtClean="0">
              <a:solidFill>
                <a:srgbClr val="002060"/>
              </a:solidFill>
              <a:latin typeface="NikoshBAN" pitchFamily="2" charset="0"/>
              <a:cs typeface="NikoshBAN" pitchFamily="2" charset="0"/>
            </a:endParaRPr>
          </a:p>
        </p:txBody>
      </p:sp>
      <p:pic>
        <p:nvPicPr>
          <p:cNvPr id="3" name="Picture 2" descr="Gandhi 2-1314794103-1571034922.jpg"/>
          <p:cNvPicPr>
            <a:picLocks noChangeAspect="1"/>
          </p:cNvPicPr>
          <p:nvPr/>
        </p:nvPicPr>
        <p:blipFill>
          <a:blip r:embed="rId3"/>
          <a:stretch>
            <a:fillRect/>
          </a:stretch>
        </p:blipFill>
        <p:spPr>
          <a:xfrm>
            <a:off x="990600" y="1828800"/>
            <a:ext cx="2895600" cy="33528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4" name="Picture 3" descr="images (4).jpg"/>
          <p:cNvPicPr>
            <a:picLocks noChangeAspect="1"/>
          </p:cNvPicPr>
          <p:nvPr/>
        </p:nvPicPr>
        <p:blipFill>
          <a:blip r:embed="rId4"/>
          <a:stretch>
            <a:fillRect/>
          </a:stretch>
        </p:blipFill>
        <p:spPr>
          <a:xfrm>
            <a:off x="4876800" y="1905000"/>
            <a:ext cx="3048000" cy="32766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5" name="TextBox 4"/>
          <p:cNvSpPr txBox="1"/>
          <p:nvPr/>
        </p:nvSpPr>
        <p:spPr>
          <a:xfrm>
            <a:off x="2209800" y="5257800"/>
            <a:ext cx="48768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সাধারণ</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মানুষের</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নেতা</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মহাত্মাগান্ধী</a:t>
            </a:r>
            <a:endParaRPr lang="en-US" sz="3600" dirty="0" smtClean="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0" fill="hold"/>
                                        <p:tgtEl>
                                          <p:spTgt spid="4"/>
                                        </p:tgtEl>
                                        <p:attrNameLst>
                                          <p:attrName>ppt_w</p:attrName>
                                        </p:attrNameLst>
                                      </p:cBhvr>
                                      <p:tavLst>
                                        <p:tav tm="0">
                                          <p:val>
                                            <p:fltVal val="0"/>
                                          </p:val>
                                        </p:tav>
                                        <p:tav tm="100000">
                                          <p:val>
                                            <p:strVal val="#ppt_w"/>
                                          </p:val>
                                        </p:tav>
                                      </p:tavLst>
                                    </p:anim>
                                    <p:anim calcmode="lin" valueType="num">
                                      <p:cBhvr>
                                        <p:cTn id="14" dur="3000" fill="hold"/>
                                        <p:tgtEl>
                                          <p:spTgt spid="4"/>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3000" fill="hold"/>
                                        <p:tgtEl>
                                          <p:spTgt spid="3"/>
                                        </p:tgtEl>
                                        <p:attrNameLst>
                                          <p:attrName>ppt_w</p:attrName>
                                        </p:attrNameLst>
                                      </p:cBhvr>
                                      <p:tavLst>
                                        <p:tav tm="0">
                                          <p:val>
                                            <p:fltVal val="0"/>
                                          </p:val>
                                        </p:tav>
                                        <p:tav tm="100000">
                                          <p:val>
                                            <p:strVal val="#ppt_w"/>
                                          </p:val>
                                        </p:tav>
                                      </p:tavLst>
                                    </p:anim>
                                    <p:anim calcmode="lin" valueType="num">
                                      <p:cBhvr>
                                        <p:cTn id="18" dur="3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3000" fill="hold"/>
                                        <p:tgtEl>
                                          <p:spTgt spid="5"/>
                                        </p:tgtEl>
                                        <p:attrNameLst>
                                          <p:attrName>ppt_x</p:attrName>
                                        </p:attrNameLst>
                                      </p:cBhvr>
                                      <p:tavLst>
                                        <p:tav tm="0">
                                          <p:val>
                                            <p:strVal val="#ppt_x"/>
                                          </p:val>
                                        </p:tav>
                                        <p:tav tm="100000">
                                          <p:val>
                                            <p:strVal val="#ppt_x"/>
                                          </p:val>
                                        </p:tav>
                                      </p:tavLst>
                                    </p:anim>
                                    <p:anim calcmode="lin" valueType="num">
                                      <p:cBhvr additive="base">
                                        <p:cTn id="24"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71800" y="914400"/>
            <a:ext cx="26670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ছবি</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দুটি</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কীসের</a:t>
            </a:r>
            <a:r>
              <a:rPr lang="en-US" sz="3600" dirty="0" smtClean="0">
                <a:solidFill>
                  <a:srgbClr val="002060"/>
                </a:solidFill>
                <a:latin typeface="NikoshBAN" pitchFamily="2" charset="0"/>
                <a:cs typeface="NikoshBAN" pitchFamily="2" charset="0"/>
              </a:rPr>
              <a:t>?</a:t>
            </a:r>
          </a:p>
        </p:txBody>
      </p:sp>
      <p:pic>
        <p:nvPicPr>
          <p:cNvPr id="3" name="Picture 2" descr="36.jpg"/>
          <p:cNvPicPr>
            <a:picLocks noChangeAspect="1"/>
          </p:cNvPicPr>
          <p:nvPr/>
        </p:nvPicPr>
        <p:blipFill>
          <a:blip r:embed="rId3"/>
          <a:stretch>
            <a:fillRect/>
          </a:stretch>
        </p:blipFill>
        <p:spPr>
          <a:xfrm>
            <a:off x="762000" y="1905000"/>
            <a:ext cx="3581400" cy="29718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4" name="Picture 3" descr="001731Kalerkantho_17-10-07-28.jpg"/>
          <p:cNvPicPr>
            <a:picLocks noChangeAspect="1"/>
          </p:cNvPicPr>
          <p:nvPr/>
        </p:nvPicPr>
        <p:blipFill>
          <a:blip r:embed="rId4"/>
          <a:stretch>
            <a:fillRect/>
          </a:stretch>
        </p:blipFill>
        <p:spPr>
          <a:xfrm>
            <a:off x="5029200" y="1905000"/>
            <a:ext cx="3200400" cy="2971799"/>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5" name="TextBox 4"/>
          <p:cNvSpPr txBox="1"/>
          <p:nvPr/>
        </p:nvSpPr>
        <p:spPr>
          <a:xfrm>
            <a:off x="1600200" y="5257800"/>
            <a:ext cx="60960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দেশপ্রেমে</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উদ্বুদ্ধ</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ছোটলোক</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সম্প্রদায়</a:t>
            </a:r>
            <a:endParaRPr lang="en-US" sz="3600" dirty="0" smtClean="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3000" fill="hold"/>
                                        <p:tgtEl>
                                          <p:spTgt spid="4"/>
                                        </p:tgtEl>
                                        <p:attrNameLst>
                                          <p:attrName>ppt_w</p:attrName>
                                        </p:attrNameLst>
                                      </p:cBhvr>
                                      <p:tavLst>
                                        <p:tav tm="0">
                                          <p:val>
                                            <p:fltVal val="0"/>
                                          </p:val>
                                        </p:tav>
                                        <p:tav tm="100000">
                                          <p:val>
                                            <p:strVal val="#ppt_w"/>
                                          </p:val>
                                        </p:tav>
                                      </p:tavLst>
                                    </p:anim>
                                    <p:anim calcmode="lin" valueType="num">
                                      <p:cBhvr>
                                        <p:cTn id="18" dur="3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3000" fill="hold"/>
                                        <p:tgtEl>
                                          <p:spTgt spid="5"/>
                                        </p:tgtEl>
                                        <p:attrNameLst>
                                          <p:attrName>ppt_x</p:attrName>
                                        </p:attrNameLst>
                                      </p:cBhvr>
                                      <p:tavLst>
                                        <p:tav tm="0">
                                          <p:val>
                                            <p:strVal val="#ppt_x"/>
                                          </p:val>
                                        </p:tav>
                                        <p:tav tm="100000">
                                          <p:val>
                                            <p:strVal val="#ppt_x"/>
                                          </p:val>
                                        </p:tav>
                                      </p:tavLst>
                                    </p:anim>
                                    <p:anim calcmode="lin" valueType="num">
                                      <p:cBhvr additive="base">
                                        <p:cTn id="24"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36.jpg"/>
          <p:cNvPicPr>
            <a:picLocks noChangeAspect="1"/>
          </p:cNvPicPr>
          <p:nvPr/>
        </p:nvPicPr>
        <p:blipFill>
          <a:blip r:embed="rId3"/>
          <a:stretch>
            <a:fillRect/>
          </a:stretch>
        </p:blipFill>
        <p:spPr>
          <a:xfrm>
            <a:off x="762000" y="1752600"/>
            <a:ext cx="3581400" cy="328295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pic>
        <p:nvPicPr>
          <p:cNvPr id="4" name="Picture 3" descr="001731Kalerkantho_17-10-07-28.jpg"/>
          <p:cNvPicPr>
            <a:picLocks noChangeAspect="1"/>
          </p:cNvPicPr>
          <p:nvPr/>
        </p:nvPicPr>
        <p:blipFill>
          <a:blip r:embed="rId4"/>
          <a:stretch>
            <a:fillRect/>
          </a:stretch>
        </p:blipFill>
        <p:spPr>
          <a:xfrm>
            <a:off x="5029200" y="1828800"/>
            <a:ext cx="3200400" cy="3124200"/>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pic>
      <p:sp>
        <p:nvSpPr>
          <p:cNvPr id="5" name="TextBox 4"/>
          <p:cNvSpPr txBox="1"/>
          <p:nvPr/>
        </p:nvSpPr>
        <p:spPr>
          <a:xfrm>
            <a:off x="2971800" y="914400"/>
            <a:ext cx="26670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ছবি</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দুটি</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কীসের</a:t>
            </a:r>
            <a:r>
              <a:rPr lang="en-US" sz="3600" dirty="0" smtClean="0">
                <a:solidFill>
                  <a:srgbClr val="002060"/>
                </a:solidFill>
                <a:latin typeface="NikoshBAN" pitchFamily="2" charset="0"/>
                <a:cs typeface="NikoshBAN" pitchFamily="2" charset="0"/>
              </a:rPr>
              <a:t>?</a:t>
            </a:r>
          </a:p>
        </p:txBody>
      </p:sp>
      <p:sp>
        <p:nvSpPr>
          <p:cNvPr id="6" name="TextBox 5"/>
          <p:cNvSpPr txBox="1"/>
          <p:nvPr/>
        </p:nvSpPr>
        <p:spPr>
          <a:xfrm>
            <a:off x="2209800" y="5257800"/>
            <a:ext cx="4876800" cy="646331"/>
          </a:xfrm>
          <a:prstGeom prst="rect">
            <a:avLst/>
          </a:prstGeom>
          <a:noFill/>
          <a:effectLst>
            <a:outerShdw blurRad="76200" dir="18900000" sy="23000" kx="-1200000" algn="bl" rotWithShape="0">
              <a:prstClr val="black">
                <a:alpha val="20000"/>
              </a:prstClr>
            </a:outerShdw>
            <a:reflection blurRad="6350" stA="50000" endA="300" endPos="55000" dir="5400000" sy="-100000" algn="bl" rotWithShape="0"/>
          </a:effectLst>
          <a:scene3d>
            <a:camera prst="obliqueTopLeft"/>
            <a:lightRig rig="threePt" dir="t"/>
          </a:scene3d>
        </p:spPr>
        <p:txBody>
          <a:bodyPr wrap="square" rtlCol="0">
            <a:spAutoFit/>
          </a:bodyPr>
          <a:lstStyle/>
          <a:p>
            <a:r>
              <a:rPr lang="en-US" sz="3600" dirty="0" err="1" smtClean="0">
                <a:solidFill>
                  <a:srgbClr val="002060"/>
                </a:solidFill>
                <a:latin typeface="NikoshBAN" pitchFamily="2" charset="0"/>
                <a:cs typeface="NikoshBAN" pitchFamily="2" charset="0"/>
              </a:rPr>
              <a:t>তথাকথিত</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ছোটলোক</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সম্প্রদায়</a:t>
            </a:r>
            <a:endParaRPr lang="en-US" sz="3600" dirty="0" smtClean="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3000" fill="hold"/>
                                        <p:tgtEl>
                                          <p:spTgt spid="4"/>
                                        </p:tgtEl>
                                        <p:attrNameLst>
                                          <p:attrName>ppt_w</p:attrName>
                                        </p:attrNameLst>
                                      </p:cBhvr>
                                      <p:tavLst>
                                        <p:tav tm="0">
                                          <p:val>
                                            <p:fltVal val="0"/>
                                          </p:val>
                                        </p:tav>
                                        <p:tav tm="100000">
                                          <p:val>
                                            <p:strVal val="#ppt_w"/>
                                          </p:val>
                                        </p:tav>
                                      </p:tavLst>
                                    </p:anim>
                                    <p:anim calcmode="lin" valueType="num">
                                      <p:cBhvr>
                                        <p:cTn id="18" dur="3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3000" fill="hold"/>
                                        <p:tgtEl>
                                          <p:spTgt spid="6"/>
                                        </p:tgtEl>
                                        <p:attrNameLst>
                                          <p:attrName>ppt_x</p:attrName>
                                        </p:attrNameLst>
                                      </p:cBhvr>
                                      <p:tavLst>
                                        <p:tav tm="0">
                                          <p:val>
                                            <p:strVal val="#ppt_x"/>
                                          </p:val>
                                        </p:tav>
                                        <p:tav tm="100000">
                                          <p:val>
                                            <p:strVal val="#ppt_x"/>
                                          </p:val>
                                        </p:tav>
                                      </p:tavLst>
                                    </p:anim>
                                    <p:anim calcmode="lin" valueType="num">
                                      <p:cBhvr additive="base">
                                        <p:cTn id="24"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490</TotalTime>
  <Words>611</Words>
  <Application>Microsoft Office PowerPoint</Application>
  <PresentationFormat>On-screen Show (4:3)</PresentationFormat>
  <Paragraphs>87</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145</cp:revision>
  <dcterms:created xsi:type="dcterms:W3CDTF">2020-10-15T14:52:21Z</dcterms:created>
  <dcterms:modified xsi:type="dcterms:W3CDTF">2020-10-18T15:38:38Z</dcterms:modified>
</cp:coreProperties>
</file>