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10/13/2020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1.wav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228600" y="76200"/>
            <a:ext cx="8773886" cy="1371600"/>
          </a:xfrm>
          <a:solidFill>
            <a:schemeClr val="tx1"/>
          </a:solidFill>
        </p:spPr>
        <p:txBody>
          <a:bodyPr/>
          <a:lstStyle/>
          <a:p>
            <a:pPr marL="182880" indent="0">
              <a:buNone/>
            </a:pP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কালুখালী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উপজেলা</a:t>
            </a:r>
            <a:r>
              <a:rPr lang="en-US" sz="32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অনলাইন</a:t>
            </a:r>
            <a:r>
              <a:rPr lang="en-US" sz="32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ক্লাসে</a:t>
            </a:r>
            <a:r>
              <a:rPr lang="en-US" sz="3200" b="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IN" sz="5400" b="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/>
            </a:r>
            <a:br>
              <a:rPr lang="bn-IN" sz="5400" b="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</a:br>
            <a:r>
              <a:rPr lang="en-US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en-US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</a:t>
            </a:r>
            <a:endParaRPr lang="en-US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20952"/>
            <a:ext cx="8763000" cy="49072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1143000" cy="1143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228600"/>
            <a:ext cx="1066800" cy="1066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7848600" y="6477000"/>
            <a:ext cx="16992600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bn-IN" dirty="0" smtClean="0">
                <a:solidFill>
                  <a:srgbClr val="002060"/>
                </a:solidFill>
              </a:rPr>
              <a:t>মোঃ নূরমুজাহীদ বিশ্বাস, সহকারী শিক্ষক, </a:t>
            </a:r>
            <a:r>
              <a:rPr lang="bn-IN" dirty="0" smtClean="0">
                <a:solidFill>
                  <a:schemeClr val="accent4">
                    <a:lumMod val="75000"/>
                  </a:schemeClr>
                </a:solidFill>
              </a:rPr>
              <a:t>রতনদিয়া রজনীকান্ত সরকারি মডেল উচ্চ বিদ্যালয়, কালুখালী, রাজবাড়ী । </a:t>
            </a:r>
            <a:r>
              <a:rPr lang="bn-IN" dirty="0" smtClean="0">
                <a:solidFill>
                  <a:srgbClr val="7030A0"/>
                </a:solidFill>
              </a:rPr>
              <a:t>মোবাইলঃ ০১৫৯৫৪৭৫২৮৩, ইমেইলঃ</a:t>
            </a:r>
            <a:r>
              <a:rPr lang="en-US" dirty="0" smtClean="0">
                <a:solidFill>
                  <a:srgbClr val="7030A0"/>
                </a:solidFill>
              </a:rPr>
              <a:t> raisha8b2gmail.com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28232"/>
            <a:ext cx="1676400" cy="400110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solidFill>
                  <a:srgbClr val="00B0F0"/>
                </a:solidFill>
              </a:rPr>
              <a:t>উপস্থাপনায়ঃ</a:t>
            </a:r>
            <a:endParaRPr lang="en-US" sz="20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263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  <p:sndAc>
          <p:stSnd>
            <p:snd r:embed="rId2" name="breeze.wav"/>
          </p:stSnd>
        </p:sndAc>
      </p:transition>
    </mc:Choice>
    <mc:Fallback xmlns="">
      <p:transition>
        <p:cut/>
        <p:sndAc>
          <p:stSnd>
            <p:snd r:embed="rId6" name="breez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2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10600" cy="5105400"/>
          </a:xfrm>
          <a:solidFill>
            <a:schemeClr val="bg1">
              <a:lumMod val="75000"/>
              <a:lumOff val="25000"/>
            </a:schemeClr>
          </a:solidFill>
        </p:spPr>
        <p:txBody>
          <a:bodyPr>
            <a:norm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bn-IN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দুর্নীতি কাকে বলে?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দুর্নীতির কারণ কী?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দুর্নীতি প্রতিরোধে কী কী পদক্ষেপ নেবে উল্লেখ কর।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990600"/>
          </a:xfrm>
          <a:solidFill>
            <a:schemeClr val="bg1">
              <a:lumMod val="75000"/>
              <a:lumOff val="25000"/>
            </a:schemeClr>
          </a:solidFill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1524000"/>
            <a:ext cx="3305175" cy="403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37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304800" y="304800"/>
            <a:ext cx="8578280" cy="132343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IN" sz="8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সবাইকে</a:t>
            </a:r>
            <a:r>
              <a:rPr lang="bn-IN" sz="8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b="1" dirty="0" smtClean="0">
                <a:solidFill>
                  <a:srgbClr val="92D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80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04801"/>
            <a:ext cx="1323438" cy="13234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304800"/>
            <a:ext cx="1329348" cy="13234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652587"/>
            <a:ext cx="8578280" cy="5050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26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5257800" cy="5486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bn-IN" sz="3200" b="1" i="0" u="none" strike="noStrike" kern="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মোঃ নূরমুজাহীদ বিশ্বাস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সহকারী শিক্ষক (সামাজিক বিজ্ঞান)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7EA52">
                    <a:lumMod val="50000"/>
                  </a:srgbClr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রতনদিয়া রজনীকান্ত সরকারি মডেল উচ্চ বিদ্যালয়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 </a:t>
            </a: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A7EA52">
                    <a:lumMod val="50000"/>
                  </a:srgbClr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কালুখালী, রাজবাড়ী ।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802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মোবাইলঃ ০১৭১৪৬৬৫৭৮০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802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ই-মেইলঃ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8021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raisha8b@gmail.com</a:t>
            </a:r>
            <a:endParaRPr kumimoji="0" lang="bn-IN" sz="2400" b="0" i="0" u="none" strike="noStrike" kern="0" cap="none" spc="0" normalizeH="0" baseline="0" noProof="0" dirty="0" smtClean="0">
              <a:ln>
                <a:noFill/>
              </a:ln>
              <a:solidFill>
                <a:srgbClr val="FF802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  <a:p>
            <a:pPr marL="4572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8021"/>
              </a:solidFill>
              <a:effectLst/>
              <a:uLnTx/>
              <a:uFillTx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0668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6350" cap="rnd">
            <a:noFill/>
          </a:ln>
        </p:spPr>
        <p:txBody>
          <a:bodyPr>
            <a:normAutofit fontScale="90000"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IN" sz="66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NikoshBAN" pitchFamily="2" charset="0"/>
                <a:cs typeface="NikoshBAN" pitchFamily="2" charset="0"/>
              </a:rPr>
              <a:t>পরিচিতি</a:t>
            </a:r>
            <a:r>
              <a:rPr kumimoji="0" lang="bn-IN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bn-IN" sz="18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.</a:t>
            </a: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62600" y="1219200"/>
            <a:ext cx="3352800" cy="4524315"/>
          </a:xfrm>
          <a:prstGeom prst="rect">
            <a:avLst/>
          </a:prstGeom>
          <a:solidFill>
            <a:schemeClr val="tx1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৯ম ও ১০ম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বাংলাদেশ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ও</a:t>
            </a:r>
            <a:endParaRPr lang="bn-IN" sz="48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বিশ্বপরচয়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অধ্যায়ঃ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৬</a:t>
            </a:r>
          </a:p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পাঠ- ১৫.৬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371600"/>
            <a:ext cx="1828800" cy="2316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002060"/>
            </a:solidFill>
            <a:miter lim="800000"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996678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500"/>
                            </p:stCondLst>
                            <p:childTnLst>
                              <p:par>
                                <p:cTn id="4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371600"/>
            <a:ext cx="8382000" cy="5291796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92886" cy="914400"/>
          </a:xfrm>
          <a:solidFill>
            <a:schemeClr val="bg1">
              <a:lumMod val="65000"/>
              <a:lumOff val="35000"/>
            </a:schemeClr>
          </a:solidFill>
        </p:spPr>
        <p:txBody>
          <a:bodyPr>
            <a:normAutofit fontScale="90000"/>
          </a:bodyPr>
          <a:lstStyle/>
          <a:p>
            <a:r>
              <a:rPr lang="bn-IN" sz="6600" dirty="0" smtClean="0">
                <a:latin typeface="NikoshBAN" pitchFamily="2" charset="0"/>
                <a:cs typeface="NikoshBAN" pitchFamily="2" charset="0"/>
              </a:rPr>
              <a:t>বলতো ছবটি দ্বারা কী বোঝাচ্ছে? 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2438400"/>
            <a:ext cx="3733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ঘুষের টাকা লেনদেন  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02140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371600"/>
            <a:ext cx="8610600" cy="5257800"/>
          </a:xfrm>
          <a:prstGeom prst="rect">
            <a:avLst/>
          </a:prstGeom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0" y="1371600"/>
            <a:ext cx="3429000" cy="2095500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endParaRPr lang="bn-IN" sz="8000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bn-IN" sz="8000" b="1" dirty="0" smtClean="0">
                <a:solidFill>
                  <a:srgbClr val="00B0F0"/>
                </a:solidFill>
              </a:rPr>
              <a:t>দুর্নীতি </a:t>
            </a:r>
            <a:endParaRPr lang="en-US" sz="8000" b="1" dirty="0">
              <a:solidFill>
                <a:srgbClr val="00B0F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990600"/>
          </a:xfrm>
          <a:solidFill>
            <a:schemeClr val="tx1">
              <a:lumMod val="65000"/>
            </a:schemeClr>
          </a:solidFill>
        </p:spPr>
        <p:txBody>
          <a:bodyPr/>
          <a:lstStyle/>
          <a:p>
            <a:pPr algn="ctr"/>
            <a:r>
              <a:rPr lang="bn-IN" dirty="0" smtClean="0">
                <a:solidFill>
                  <a:srgbClr val="7030A0"/>
                </a:solidFill>
              </a:rPr>
              <a:t>তাহলে আজকের পাঠের বিষয় </a:t>
            </a:r>
            <a:endParaRPr lang="en-US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68346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610600" cy="914400"/>
          </a:xfrm>
          <a:solidFill>
            <a:schemeClr val="bg1">
              <a:lumMod val="50000"/>
              <a:lumOff val="50000"/>
            </a:schemeClr>
          </a:solidFill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en-US" sz="7200" b="1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en-US" sz="7200" b="1" dirty="0" smtClean="0">
                <a:latin typeface="NikoshBAN" pitchFamily="2" charset="0"/>
                <a:cs typeface="NikoshBAN" pitchFamily="2" charset="0"/>
              </a:rPr>
            </a:br>
            <a:r>
              <a:rPr lang="bn-IN" sz="7200" b="1" dirty="0" smtClean="0">
                <a:latin typeface="NikoshBAN" pitchFamily="2" charset="0"/>
                <a:cs typeface="NikoshBAN" pitchFamily="2" charset="0"/>
              </a:rPr>
              <a:t>শিখন ফল</a:t>
            </a:r>
            <a:endParaRPr lang="en-US" sz="7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10600" cy="5257800"/>
          </a:xfrm>
          <a:solidFill>
            <a:schemeClr val="accent1">
              <a:lumMod val="50000"/>
            </a:schemeClr>
          </a:solidFill>
        </p:spPr>
        <p:txBody>
          <a:bodyPr>
            <a:normAutofit/>
          </a:bodyPr>
          <a:lstStyle/>
          <a:p>
            <a:endParaRPr lang="bn-IN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দুর্নীতি কী বলতে পারবে;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দুর্নীতির কারণ ব্যাখ্যা করতে পারবে;</a:t>
            </a: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দুর্নীতির প্রভাব ও প্রতিরোধ বর্ণনা করতে পারবে;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295400"/>
            <a:ext cx="4476750" cy="2981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58753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4724400"/>
            <a:ext cx="8458200" cy="1752600"/>
          </a:xfrm>
          <a:solidFill>
            <a:schemeClr val="tx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bn-IN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সঙ্গাঃ</a:t>
            </a:r>
            <a:r>
              <a:rPr lang="bn-IN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ব্যক্তি বা গোষ্ঠী কর্তৃক অবৈধ পন্থায় নীতি-বহির্ভূত বা জনস্বার্থবিরোধী কাজই দুর্নীতি। সাধারণত ঘুষ, স্বজনপ্রীতি, বলপ্রয়োগ বা ভয় প্রদর্শন, প্রভাব খাটানো এবং ব্যক্তি বিশেষকে বিশেষ সুবিধা প্রদানের মাধ্যমে প্রশাসনের ক্ষমতা অপব্যবহার করে ব্যক্তিগত স্বার্থ </a:t>
            </a:r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অর্জনকে </a:t>
            </a:r>
            <a:r>
              <a:rPr lang="bn-IN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দুর্নীতি বলে। </a:t>
            </a:r>
            <a:r>
              <a:rPr lang="bn-IN" dirty="0" smtClean="0"/>
              <a:t>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297496"/>
            <a:ext cx="8458200" cy="435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4069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4953000"/>
            <a:ext cx="8534400" cy="1524000"/>
          </a:xfrm>
          <a:solidFill>
            <a:schemeClr val="accent6"/>
          </a:solidFill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bn-IN" sz="28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কারণঃ</a:t>
            </a:r>
            <a:r>
              <a:rPr lang="bn-IN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বাংলাদেশে দুর্নীতির কারণ বহুবিধ। মূলত লোভ ও উচ্চাভিলাষী মনোভাব ব্যক্তিকে দুর্নীতিপরায়ণ করে তোলে।তারা ফাইলের কাজের বিনিময়ে ঘুষ, বকশিশ, কমিশন, চা-নাস্তা বাবদ খরচ, দ্রবসামগ্রী আদায় করে থাকে। 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29184"/>
            <a:ext cx="8229600" cy="4608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6257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810000"/>
            <a:ext cx="8534400" cy="2667000"/>
          </a:xfrm>
          <a:solidFill>
            <a:schemeClr val="bg2">
              <a:lumMod val="7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bn-IN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দুর্নীতির প্রভাবঃ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দুর্নীতিপ্রবণ সমাজে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আইন-শৃংখলা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, নিয়ম-কানুন প্রভৃতির প্রতি মানুষ শ্রদ্ধা হারিয়ে ফেলে। আর্থ-সামাজিক উন্নয়ন বাধাগ্রস্থ হয়। সততা, আদর্শ এবং মূল্যবোধ লোপ পেতে থাকে।</a:t>
            </a:r>
          </a:p>
          <a:p>
            <a:pPr marL="0" indent="0">
              <a:buNone/>
            </a:pPr>
            <a:r>
              <a:rPr lang="bn-IN" sz="2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দুর্নীতির প্রতিরোধঃ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দুর্নীতি প্রতিরোধে প্রয়োজন ব্যাপক গণসচেতনতা সৃষ্টি ও সামাজিক আন্দোলন। গণসচেতনতা গড়ে তোলার কার্যকর হাতিহার হলো গণমাধ্যম।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206875"/>
            <a:ext cx="5181600" cy="3450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2134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chemeClr val="bg1">
              <a:lumMod val="75000"/>
              <a:lumOff val="25000"/>
            </a:schemeClr>
          </a:solidFill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একক কাজ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              সময়ঃ০৮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মিঃ</a:t>
            </a:r>
            <a:r>
              <a:rPr lang="bn-IN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029200"/>
          </a:xfrm>
          <a:solidFill>
            <a:schemeClr val="bg1">
              <a:lumMod val="75000"/>
              <a:lumOff val="25000"/>
            </a:schemeClr>
          </a:solidFill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endParaRPr lang="bn-IN" sz="3200" dirty="0" smtClean="0"/>
          </a:p>
          <a:p>
            <a:pPr marL="45720" indent="0" algn="ctr">
              <a:buNone/>
            </a:pPr>
            <a:endParaRPr lang="bn-IN" sz="3200" dirty="0" smtClean="0"/>
          </a:p>
          <a:p>
            <a:pPr marL="45720" indent="0" algn="ctr">
              <a:buNone/>
            </a:pPr>
            <a:endParaRPr lang="bn-IN" sz="3200" dirty="0"/>
          </a:p>
          <a:p>
            <a:pPr marL="45720" indent="0" algn="ctr">
              <a:buNone/>
            </a:pPr>
            <a:endParaRPr lang="en-US" sz="3200" dirty="0" smtClean="0"/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endParaRPr lang="en-US" sz="3200" dirty="0" smtClean="0"/>
          </a:p>
          <a:p>
            <a:pPr marL="45720" indent="0" algn="ctr">
              <a:buNone/>
            </a:pPr>
            <a:endParaRPr lang="en-US" sz="3200" dirty="0"/>
          </a:p>
          <a:p>
            <a:pPr marL="45720" indent="0" algn="ctr">
              <a:buNone/>
            </a:pPr>
            <a:endParaRPr lang="en-US" sz="3200" dirty="0" smtClean="0"/>
          </a:p>
          <a:p>
            <a:pPr marL="45720" indent="0" algn="ctr">
              <a:buNone/>
            </a:pPr>
            <a:r>
              <a:rPr lang="bn-IN" sz="3200" dirty="0" smtClean="0"/>
              <a:t>দুর্নীতির কারণগুলো উল্লেখ কর? </a:t>
            </a:r>
            <a:endParaRPr lang="en-US" sz="32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1583507"/>
            <a:ext cx="5486400" cy="3796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97168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164</TotalTime>
  <Words>257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Paper</vt:lpstr>
      <vt:lpstr>কালুখালী উপজেলা অনলাইন ক্লাসে সবাইকে শুভেচ্ছা  </vt:lpstr>
      <vt:lpstr>পরিচিতি .</vt:lpstr>
      <vt:lpstr>বলতো ছবটি দ্বারা কী বোঝাচ্ছে? </vt:lpstr>
      <vt:lpstr>তাহলে আজকের পাঠের বিষয় </vt:lpstr>
      <vt:lpstr> শিখন ফল</vt:lpstr>
      <vt:lpstr>PowerPoint Presentation</vt:lpstr>
      <vt:lpstr>PowerPoint Presentation</vt:lpstr>
      <vt:lpstr>PowerPoint Presentation</vt:lpstr>
      <vt:lpstr>একক কাজ               সময়ঃ০৮ মিঃ  </vt:lpstr>
      <vt:lpstr>মূল্যায়ন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18</cp:revision>
  <dcterms:created xsi:type="dcterms:W3CDTF">2006-08-16T00:00:00Z</dcterms:created>
  <dcterms:modified xsi:type="dcterms:W3CDTF">2020-10-13T16:06:31Z</dcterms:modified>
</cp:coreProperties>
</file>