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6" r:id="rId3"/>
    <p:sldId id="270" r:id="rId4"/>
    <p:sldId id="271" r:id="rId5"/>
    <p:sldId id="272" r:id="rId6"/>
    <p:sldId id="273" r:id="rId7"/>
    <p:sldId id="274" r:id="rId8"/>
    <p:sldId id="275" r:id="rId9"/>
    <p:sldId id="279" r:id="rId10"/>
    <p:sldId id="280" r:id="rId11"/>
    <p:sldId id="267" r:id="rId12"/>
    <p:sldId id="281" r:id="rId13"/>
    <p:sldId id="282" r:id="rId14"/>
    <p:sldId id="284" r:id="rId15"/>
    <p:sldId id="265" r:id="rId16"/>
    <p:sldId id="285" r:id="rId17"/>
    <p:sldId id="286" r:id="rId18"/>
    <p:sldId id="287" r:id="rId19"/>
    <p:sldId id="276" r:id="rId20"/>
    <p:sldId id="283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CA14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10/18/2020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10/18/2020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10/18/2020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10/18/2020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10/18/2020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10/18/2020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10/18/2020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10/18/2020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10/18/2020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10/18/2020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10/18/2020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10/18/2020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10/18/2020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10/18/2020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349933" y="2338252"/>
            <a:ext cx="6622868" cy="17242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accent2"/>
                </a:solidFill>
              </a:rPr>
              <a:t>মাল্টিমিডিয়া</a:t>
            </a:r>
            <a:r>
              <a:rPr lang="en-US" sz="7200" b="1" dirty="0" smtClean="0">
                <a:solidFill>
                  <a:srgbClr val="00B0F0"/>
                </a:solidFill>
              </a:rPr>
              <a:t> </a:t>
            </a:r>
            <a:r>
              <a:rPr lang="en-US" sz="72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ক্লাসে</a:t>
            </a:r>
            <a:r>
              <a:rPr lang="en-US" sz="7200" b="1" dirty="0" smtClean="0">
                <a:solidFill>
                  <a:srgbClr val="00B0F0"/>
                </a:solidFill>
              </a:rPr>
              <a:t> </a:t>
            </a:r>
            <a:r>
              <a:rPr lang="en-US" sz="7200" b="1" dirty="0" err="1" smtClean="0">
                <a:solidFill>
                  <a:srgbClr val="00B0F0"/>
                </a:solidFill>
              </a:rPr>
              <a:t>সবাইকে</a:t>
            </a:r>
            <a:r>
              <a:rPr lang="en-US" sz="7200" b="1" dirty="0" smtClean="0">
                <a:solidFill>
                  <a:srgbClr val="00B0F0"/>
                </a:solidFill>
              </a:rPr>
              <a:t> </a:t>
            </a:r>
            <a:r>
              <a:rPr lang="en-US" sz="7200" b="1" dirty="0" err="1" smtClean="0">
                <a:solidFill>
                  <a:srgbClr val="002060"/>
                </a:solidFill>
              </a:rPr>
              <a:t>স্বাগত</a:t>
            </a:r>
            <a:endParaRPr lang="en-GB" sz="7200" b="1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6" y="117566"/>
            <a:ext cx="4399658" cy="4916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6" y="114300"/>
            <a:ext cx="5133703" cy="37523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8" y="261257"/>
            <a:ext cx="5290457" cy="36575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508" y="4362996"/>
            <a:ext cx="11495314" cy="211618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আমাদের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উপমহাদেশে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সর্বপ্রথম</a:t>
            </a:r>
            <a:r>
              <a:rPr lang="en-US" sz="2400" dirty="0" smtClean="0">
                <a:solidFill>
                  <a:schemeClr val="tx2"/>
                </a:solidFill>
              </a:rPr>
              <a:t> ১৯০৪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সরকারিভাবে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উদ্যোগ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গ্রহন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১৯১৮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কলকাতায়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বেঙ্গল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কো-অপারেটিভ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ফেডারেশন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প্রতিষ্ঠিত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১৯৫৯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প্রখ্যাত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সিভিল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সার্ভিস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কর্মকর্তা</a:t>
            </a:r>
            <a:r>
              <a:rPr lang="en-US" sz="2400" dirty="0" smtClean="0">
                <a:solidFill>
                  <a:schemeClr val="tx2"/>
                </a:solidFill>
              </a:rPr>
              <a:t> ড. </a:t>
            </a:r>
            <a:r>
              <a:rPr lang="en-US" sz="2400" dirty="0" err="1" smtClean="0">
                <a:solidFill>
                  <a:schemeClr val="tx2"/>
                </a:solidFill>
              </a:rPr>
              <a:t>আক্তার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হামিদ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খানের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নেতৃত্বে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কুমিল্লায়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পল্লী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উন্নয়ন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একাডেমি</a:t>
            </a:r>
            <a:r>
              <a:rPr lang="en-US" sz="2400" dirty="0" smtClean="0">
                <a:solidFill>
                  <a:schemeClr val="tx2"/>
                </a:solidFill>
              </a:rPr>
              <a:t> (BARD) </a:t>
            </a:r>
            <a:r>
              <a:rPr lang="en-US" sz="2400" dirty="0" err="1" smtClean="0">
                <a:solidFill>
                  <a:schemeClr val="tx2"/>
                </a:solidFill>
              </a:rPr>
              <a:t>প্রতিষ্ঠিত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স্বাধীন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2400" dirty="0" smtClean="0">
                <a:solidFill>
                  <a:schemeClr val="tx2"/>
                </a:solidFill>
              </a:rPr>
              <a:t> ১৯৭২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জাতীয়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ব্যাংক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লিমিটেড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কার্যক্রম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শুরু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2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47257" y="1162594"/>
            <a:ext cx="4297680" cy="113646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2"/>
                </a:solidFill>
              </a:rPr>
              <a:t>একক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কাজ</a:t>
            </a:r>
            <a:endParaRPr lang="en-GB" sz="40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7" y="365760"/>
            <a:ext cx="4231412" cy="3203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1358537" y="3618411"/>
            <a:ext cx="7001692" cy="21423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শাব্দিক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অর্থ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রচডেল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কোথায়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অবস্থিত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কলকাতা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বেঙ্গল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কো-অপারেটিভ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সালে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প্রতিষ্ঠিত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হয়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451669" y="4232366"/>
            <a:ext cx="3740331" cy="125403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u="sng" dirty="0" err="1" smtClean="0">
                <a:solidFill>
                  <a:schemeClr val="tx2"/>
                </a:solidFill>
              </a:rPr>
              <a:t>উত্তরঃ</a:t>
            </a:r>
            <a:endParaRPr lang="en-US" sz="2000" b="1" u="sng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১। </a:t>
            </a:r>
            <a:r>
              <a:rPr lang="en-US" dirty="0" err="1" smtClean="0">
                <a:solidFill>
                  <a:schemeClr val="tx2"/>
                </a:solidFill>
              </a:rPr>
              <a:t>সম্মিলিত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উগ্যোগে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কাজ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করা</a:t>
            </a:r>
            <a:r>
              <a:rPr lang="en-US" dirty="0" smtClean="0">
                <a:solidFill>
                  <a:schemeClr val="tx2"/>
                </a:solidFill>
              </a:rPr>
              <a:t>।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২। </a:t>
            </a:r>
            <a:r>
              <a:rPr lang="en-US" dirty="0" err="1" smtClean="0">
                <a:solidFill>
                  <a:schemeClr val="tx2"/>
                </a:solidFill>
              </a:rPr>
              <a:t>ইংল্যান্ডের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রচডেল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নামক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স্থানে</a:t>
            </a:r>
            <a:r>
              <a:rPr lang="en-US" dirty="0" smtClean="0">
                <a:solidFill>
                  <a:schemeClr val="tx2"/>
                </a:solidFill>
              </a:rPr>
              <a:t>।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৩।  ১৯১৮ </a:t>
            </a:r>
            <a:r>
              <a:rPr lang="en-US" dirty="0" err="1" smtClean="0">
                <a:solidFill>
                  <a:schemeClr val="tx2"/>
                </a:solidFill>
              </a:rPr>
              <a:t>সালে</a:t>
            </a:r>
            <a:r>
              <a:rPr lang="en-US" dirty="0" smtClean="0">
                <a:solidFill>
                  <a:schemeClr val="tx2"/>
                </a:solidFill>
              </a:rPr>
              <a:t>।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98" y="627017"/>
            <a:ext cx="2143125" cy="240356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760720" y="1267099"/>
            <a:ext cx="5708469" cy="4532812"/>
          </a:xfrm>
          <a:prstGeom prst="roundRect">
            <a:avLst/>
          </a:prstGeom>
          <a:solidFill>
            <a:srgbClr val="FFC000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উল্লেখযোগ্য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হচ্ছে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দুগ্ধ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উতপাদনকারীদের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সংগঠন</a:t>
            </a:r>
            <a:r>
              <a:rPr lang="en-US" sz="2400" dirty="0" smtClean="0">
                <a:solidFill>
                  <a:schemeClr val="tx2"/>
                </a:solidFill>
              </a:rPr>
              <a:t> ‘ </a:t>
            </a:r>
            <a:r>
              <a:rPr lang="en-US" sz="2400" dirty="0" err="1" smtClean="0">
                <a:solidFill>
                  <a:schemeClr val="tx2"/>
                </a:solidFill>
              </a:rPr>
              <a:t>বাংলাদেশ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দুগ্ধ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উতপাদনকারী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ইউনিয়ন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লিঃ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মিল্ক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ভিটা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পরিচিত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এছাড়াও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জাতীয়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পর্যায়ে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অনেক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ধরনের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রয়েছে</a:t>
            </a:r>
            <a:r>
              <a:rPr lang="en-US" sz="2400" dirty="0" smtClean="0">
                <a:solidFill>
                  <a:schemeClr val="tx2"/>
                </a:solidFill>
              </a:rPr>
              <a:t> , </a:t>
            </a:r>
            <a:r>
              <a:rPr lang="en-US" sz="2400" dirty="0" err="1" smtClean="0">
                <a:solidFill>
                  <a:schemeClr val="tx2"/>
                </a:solidFill>
              </a:rPr>
              <a:t>যেমনঃ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মতস্যজীবী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লিঃ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বাংলাদেশ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অটোরিক্সাচালক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ফেডারেশন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লিঃ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বাংলাদেশ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জাতীয়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মহিলা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লিমিটেড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ইত্যাদি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2" y="692332"/>
            <a:ext cx="2209800" cy="2346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3533094"/>
            <a:ext cx="3052761" cy="24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561703" y="3827418"/>
            <a:ext cx="11194867" cy="2312126"/>
          </a:xfrm>
          <a:prstGeom prst="foldedCorner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2009 </a:t>
            </a:r>
            <a:r>
              <a:rPr lang="en-US" sz="2800" dirty="0" err="1" smtClean="0">
                <a:solidFill>
                  <a:schemeClr val="tx2"/>
                </a:solidFill>
              </a:rPr>
              <a:t>সালের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হিসাব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মতে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2800" dirty="0" smtClean="0">
                <a:solidFill>
                  <a:schemeClr val="tx2"/>
                </a:solidFill>
              </a:rPr>
              <a:t> ১,৬৩,৪০৮ </a:t>
            </a:r>
            <a:r>
              <a:rPr lang="en-US" sz="2800" dirty="0" err="1" smtClean="0">
                <a:solidFill>
                  <a:schemeClr val="tx2"/>
                </a:solidFill>
              </a:rPr>
              <a:t>টি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প্রাথমিক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রয়েছে</a:t>
            </a:r>
            <a:r>
              <a:rPr lang="en-US" sz="2800" dirty="0" smtClean="0">
                <a:solidFill>
                  <a:schemeClr val="tx2"/>
                </a:solidFill>
              </a:rPr>
              <a:t>। </a:t>
            </a:r>
            <a:r>
              <a:rPr lang="en-US" sz="2800" dirty="0" err="1" smtClean="0">
                <a:solidFill>
                  <a:schemeClr val="tx2"/>
                </a:solidFill>
              </a:rPr>
              <a:t>যার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মোট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সদস্য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সংখ্যা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হচ্ছে</a:t>
            </a:r>
            <a:r>
              <a:rPr lang="en-US" sz="2800" dirty="0" smtClean="0">
                <a:solidFill>
                  <a:schemeClr val="tx2"/>
                </a:solidFill>
              </a:rPr>
              <a:t> ৮৫,০৫,০৩৮ </a:t>
            </a:r>
            <a:r>
              <a:rPr lang="en-US" sz="2800" dirty="0" err="1" smtClean="0">
                <a:solidFill>
                  <a:schemeClr val="tx2"/>
                </a:solidFill>
              </a:rPr>
              <a:t>জন</a:t>
            </a:r>
            <a:r>
              <a:rPr lang="en-US" sz="2800" dirty="0" smtClean="0">
                <a:solidFill>
                  <a:schemeClr val="tx2"/>
                </a:solidFill>
              </a:rPr>
              <a:t>। </a:t>
            </a:r>
            <a:r>
              <a:rPr lang="en-US" sz="2800" dirty="0" err="1" smtClean="0">
                <a:solidFill>
                  <a:schemeClr val="tx2"/>
                </a:solidFill>
              </a:rPr>
              <a:t>বতমানে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বাংলাদেশের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সকল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800" dirty="0" smtClean="0">
                <a:solidFill>
                  <a:schemeClr val="tx2"/>
                </a:solidFill>
              </a:rPr>
              <a:t> ২০০১ </a:t>
            </a:r>
            <a:r>
              <a:rPr lang="en-US" sz="2800" dirty="0" err="1" smtClean="0">
                <a:solidFill>
                  <a:schemeClr val="tx2"/>
                </a:solidFill>
              </a:rPr>
              <a:t>সালের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আইন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এবং</a:t>
            </a:r>
            <a:r>
              <a:rPr lang="en-US" sz="2800" dirty="0" smtClean="0">
                <a:solidFill>
                  <a:schemeClr val="tx2"/>
                </a:solidFill>
              </a:rPr>
              <a:t> ২০০৪ </a:t>
            </a:r>
            <a:r>
              <a:rPr lang="en-US" sz="2800" dirty="0" err="1" smtClean="0">
                <a:solidFill>
                  <a:schemeClr val="tx2"/>
                </a:solidFill>
              </a:rPr>
              <a:t>সালের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বিধিমালা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অনুযায়ী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পরিচালিত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হচ্ছে</a:t>
            </a:r>
            <a:r>
              <a:rPr lang="en-US" sz="2800" dirty="0" smtClean="0">
                <a:solidFill>
                  <a:schemeClr val="tx2"/>
                </a:solidFill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" y="143691"/>
            <a:ext cx="10424160" cy="359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269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931" y="1358537"/>
            <a:ext cx="5525589" cy="6270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বৈশিষ্ট্য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1257" y="2886891"/>
            <a:ext cx="11586753" cy="34224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2"/>
                </a:solidFill>
              </a:rPr>
              <a:t>নিম্নবিত্ত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বিত্তহীন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সমমনা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পেশার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ব্যক্তিবর্গের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স্বেচ্ছামুলক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সংগঠন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ব্যবসায়ে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প্রধান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উদ্দেশ্য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আত্ননির্ভরশীলতা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অর্জন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tx2"/>
                </a:solidFill>
              </a:rPr>
              <a:t>২০০১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আইনে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তিন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ধরনের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উল্লেখ্য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রয়েছে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সেগুলো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হলোঃ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ক) </a:t>
            </a:r>
            <a:r>
              <a:rPr lang="en-US" sz="2400" dirty="0" err="1" smtClean="0">
                <a:solidFill>
                  <a:schemeClr val="tx2"/>
                </a:solidFill>
              </a:rPr>
              <a:t>প্রাথমিক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সদস্য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সংখ্যা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হবে</a:t>
            </a:r>
            <a:r>
              <a:rPr lang="en-US" sz="2400" dirty="0" smtClean="0">
                <a:solidFill>
                  <a:schemeClr val="tx2"/>
                </a:solidFill>
              </a:rPr>
              <a:t> ২০ </a:t>
            </a:r>
            <a:r>
              <a:rPr lang="en-US" sz="2400" dirty="0" err="1" smtClean="0">
                <a:solidFill>
                  <a:schemeClr val="tx2"/>
                </a:solidFill>
              </a:rPr>
              <a:t>জন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খ) </a:t>
            </a:r>
            <a:r>
              <a:rPr lang="en-US" sz="2400" dirty="0" err="1" smtClean="0">
                <a:solidFill>
                  <a:schemeClr val="tx2"/>
                </a:solidFill>
              </a:rPr>
              <a:t>কেন্দ্রীয়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সদস্য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অন্তত</a:t>
            </a:r>
            <a:r>
              <a:rPr lang="en-US" sz="2400" dirty="0" smtClean="0">
                <a:solidFill>
                  <a:schemeClr val="tx2"/>
                </a:solidFill>
              </a:rPr>
              <a:t> ১০ </a:t>
            </a:r>
            <a:r>
              <a:rPr lang="en-US" sz="2400" dirty="0" err="1" smtClean="0">
                <a:solidFill>
                  <a:schemeClr val="tx2"/>
                </a:solidFill>
              </a:rPr>
              <a:t>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প্রথমিক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সংখ্যার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সমান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গ) </a:t>
            </a:r>
            <a:r>
              <a:rPr lang="en-US" sz="2400" dirty="0" err="1" smtClean="0">
                <a:solidFill>
                  <a:schemeClr val="tx2"/>
                </a:solidFill>
              </a:rPr>
              <a:t>জাতীয়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সদস্য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হবে</a:t>
            </a:r>
            <a:r>
              <a:rPr lang="en-US" sz="2400" dirty="0" smtClean="0">
                <a:solidFill>
                  <a:schemeClr val="tx2"/>
                </a:solidFill>
              </a:rPr>
              <a:t> ১০টি </a:t>
            </a:r>
            <a:r>
              <a:rPr lang="en-US" sz="2400" dirty="0" err="1" smtClean="0">
                <a:solidFill>
                  <a:schemeClr val="tx2"/>
                </a:solidFill>
              </a:rPr>
              <a:t>কেন্দ্রীয়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সংখ্যার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সমান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৪,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আইন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দ্বারা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গঠিত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151" y="5286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208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72046" y="875211"/>
            <a:ext cx="4807132" cy="14761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</a:rPr>
              <a:t>জোড়ায়</a:t>
            </a:r>
            <a:r>
              <a:rPr lang="en-US" sz="4400" b="1" dirty="0" smtClean="0">
                <a:solidFill>
                  <a:schemeClr val="tx2"/>
                </a:solidFill>
              </a:rPr>
              <a:t> </a:t>
            </a:r>
            <a:r>
              <a:rPr lang="en-US" sz="4400" b="1" dirty="0" err="1" smtClean="0">
                <a:solidFill>
                  <a:schemeClr val="tx2"/>
                </a:solidFill>
              </a:rPr>
              <a:t>কাজ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1097280" y="3696790"/>
            <a:ext cx="10215154" cy="1201782"/>
          </a:xfrm>
          <a:prstGeom prst="snip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বর্তমানে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কোন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আইন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অনুযায়ী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পরিচালিত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হচ্ছে</a:t>
            </a:r>
            <a:r>
              <a:rPr lang="en-US" sz="2800" dirty="0" smtClean="0">
                <a:solidFill>
                  <a:schemeClr val="tx2"/>
                </a:solidFill>
              </a:rPr>
              <a:t>? </a:t>
            </a:r>
            <a:r>
              <a:rPr lang="en-US" sz="2800" dirty="0" err="1" smtClean="0">
                <a:solidFill>
                  <a:schemeClr val="tx2"/>
                </a:solidFill>
              </a:rPr>
              <a:t>ব্যাখ্যা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</a:t>
            </a:r>
            <a:r>
              <a:rPr lang="en-US" sz="2800" dirty="0" smtClean="0">
                <a:solidFill>
                  <a:schemeClr val="tx2"/>
                </a:solidFill>
              </a:rPr>
              <a:t>।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823" y="783771"/>
            <a:ext cx="3644537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1211" y="692332"/>
            <a:ext cx="5734594" cy="535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আরো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কিছু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বৈশিষ্ট্যঃ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012" y="2625635"/>
            <a:ext cx="11220994" cy="38143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কৃত্তিম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স্বতন্ত্র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সত্তাবিশিষ্ট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সংগঠন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সাধারণ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সিলমোহর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থাকে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এবং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নিজ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মামলা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এবং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নামেও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কেউ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মামলা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মূল্ধন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সমমূল্যের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কতকগুলো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শেয়ারে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বিভক্ত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সদস্যরা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অন্তত</a:t>
            </a:r>
            <a:r>
              <a:rPr lang="en-US" sz="2400" dirty="0" smtClean="0">
                <a:solidFill>
                  <a:schemeClr val="tx2"/>
                </a:solidFill>
              </a:rPr>
              <a:t> ১ </a:t>
            </a:r>
            <a:r>
              <a:rPr lang="en-US" sz="2400" dirty="0" err="1" smtClean="0">
                <a:solidFill>
                  <a:schemeClr val="tx2"/>
                </a:solidFill>
              </a:rPr>
              <a:t>টি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শেয়ার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ক্রয়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সদস্য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কেউ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এক</a:t>
            </a:r>
            <a:r>
              <a:rPr lang="en-US" sz="2400" dirty="0" smtClean="0">
                <a:solidFill>
                  <a:schemeClr val="tx2"/>
                </a:solidFill>
              </a:rPr>
              <a:t> – </a:t>
            </a:r>
            <a:r>
              <a:rPr lang="en-US" sz="2400" dirty="0" err="1" smtClean="0">
                <a:solidFill>
                  <a:schemeClr val="tx2"/>
                </a:solidFill>
              </a:rPr>
              <a:t>পঞ্চমাংশের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অধিক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শেয়ার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ক্রয়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সম্পুর্ণ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গনতান্ত্রিক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রীতি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নীতি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অনুসরণ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পরিচলিত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আইন</a:t>
            </a:r>
            <a:r>
              <a:rPr lang="en-US" sz="2400" dirty="0" smtClean="0">
                <a:solidFill>
                  <a:schemeClr val="tx2"/>
                </a:solidFill>
              </a:rPr>
              <a:t> ২০০১ </a:t>
            </a:r>
            <a:r>
              <a:rPr lang="en-US" sz="2400" dirty="0" err="1" smtClean="0">
                <a:solidFill>
                  <a:schemeClr val="tx2"/>
                </a:solidFill>
              </a:rPr>
              <a:t>অনুযায়ী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নিবন্ধন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ব্যতীত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কোন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সংগঠ্ন</a:t>
            </a:r>
            <a:r>
              <a:rPr lang="en-US" sz="2400" dirty="0" smtClean="0">
                <a:solidFill>
                  <a:schemeClr val="tx2"/>
                </a:solidFill>
              </a:rPr>
              <a:t> ‘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’ </a:t>
            </a:r>
            <a:r>
              <a:rPr lang="en-US" sz="2400" dirty="0" err="1" smtClean="0">
                <a:solidFill>
                  <a:schemeClr val="tx2"/>
                </a:solidFill>
              </a:rPr>
              <a:t>ব্যবহার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করতে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পারবে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671"/>
            <a:ext cx="3043646" cy="2126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303" y="339634"/>
            <a:ext cx="2738960" cy="19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1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46812" y="444137"/>
            <a:ext cx="6962502" cy="9535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সমবায়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প্রকারভেদঃ</a:t>
            </a: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1507221"/>
            <a:ext cx="12191999" cy="7249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</a:rPr>
              <a:t>সমবায়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বিধিমালা</a:t>
            </a:r>
            <a:r>
              <a:rPr lang="en-US" sz="2000" b="1" dirty="0" smtClean="0">
                <a:solidFill>
                  <a:schemeClr val="tx2"/>
                </a:solidFill>
              </a:rPr>
              <a:t> ২০০৪-এ </a:t>
            </a:r>
            <a:r>
              <a:rPr lang="en-US" sz="2000" b="1" dirty="0" err="1" smtClean="0">
                <a:solidFill>
                  <a:schemeClr val="tx2"/>
                </a:solidFill>
              </a:rPr>
              <a:t>পেশাভিত্তিক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নিম্নোক্ত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সমবায়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নাম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উল্ল্যেখ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করা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হয়েছে</a:t>
            </a:r>
            <a:r>
              <a:rPr lang="en-US" sz="2000" b="1" dirty="0" smtClean="0">
                <a:solidFill>
                  <a:schemeClr val="tx2"/>
                </a:solidFill>
              </a:rPr>
              <a:t>-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213" y="143394"/>
            <a:ext cx="2116183" cy="128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" r="23378"/>
          <a:stretch/>
        </p:blipFill>
        <p:spPr>
          <a:xfrm rot="16200000">
            <a:off x="1327128" y="1300008"/>
            <a:ext cx="3531392" cy="59167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8927" b="6031"/>
          <a:stretch/>
        </p:blipFill>
        <p:spPr>
          <a:xfrm rot="16200000">
            <a:off x="7380193" y="1575547"/>
            <a:ext cx="3751731" cy="5441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8315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4" y="309282"/>
            <a:ext cx="9843247" cy="396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692331" y="4465193"/>
            <a:ext cx="11051177" cy="19855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মাধ্যমে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স্বাবলম্বী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হবার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ইচ্ছুক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দেশের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লক্ষ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লক্ষ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শিক্ষিত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অর্ধশিক্ষিত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যুবক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</a:rPr>
              <a:t>গঠন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দেশের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অরথনৈতিক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উন্নয়নে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গুরুত্বপূরণ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ভুমিকা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পালনে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সক্ষম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হবে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453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799906" y="1371598"/>
            <a:ext cx="5003075" cy="1175658"/>
          </a:xfrm>
          <a:prstGeom prst="frame">
            <a:avLst/>
          </a:prstGeom>
          <a:solidFill>
            <a:srgbClr val="2ACA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</a:rPr>
              <a:t>দলগত</a:t>
            </a:r>
            <a:r>
              <a:rPr lang="en-US" sz="6000" b="1" dirty="0" smtClean="0">
                <a:solidFill>
                  <a:schemeClr val="tx1"/>
                </a:solidFill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</a:rPr>
              <a:t>কাজ</a:t>
            </a:r>
            <a:endParaRPr lang="en-GB" sz="6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3" y="708389"/>
            <a:ext cx="4017917" cy="255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ounded Rectangle 3"/>
          <p:cNvSpPr/>
          <p:nvPr/>
        </p:nvSpPr>
        <p:spPr>
          <a:xfrm>
            <a:off x="2508069" y="3696788"/>
            <a:ext cx="8817428" cy="1306286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সমবায়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3600" dirty="0" smtClean="0">
                <a:solidFill>
                  <a:schemeClr val="tx2"/>
                </a:solidFill>
              </a:rPr>
              <a:t> ৫টি </a:t>
            </a:r>
            <a:r>
              <a:rPr lang="en-US" sz="3600" dirty="0" err="1" smtClean="0">
                <a:solidFill>
                  <a:schemeClr val="tx2"/>
                </a:solidFill>
              </a:rPr>
              <a:t>বৈশিষ্ঠ্য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উল্লেখ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কর</a:t>
            </a:r>
            <a:r>
              <a:rPr lang="en-US" sz="3600" dirty="0" smtClean="0">
                <a:solidFill>
                  <a:schemeClr val="tx2"/>
                </a:solidFill>
              </a:rPr>
              <a:t>।</a:t>
            </a:r>
            <a:endParaRPr lang="en-GB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7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68435" y="640080"/>
            <a:ext cx="6910251" cy="1123406"/>
          </a:xfrm>
          <a:prstGeom prst="ellips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48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</a:rPr>
              <a:t>পরিচিতি</a:t>
            </a:r>
            <a:endParaRPr lang="en-GB" sz="48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238" y="2142309"/>
            <a:ext cx="3288139" cy="360534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57198" y="1985553"/>
            <a:ext cx="7158447" cy="37882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দেলোয়ার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হোসেন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শিক্ষক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ব্যাবসায়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শিক্ষা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অনার্স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এম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এস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en-US" dirty="0" err="1" smtClean="0">
                <a:solidFill>
                  <a:schemeClr val="tx1"/>
                </a:solidFill>
              </a:rPr>
              <a:t>ব্যাবস্থাপনা</a:t>
            </a:r>
            <a:r>
              <a:rPr lang="en-US" dirty="0" smtClean="0">
                <a:solidFill>
                  <a:schemeClr val="tx1"/>
                </a:solidFill>
              </a:rPr>
              <a:t>) ১ম </a:t>
            </a:r>
            <a:r>
              <a:rPr lang="en-US" dirty="0" err="1" smtClean="0">
                <a:solidFill>
                  <a:schemeClr val="tx1"/>
                </a:solidFill>
              </a:rPr>
              <a:t>শ্রেণি</a:t>
            </a:r>
            <a:r>
              <a:rPr lang="en-US" dirty="0" smtClean="0">
                <a:solidFill>
                  <a:schemeClr val="tx1"/>
                </a:solidFill>
              </a:rPr>
              <a:t>; </a:t>
            </a:r>
            <a:r>
              <a:rPr lang="en-US" dirty="0" err="1" smtClean="0">
                <a:solidFill>
                  <a:schemeClr val="tx1"/>
                </a:solidFill>
              </a:rPr>
              <a:t>বি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এড</a:t>
            </a:r>
            <a:r>
              <a:rPr lang="en-US" dirty="0" smtClean="0">
                <a:solidFill>
                  <a:schemeClr val="tx1"/>
                </a:solidFill>
              </a:rPr>
              <a:t>, ১ম </a:t>
            </a:r>
            <a:r>
              <a:rPr lang="en-US" dirty="0" err="1" smtClean="0">
                <a:solidFill>
                  <a:schemeClr val="tx1"/>
                </a:solidFill>
              </a:rPr>
              <a:t>শ্রেণি</a:t>
            </a:r>
            <a:r>
              <a:rPr lang="en-US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সিঙ্গুয়া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উচ্চ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বিদ্যালয়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কাপাসিয়া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গাজীপুর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মোবাইলঃ</a:t>
            </a:r>
            <a:r>
              <a:rPr lang="en-US" sz="2800" dirty="0" smtClean="0">
                <a:solidFill>
                  <a:schemeClr val="tx1"/>
                </a:solidFill>
              </a:rPr>
              <a:t> ০১৬২১৯৮৮৬৭৭/০১৭৩৯১২১১৫০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ই-</a:t>
            </a:r>
            <a:r>
              <a:rPr lang="en-US" sz="2800" dirty="0" err="1" smtClean="0">
                <a:solidFill>
                  <a:schemeClr val="tx1"/>
                </a:solidFill>
              </a:rPr>
              <a:t>মেইলঃ</a:t>
            </a:r>
            <a:r>
              <a:rPr lang="en-US" sz="2800" dirty="0" smtClean="0">
                <a:solidFill>
                  <a:schemeClr val="tx1"/>
                </a:solidFill>
              </a:rPr>
              <a:t> deluarhossain89@yahoo.com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44538" y="966650"/>
            <a:ext cx="4781005" cy="1201783"/>
          </a:xfrm>
          <a:prstGeom prst="ellipse">
            <a:avLst/>
          </a:prstGeom>
          <a:solidFill>
            <a:schemeClr val="accent5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2"/>
                </a:solidFill>
              </a:rPr>
              <a:t>মূল্যায়ণ</a:t>
            </a:r>
            <a:endParaRPr lang="en-GB" sz="4400" b="1" dirty="0">
              <a:solidFill>
                <a:schemeClr val="tx2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227908" y="2991394"/>
            <a:ext cx="10358846" cy="254725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2"/>
                </a:solidFill>
              </a:rPr>
              <a:t>১।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কী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২। </a:t>
            </a:r>
            <a:r>
              <a:rPr lang="en-US" sz="28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সালের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আইন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দ্বারা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গঠিত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হয়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৩। </a:t>
            </a:r>
            <a:r>
              <a:rPr lang="en-US" sz="2800" dirty="0" err="1" smtClean="0">
                <a:solidFill>
                  <a:schemeClr val="tx2"/>
                </a:solidFill>
              </a:rPr>
              <a:t>কুমিল্লার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বার্ড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প্রতিষ্ঠা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করেন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  <a:p>
            <a:r>
              <a:rPr lang="en-US" sz="2800" dirty="0" smtClean="0">
                <a:solidFill>
                  <a:schemeClr val="tx2"/>
                </a:solidFill>
              </a:rPr>
              <a:t>৪। ২০০৯ </a:t>
            </a:r>
            <a:r>
              <a:rPr lang="en-US" sz="2800" dirty="0" err="1" smtClean="0">
                <a:solidFill>
                  <a:schemeClr val="tx2"/>
                </a:solidFill>
              </a:rPr>
              <a:t>সালের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হিসাব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অনুযায়ী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বাংলাদেশে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প্রথমিক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সংখ্যা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কত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13279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645919" y="287384"/>
            <a:ext cx="2886891" cy="1985554"/>
          </a:xfrm>
          <a:prstGeom prst="teardrop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2"/>
                </a:solidFill>
              </a:rPr>
              <a:t>বাড়ির</a:t>
            </a:r>
            <a:r>
              <a:rPr lang="en-US" sz="4800" b="1" dirty="0" smtClean="0">
                <a:solidFill>
                  <a:schemeClr val="tx2"/>
                </a:solidFill>
              </a:rPr>
              <a:t> </a:t>
            </a:r>
            <a:r>
              <a:rPr lang="en-US" sz="4800" b="1" dirty="0" err="1" smtClean="0">
                <a:solidFill>
                  <a:schemeClr val="tx2"/>
                </a:solidFill>
              </a:rPr>
              <a:t>কাজ</a:t>
            </a:r>
            <a:endParaRPr lang="en-GB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9" y="2416629"/>
            <a:ext cx="3984171" cy="261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olded Corner 3"/>
          <p:cNvSpPr/>
          <p:nvPr/>
        </p:nvSpPr>
        <p:spPr>
          <a:xfrm>
            <a:off x="7498080" y="4323806"/>
            <a:ext cx="4519749" cy="1175658"/>
          </a:xfrm>
          <a:prstGeom prst="foldedCorner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/>
                </a:solidFill>
              </a:rPr>
              <a:t>সমবায়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গঠন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প্রক্রিয়া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ব্যাখ্যা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কর</a:t>
            </a:r>
            <a:r>
              <a:rPr lang="en-US" sz="2800" b="1" dirty="0" smtClean="0">
                <a:solidFill>
                  <a:schemeClr val="tx2"/>
                </a:solidFill>
              </a:rPr>
              <a:t>। 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59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365759" y="1998617"/>
            <a:ext cx="6048103" cy="271707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chemeClr val="tx2"/>
                </a:solidFill>
              </a:rPr>
              <a:t>ধন্যবাদ</a:t>
            </a:r>
            <a:endParaRPr lang="en-GB" sz="115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03" y="940525"/>
            <a:ext cx="5029199" cy="487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2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1"/>
          <p:cNvSpPr/>
          <p:nvPr/>
        </p:nvSpPr>
        <p:spPr>
          <a:xfrm>
            <a:off x="1933302" y="535576"/>
            <a:ext cx="5447212" cy="97971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AB3C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</a:rPr>
              <a:t>পাঠ</a:t>
            </a:r>
            <a:r>
              <a:rPr lang="en-US" sz="4400" b="1" dirty="0" smtClean="0">
                <a:solidFill>
                  <a:schemeClr val="tx1"/>
                </a:solidFill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</a:rPr>
              <a:t>পরিচিতি</a:t>
            </a:r>
            <a:endParaRPr lang="en-GB" sz="44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2142308"/>
            <a:ext cx="3082835" cy="3187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ardrop 3"/>
          <p:cNvSpPr/>
          <p:nvPr/>
        </p:nvSpPr>
        <p:spPr>
          <a:xfrm>
            <a:off x="4833256" y="1698171"/>
            <a:ext cx="5904412" cy="3866606"/>
          </a:xfrm>
          <a:prstGeom prst="teardrop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শ্রেণিঃ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নবম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– </a:t>
            </a:r>
            <a:r>
              <a:rPr lang="en-US" sz="3200" dirty="0" err="1" smtClean="0">
                <a:solidFill>
                  <a:schemeClr val="tx1"/>
                </a:solidFill>
              </a:rPr>
              <a:t>দশম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বিষয়ঃ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ব্যাবসায়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উদ্যোগ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অধ্যায়ঃ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চতুর্থ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সময়ঃ</a:t>
            </a:r>
            <a:r>
              <a:rPr lang="en-US" sz="3200" dirty="0" smtClean="0">
                <a:solidFill>
                  <a:schemeClr val="tx1"/>
                </a:solidFill>
              </a:rPr>
              <a:t> ৫০ </a:t>
            </a:r>
            <a:r>
              <a:rPr lang="en-US" sz="3200" dirty="0" err="1" smtClean="0">
                <a:solidFill>
                  <a:schemeClr val="tx1"/>
                </a:solidFill>
              </a:rPr>
              <a:t>মিনিট</a:t>
            </a:r>
            <a:endParaRPr lang="en-US" sz="3200" dirty="0" smtClean="0">
              <a:solidFill>
                <a:schemeClr val="tx1"/>
              </a:solidFill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তারিখঃ</a:t>
            </a:r>
            <a:r>
              <a:rPr lang="en-US" sz="3200" dirty="0" smtClean="0">
                <a:solidFill>
                  <a:schemeClr val="tx1"/>
                </a:solidFill>
              </a:rPr>
              <a:t> ১৭/১০/২০২০ইং</a:t>
            </a:r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568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816" y="509453"/>
            <a:ext cx="6648995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তোমরা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ছবিগুলো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লক্ষ্য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কর</a:t>
            </a:r>
            <a:r>
              <a:rPr lang="en-US" sz="2800" dirty="0" smtClean="0">
                <a:solidFill>
                  <a:schemeClr val="tx2"/>
                </a:solidFill>
              </a:rPr>
              <a:t>।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30" y="1567543"/>
            <a:ext cx="5747656" cy="3435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811" y="1541417"/>
            <a:ext cx="5055325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35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8" y="705394"/>
            <a:ext cx="5656217" cy="5107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76" t="25905" b="4953"/>
          <a:stretch/>
        </p:blipFill>
        <p:spPr>
          <a:xfrm>
            <a:off x="287383" y="731520"/>
            <a:ext cx="5329646" cy="49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7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461656" y="1175657"/>
            <a:ext cx="4950823" cy="64008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আজকের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</a:rPr>
              <a:t>………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" name="Snip Diagonal Corner Rectangle 2"/>
          <p:cNvSpPr/>
          <p:nvPr/>
        </p:nvSpPr>
        <p:spPr>
          <a:xfrm>
            <a:off x="3161211" y="3161212"/>
            <a:ext cx="5499463" cy="1162594"/>
          </a:xfrm>
          <a:prstGeom prst="snip2Diag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</a:rPr>
              <a:t>সমবায়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সমিতি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50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1854926" y="1737360"/>
            <a:ext cx="5408023" cy="822960"/>
          </a:xfrm>
          <a:prstGeom prst="snip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এই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পাঠ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শেষে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sz="3200" dirty="0" smtClean="0">
                <a:solidFill>
                  <a:schemeClr val="tx1"/>
                </a:solidFill>
              </a:rPr>
              <a:t>……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240970" y="3239589"/>
            <a:ext cx="8791303" cy="2011681"/>
          </a:xfrm>
          <a:prstGeom prst="round2Diag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</a:rPr>
              <a:t>সমবায়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সমিতি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বলতে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</a:rPr>
              <a:t>সমবায়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সমিতির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বৈশিষ্ট্য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ব্যাখ্যা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dirty="0" err="1" smtClean="0">
                <a:solidFill>
                  <a:schemeClr val="tx1"/>
                </a:solidFill>
              </a:rPr>
              <a:t>সমবায়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সমিতির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প্রকারভেদ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8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7" y="130628"/>
            <a:ext cx="7824650" cy="41017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7383" y="4467497"/>
            <a:ext cx="11743508" cy="12279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</a:rPr>
              <a:t>সমবায়ের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শাব্দিক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অর্থ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হলো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সম্মিলিত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উদ্যোগে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প্রচেষ্টায়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কাজ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করা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সম্মিলিতভাবে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এগিয়ে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যাওয়ার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জন্যই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উৎপত্তি</a:t>
            </a:r>
            <a:r>
              <a:rPr lang="en-US" sz="2400" dirty="0" smtClean="0">
                <a:solidFill>
                  <a:schemeClr val="tx2"/>
                </a:solidFill>
              </a:rPr>
              <a:t>। </a:t>
            </a:r>
            <a:r>
              <a:rPr lang="en-US" sz="2400" dirty="0" err="1" smtClean="0">
                <a:solidFill>
                  <a:schemeClr val="tx2"/>
                </a:solidFill>
              </a:rPr>
              <a:t>সর্ব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প্রথম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আন্দোলনের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সূচনা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পশ্চিম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ইউরোপ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উত্তর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আমেরিকা</a:t>
            </a:r>
            <a:r>
              <a:rPr lang="en-US" sz="2400" dirty="0" smtClean="0">
                <a:solidFill>
                  <a:schemeClr val="tx2"/>
                </a:solidFill>
              </a:rPr>
              <a:t> ও </a:t>
            </a:r>
            <a:r>
              <a:rPr lang="en-US" sz="2400" dirty="0" err="1" smtClean="0">
                <a:solidFill>
                  <a:schemeClr val="tx2"/>
                </a:solidFill>
              </a:rPr>
              <a:t>জাপানে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18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5" y="169817"/>
            <a:ext cx="7223760" cy="5512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501" y="334056"/>
            <a:ext cx="2628355" cy="23046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576458" y="2952206"/>
            <a:ext cx="4428308" cy="320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১৮৪৪ </a:t>
            </a:r>
            <a:r>
              <a:rPr lang="en-US" sz="2400" dirty="0" err="1" smtClean="0">
                <a:solidFill>
                  <a:schemeClr val="tx2"/>
                </a:solidFill>
              </a:rPr>
              <a:t>সালে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ইংল্যান্ডের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রচডেল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নামক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স্থানে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বিশ্বের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সর্বপ্রথম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 ( </a:t>
            </a:r>
            <a:r>
              <a:rPr lang="en-US" sz="2400" dirty="0" err="1" smtClean="0">
                <a:solidFill>
                  <a:schemeClr val="tx2"/>
                </a:solidFill>
              </a:rPr>
              <a:t>Rochdale</a:t>
            </a:r>
            <a:r>
              <a:rPr lang="en-US" sz="2400" dirty="0" smtClean="0">
                <a:solidFill>
                  <a:schemeClr val="tx2"/>
                </a:solidFill>
              </a:rPr>
              <a:t> Equitable Pioneers Society) । ২৮ </a:t>
            </a:r>
            <a:r>
              <a:rPr lang="en-US" sz="2400" dirty="0" err="1" smtClean="0">
                <a:solidFill>
                  <a:schemeClr val="tx2"/>
                </a:solidFill>
              </a:rPr>
              <a:t>জন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তাঁত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শ্রমিকের</a:t>
            </a:r>
            <a:r>
              <a:rPr lang="en-US" sz="2400" dirty="0" smtClean="0">
                <a:solidFill>
                  <a:schemeClr val="tx2"/>
                </a:solidFill>
              </a:rPr>
              <a:t> ২৮ </a:t>
            </a:r>
            <a:r>
              <a:rPr lang="en-US" sz="2400" dirty="0" err="1" smtClean="0">
                <a:solidFill>
                  <a:schemeClr val="tx2"/>
                </a:solidFill>
              </a:rPr>
              <a:t>স্ট্রার্লিং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পাউন্ড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পুঁজি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প্রতিষ্ঠিত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হয়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এই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সমবায়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সমিতি</a:t>
            </a:r>
            <a:r>
              <a:rPr lang="en-US" sz="2400" dirty="0" smtClean="0">
                <a:solidFill>
                  <a:schemeClr val="tx2"/>
                </a:solidFill>
              </a:rPr>
              <a:t>।</a:t>
            </a:r>
            <a:endParaRPr lang="en-GB" sz="2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509" y="5773784"/>
            <a:ext cx="6701245" cy="6531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The </a:t>
            </a:r>
            <a:r>
              <a:rPr lang="en-US" sz="2400" b="1" dirty="0" err="1" smtClean="0">
                <a:solidFill>
                  <a:schemeClr val="tx2"/>
                </a:solidFill>
              </a:rPr>
              <a:t>Rochdale</a:t>
            </a:r>
            <a:r>
              <a:rPr lang="en-US" sz="2400" b="1" dirty="0" smtClean="0">
                <a:solidFill>
                  <a:schemeClr val="tx2"/>
                </a:solidFill>
              </a:rPr>
              <a:t> Pioneers Equitable Society.</a:t>
            </a:r>
            <a:endParaRPr lang="en-GB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883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Custom 5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280</TotalTime>
  <Words>645</Words>
  <Application>Microsoft Office PowerPoint</Application>
  <PresentationFormat>Widescreen</PresentationFormat>
  <Paragraphs>65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Courier New</vt:lpstr>
      <vt:lpstr>Euphemia</vt:lpstr>
      <vt:lpstr>NikoshBAN</vt:lpstr>
      <vt:lpstr>Wingdings</vt:lpstr>
      <vt:lpstr>Children Playing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HP-NPC</dc:creator>
  <cp:lastModifiedBy>HP-NPC</cp:lastModifiedBy>
  <cp:revision>47</cp:revision>
  <dcterms:created xsi:type="dcterms:W3CDTF">2020-10-17T10:43:42Z</dcterms:created>
  <dcterms:modified xsi:type="dcterms:W3CDTF">2020-10-18T16:49:50Z</dcterms:modified>
</cp:coreProperties>
</file>