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7" r:id="rId2"/>
    <p:sldId id="258" r:id="rId3"/>
    <p:sldId id="259" r:id="rId4"/>
    <p:sldId id="269" r:id="rId5"/>
    <p:sldId id="275" r:id="rId6"/>
    <p:sldId id="256" r:id="rId7"/>
    <p:sldId id="261" r:id="rId8"/>
    <p:sldId id="273" r:id="rId9"/>
    <p:sldId id="272" r:id="rId10"/>
    <p:sldId id="266" r:id="rId11"/>
    <p:sldId id="267" r:id="rId12"/>
    <p:sldId id="268" r:id="rId13"/>
    <p:sldId id="262" r:id="rId14"/>
    <p:sldId id="263" r:id="rId15"/>
    <p:sldId id="264" r:id="rId16"/>
    <p:sldId id="280" r:id="rId17"/>
    <p:sldId id="281" r:id="rId18"/>
    <p:sldId id="278" r:id="rId19"/>
    <p:sldId id="284" r:id="rId20"/>
    <p:sldId id="285" r:id="rId21"/>
    <p:sldId id="283" r:id="rId22"/>
    <p:sldId id="287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9C1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38D68-4601-44A9-A12F-5A1FA67756A5}" type="datetimeFigureOut">
              <a:rPr lang="en-US" smtClean="0"/>
              <a:t>20/10/18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CF291-E598-4FE4-B3BA-5B4A7974D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7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BC70F-D232-407B-ADC0-14E30A03F3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0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00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A06CD-D529-4CD2-B3FB-B065ABC87A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16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0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959B178-4B44-4928-A07F-FB5176B50B91}" type="datetimeFigureOut">
              <a:rPr lang="en-US" smtClean="0"/>
              <a:t>20/10/18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1E5E-3479-4CFE-A5B7-27F18617EE2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850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B178-4B44-4928-A07F-FB5176B50B91}" type="datetimeFigureOut">
              <a:rPr lang="en-US" smtClean="0"/>
              <a:t>20/10/18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1E5E-3479-4CFE-A5B7-27F18617E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66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B178-4B44-4928-A07F-FB5176B50B91}" type="datetimeFigureOut">
              <a:rPr lang="en-US" smtClean="0"/>
              <a:t>20/10/18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1E5E-3479-4CFE-A5B7-27F18617EE2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89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B178-4B44-4928-A07F-FB5176B50B91}" type="datetimeFigureOut">
              <a:rPr lang="en-US" smtClean="0"/>
              <a:t>20/10/18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1E5E-3479-4CFE-A5B7-27F18617E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B178-4B44-4928-A07F-FB5176B50B91}" type="datetimeFigureOut">
              <a:rPr lang="en-US" smtClean="0"/>
              <a:t>20/10/18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1E5E-3479-4CFE-A5B7-27F18617EE2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997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B178-4B44-4928-A07F-FB5176B50B91}" type="datetimeFigureOut">
              <a:rPr lang="en-US" smtClean="0"/>
              <a:t>20/10/18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1E5E-3479-4CFE-A5B7-27F18617E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6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B178-4B44-4928-A07F-FB5176B50B91}" type="datetimeFigureOut">
              <a:rPr lang="en-US" smtClean="0"/>
              <a:t>20/10/18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1E5E-3479-4CFE-A5B7-27F18617E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B178-4B44-4928-A07F-FB5176B50B91}" type="datetimeFigureOut">
              <a:rPr lang="en-US" smtClean="0"/>
              <a:t>20/10/18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1E5E-3479-4CFE-A5B7-27F18617E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4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B178-4B44-4928-A07F-FB5176B50B91}" type="datetimeFigureOut">
              <a:rPr lang="en-US" smtClean="0"/>
              <a:t>20/10/18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1E5E-3479-4CFE-A5B7-27F18617E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5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B178-4B44-4928-A07F-FB5176B50B91}" type="datetimeFigureOut">
              <a:rPr lang="en-US" smtClean="0"/>
              <a:t>20/10/18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1E5E-3479-4CFE-A5B7-27F18617E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7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B178-4B44-4928-A07F-FB5176B50B91}" type="datetimeFigureOut">
              <a:rPr lang="en-US" smtClean="0"/>
              <a:t>20/10/18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1E5E-3479-4CFE-A5B7-27F18617EE2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9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959B178-4B44-4928-A07F-FB5176B50B91}" type="datetimeFigureOut">
              <a:rPr lang="en-US" smtClean="0"/>
              <a:t>20/10/18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3AE1E5E-3479-4CFE-A5B7-27F18617EE2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48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Relationship Id="rId9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School\Tofazzal Hossain\Picture  Download\Facebook Picture\FB_IMG_14717940519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05165"/>
            <a:ext cx="11774657" cy="632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57525" y="415872"/>
            <a:ext cx="7600950" cy="34163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1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1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64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E drive\Content\DIGITAL-CONTENT-PICTURE\Water pollution\2010-12-15-20-04-25-7-dhaka-the-capital-of-bangladesh-is-now-facing-w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8807" y="1566290"/>
            <a:ext cx="4857982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E:\E drive\Content\DIGITAL-CONTENT-PICTURE\Water pollution\4760274937_50a52c0da5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6697" y="1508932"/>
            <a:ext cx="5363894" cy="3003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87598" y="4512213"/>
            <a:ext cx="9091307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SutonnyMJ" pitchFamily="2" charset="0"/>
                <a:cs typeface="SutonnyMJ" pitchFamily="2" charset="0"/>
              </a:rPr>
              <a:t>cvwb‡Z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gqjv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AveR©bv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djv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Miæ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QvMj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Mvmj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Kiv‡bvi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Kvi‡b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cvwb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`~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wlZ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n‡”Q|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1718603" y="185493"/>
            <a:ext cx="7917767" cy="1066800"/>
          </a:xfrm>
          <a:prstGeom prst="horizontalScroll">
            <a:avLst/>
          </a:prstGeom>
          <a:noFill/>
          <a:ln w="57150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কিভাবে দূষিত হয় ?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99840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E drive\Content\DIGITAL-CONTENT-PICTURE\Water pollution\water polu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113" y="1020838"/>
            <a:ext cx="4923693" cy="2825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E:\E drive\Content\DIGITAL-CONTENT-PICTURE\Water pollution\water-pollution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2467" y="1020838"/>
            <a:ext cx="4752536" cy="283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lowchart: Alternate Process 4"/>
          <p:cNvSpPr/>
          <p:nvPr/>
        </p:nvSpPr>
        <p:spPr>
          <a:xfrm>
            <a:off x="1426959" y="4583716"/>
            <a:ext cx="8770470" cy="685800"/>
          </a:xfrm>
          <a:prstGeom prst="flowChartAlternateProcess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কারখানার দূষিত বর্জ্য ও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পলিথিন জাতীয়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 পানি দূষিত করছে ।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718603" y="185493"/>
            <a:ext cx="7917767" cy="1066800"/>
          </a:xfrm>
          <a:prstGeom prst="horizontalScroll">
            <a:avLst/>
          </a:prstGeom>
          <a:noFill/>
          <a:ln w="57150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কিভাবে দূষিত হয় ?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4553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kil\Pictures\ম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9826" y="1822939"/>
            <a:ext cx="5317588" cy="3084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Akil\Pictures\150704110238_toilet_india_640x360_afp_nocred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0069" y="1822939"/>
            <a:ext cx="511614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25416" y="5309381"/>
            <a:ext cx="10101586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 সেখানে মলমূত্র ত্যাগ করলে, সে মলমূত্র পানিতে মিশে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552349" y="466579"/>
            <a:ext cx="7917767" cy="106680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কিভাবে দূষিত হয় ?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983948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215959" y="168811"/>
            <a:ext cx="4804117" cy="658411"/>
          </a:xfrm>
          <a:prstGeom prst="horizontalScroll">
            <a:avLst/>
          </a:prstGeom>
          <a:noFill/>
          <a:ln w="57150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কিভাবে দূষিত হয় 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5" y="1191062"/>
            <a:ext cx="4412672" cy="304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700" y="1231297"/>
            <a:ext cx="4291013" cy="304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Flowchart: Alternate Process 7"/>
          <p:cNvSpPr/>
          <p:nvPr/>
        </p:nvSpPr>
        <p:spPr>
          <a:xfrm>
            <a:off x="1191490" y="4602902"/>
            <a:ext cx="4800601" cy="404765"/>
          </a:xfrm>
          <a:prstGeom prst="flowChartAlternateProcess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 কারখানার দূষিত বর্জ্য ফেলা 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990700" y="4683373"/>
            <a:ext cx="4291013" cy="407958"/>
          </a:xfrm>
          <a:prstGeom prst="flowChartAlternateProcess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 প্ল্যাস্টিক জাতিয় পদার্থ ফেলা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412892" y="5371507"/>
            <a:ext cx="8770470" cy="685800"/>
          </a:xfrm>
          <a:prstGeom prst="flowChartAlternateProcess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কারখানার দূষিত বর্জ্য ও প্ল্যাস্টিক জাতিয় পদার্থ পানি দূষিত করছে ।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3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2"/>
          <a:stretch/>
        </p:blipFill>
        <p:spPr>
          <a:xfrm>
            <a:off x="1124243" y="1426056"/>
            <a:ext cx="4559104" cy="2801473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nip Diagonal Corner Rectangle 3"/>
          <p:cNvSpPr/>
          <p:nvPr/>
        </p:nvSpPr>
        <p:spPr>
          <a:xfrm>
            <a:off x="1308296" y="4581344"/>
            <a:ext cx="4190999" cy="990600"/>
          </a:xfrm>
          <a:prstGeom prst="snip2DiagRect">
            <a:avLst>
              <a:gd name="adj1" fmla="val 0"/>
              <a:gd name="adj2" fmla="val 25174"/>
            </a:avLst>
          </a:pr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 গরু গোসল করানো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38" y="1426056"/>
            <a:ext cx="4341550" cy="2801473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Snip Diagonal Corner Rectangle 6"/>
          <p:cNvSpPr/>
          <p:nvPr/>
        </p:nvSpPr>
        <p:spPr>
          <a:xfrm>
            <a:off x="6542895" y="4581344"/>
            <a:ext cx="4190999" cy="990600"/>
          </a:xfrm>
          <a:prstGeom prst="snip2DiagRect">
            <a:avLst>
              <a:gd name="adj1" fmla="val 0"/>
              <a:gd name="adj2" fmla="val 30420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 কাপড় ধোয়া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308296" y="5684587"/>
            <a:ext cx="8770470" cy="685800"/>
          </a:xfrm>
          <a:prstGeom prst="flowChartAlternateProcess">
            <a:avLst/>
          </a:prstGeom>
          <a:solidFill>
            <a:srgbClr val="FFFF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 গোসল করানো ও কাপড় ধোয়ার কারনে পানি দূষিত হচ্ছে ।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1718603" y="185493"/>
            <a:ext cx="7917767" cy="1066800"/>
          </a:xfrm>
          <a:prstGeom prst="horizontalScroll">
            <a:avLst/>
          </a:prstGeom>
          <a:noFill/>
          <a:ln w="57150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কিভাবে দূষিত হয় ?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6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4"/>
          <a:stretch/>
        </p:blipFill>
        <p:spPr>
          <a:xfrm>
            <a:off x="422031" y="397916"/>
            <a:ext cx="5011615" cy="2965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04800"/>
            <a:ext cx="5214424" cy="2965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nip Diagonal Corner Rectangle 5"/>
          <p:cNvSpPr/>
          <p:nvPr/>
        </p:nvSpPr>
        <p:spPr>
          <a:xfrm>
            <a:off x="294517" y="3692210"/>
            <a:ext cx="5613914" cy="1163782"/>
          </a:xfrm>
          <a:prstGeom prst="snip2DiagRect">
            <a:avLst>
              <a:gd name="adj1" fmla="val 0"/>
              <a:gd name="adj2" fmla="val 25174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ময়লা-আবর্জনা ও ক্ষতিকর পদার্থ পানিতে ফেলা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5908431" y="3595682"/>
            <a:ext cx="5367713" cy="1123710"/>
          </a:xfrm>
          <a:prstGeom prst="snip2DiagRect">
            <a:avLst>
              <a:gd name="adj1" fmla="val 0"/>
              <a:gd name="adj2" fmla="val 3042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 তেল ফেলা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033728" y="5045000"/>
            <a:ext cx="10124545" cy="1143000"/>
          </a:xfrm>
          <a:prstGeom prst="flowChartAlternateProcess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ময়লা-আবর্জনা ও ক্ষতিকর পদার্থ ও পানিতে তেল ফেলার কারনে পানি দূষিত হচ্ছে ।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4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fre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604555"/>
            <a:ext cx="5300294" cy="4105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3038475" y="351986"/>
            <a:ext cx="6115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4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89269" y="5841454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চর্মরোগ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48158" y="703972"/>
            <a:ext cx="8196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দূষিত </a:t>
            </a:r>
            <a:r>
              <a:rPr lang="bn-IN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bn-BD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IN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গোসল করলে</a:t>
            </a:r>
            <a:r>
              <a:rPr lang="bn-IN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 হয় </a:t>
            </a:r>
            <a:r>
              <a:rPr lang="bn-IN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53690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6289" y="5368636"/>
            <a:ext cx="8853055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   </a:t>
            </a:r>
            <a:r>
              <a:rPr lang="en-US" sz="6000" dirty="0" err="1" smtClean="0"/>
              <a:t>আমাশয়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6000" dirty="0" smtClean="0"/>
              <a:t> </a:t>
            </a:r>
            <a:r>
              <a:rPr lang="en-US" sz="6000" dirty="0" err="1" smtClean="0"/>
              <a:t>টাইফয়েড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কলেরা</a:t>
            </a:r>
            <a:r>
              <a:rPr lang="bn-BD" sz="6000" dirty="0" smtClean="0"/>
              <a:t> </a:t>
            </a:r>
            <a:endParaRPr lang="en-US" sz="6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2C0771-2605-41ED-9257-F8CC414453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120" y="2078183"/>
            <a:ext cx="3746500" cy="2683194"/>
          </a:xfrm>
          <a:prstGeom prst="rect">
            <a:avLst/>
          </a:prstGeom>
          <a:noFill/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18" y="2078183"/>
            <a:ext cx="3778002" cy="261113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dff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6229" y="2150247"/>
            <a:ext cx="3384804" cy="2611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824355" y="656424"/>
            <a:ext cx="8196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দূষিত </a:t>
            </a:r>
            <a:r>
              <a:rPr lang="bn-IN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পানি </a:t>
            </a:r>
            <a:r>
              <a:rPr lang="bn-BD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 করলে</a:t>
            </a:r>
            <a:r>
              <a:rPr lang="bn-IN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 হয় </a:t>
            </a:r>
            <a:r>
              <a:rPr lang="bn-IN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935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xzcxzcx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5975" y="867409"/>
            <a:ext cx="3294316" cy="2245859"/>
          </a:xfrm>
          <a:prstGeom prst="rect">
            <a:avLst/>
          </a:prstGeom>
        </p:spPr>
      </p:pic>
      <p:pic>
        <p:nvPicPr>
          <p:cNvPr id="8" name="Picture 7" descr="render_dustbin_6_vray_001-jpg1ad99-250x2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629" y="680354"/>
            <a:ext cx="4499427" cy="2541815"/>
          </a:xfrm>
          <a:prstGeom prst="rect">
            <a:avLst/>
          </a:prstGeom>
        </p:spPr>
      </p:pic>
      <p:pic>
        <p:nvPicPr>
          <p:cNvPr id="10" name="Picture 9" descr="clean wat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5453" y="3824107"/>
            <a:ext cx="3208976" cy="2191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righ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86181" y="4403290"/>
            <a:ext cx="1306285" cy="954604"/>
          </a:xfrm>
          <a:prstGeom prst="rect">
            <a:avLst/>
          </a:prstGeom>
        </p:spPr>
      </p:pic>
      <p:pic>
        <p:nvPicPr>
          <p:cNvPr id="15" name="Picture 14" descr="righ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12107" y="1524039"/>
            <a:ext cx="1555667" cy="954604"/>
          </a:xfrm>
          <a:prstGeom prst="rect">
            <a:avLst/>
          </a:prstGeom>
        </p:spPr>
      </p:pic>
      <p:pic>
        <p:nvPicPr>
          <p:cNvPr id="16" name="Picture 15" descr="wron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4190" y="1346037"/>
            <a:ext cx="893629" cy="89362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30003" y="197758"/>
            <a:ext cx="9931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 কী কী উপায়ে পানি দূষণ প্রতিরোধ করতে পারি?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36799" y="3080581"/>
            <a:ext cx="6444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যেখানে সেখানে ময়লা না ফেলে নির্দিষ্ট স্থানে ফেলে।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0342" y="6002452"/>
            <a:ext cx="5627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পানি</a:t>
            </a:r>
            <a:r>
              <a:rPr lang="bn-BD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IN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ময়লা-আবর্জনা ও ক্ষতিকর পদার্থ পানিতে ফেলা  বন্ধ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975" y="3696581"/>
            <a:ext cx="3487193" cy="2082157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 descr="wron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6318" y="4205739"/>
            <a:ext cx="893629" cy="89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5585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615" y="855018"/>
            <a:ext cx="3609108" cy="800100"/>
          </a:xfrm>
          <a:prstGeom prst="rect">
            <a:avLst/>
          </a:prstGeom>
          <a:noFill/>
          <a:ln w="5715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</a:rPr>
              <a:t>দল :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51017" y="828903"/>
            <a:ext cx="2452255" cy="685800"/>
          </a:xfrm>
          <a:prstGeom prst="rect">
            <a:avLst/>
          </a:prstGeom>
          <a:noFill/>
          <a:ln w="5715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54098" y="912168"/>
            <a:ext cx="2064326" cy="685800"/>
          </a:xfrm>
          <a:prstGeom prst="rect">
            <a:avLst/>
          </a:prstGeom>
          <a:noFill/>
          <a:ln w="5715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bn-BD" sz="4400" dirty="0">
                <a:solidFill>
                  <a:schemeClr val="tx1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74181" y="849821"/>
            <a:ext cx="2590802" cy="685802"/>
          </a:xfrm>
          <a:prstGeom prst="rect">
            <a:avLst/>
          </a:prstGeom>
          <a:noFill/>
          <a:ln w="5715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218391"/>
              </p:ext>
            </p:extLst>
          </p:nvPr>
        </p:nvGraphicFramePr>
        <p:xfrm>
          <a:off x="1828800" y="2010778"/>
          <a:ext cx="8160328" cy="28192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31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9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9659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ক্রমিক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কীভাবে  পানি  দূষ</a:t>
                      </a:r>
                      <a:r>
                        <a:rPr lang="bn-BD" sz="28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 রোধ করা যায়  । </a:t>
                      </a:r>
                      <a:endParaRPr lang="en-US" sz="28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901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১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901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২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901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৩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901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৪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983674" y="5067436"/>
            <a:ext cx="9781309" cy="658091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 পানি দূষণ রোধ করা যায় দলে আলোচনা করে ছকের ভিতরে লেখ।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31535" y="490107"/>
            <a:ext cx="1354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দলীয় কাজ 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863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1702" y="726559"/>
            <a:ext cx="5468267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5096570" y="2398374"/>
            <a:ext cx="7095430" cy="45719"/>
          </a:xfrm>
          <a:prstGeom prst="rect">
            <a:avLst/>
          </a:prstGeom>
          <a:solidFill>
            <a:srgbClr val="225B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42" y="829993"/>
            <a:ext cx="4160956" cy="52997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714" y="2286811"/>
            <a:ext cx="6640286" cy="430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1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পরিবেশ\Screenshot_2020-05-31-10-26-38-043_com.google.android.apps.doc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2996" y="1219200"/>
            <a:ext cx="4305810" cy="47082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35148" y="277090"/>
            <a:ext cx="3041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বই সংযোগ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62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6691" y="365050"/>
            <a:ext cx="2010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153931" y="1050483"/>
            <a:ext cx="9490959" cy="5027196"/>
            <a:chOff x="613604" y="1279083"/>
            <a:chExt cx="9490959" cy="5027196"/>
          </a:xfrm>
        </p:grpSpPr>
        <p:grpSp>
          <p:nvGrpSpPr>
            <p:cNvPr id="16" name="Group 15"/>
            <p:cNvGrpSpPr/>
            <p:nvPr/>
          </p:nvGrpSpPr>
          <p:grpSpPr>
            <a:xfrm>
              <a:off x="1152349" y="1279083"/>
              <a:ext cx="7774817" cy="762000"/>
              <a:chOff x="614599" y="1237520"/>
              <a:chExt cx="5645727" cy="7620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14599" y="1237520"/>
                <a:ext cx="5645727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 দূষ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ণে</a:t>
                </a:r>
                <a:r>
                  <a:rPr lang="bn-BD" sz="36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 তিনটি কারন উল্লেখ কর?</a:t>
                </a:r>
                <a:endPara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" name="Chevron 17"/>
              <p:cNvSpPr/>
              <p:nvPr/>
            </p:nvSpPr>
            <p:spPr>
              <a:xfrm>
                <a:off x="713446" y="1465118"/>
                <a:ext cx="467652" cy="381000"/>
              </a:xfrm>
              <a:prstGeom prst="chevron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2408363" y="2138563"/>
              <a:ext cx="7696200" cy="990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উত্তর : আবর্জনা, তেল এবং ক্ষতিকর বর্জ নিক্ষেপ, সাবান দিয়ে কাপড় বা হাঁড়ি পাতিল ধোয়া ইত্যাদি । 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760069" y="3307773"/>
              <a:ext cx="7056246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মানুষ দূষিত পানি পান করলে কী রোগ হতে পারে ? 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Chevron 21"/>
            <p:cNvSpPr/>
            <p:nvPr/>
          </p:nvSpPr>
          <p:spPr>
            <a:xfrm>
              <a:off x="1152349" y="3574473"/>
              <a:ext cx="673415" cy="408708"/>
            </a:xfrm>
            <a:prstGeom prst="chevr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13604" y="3955473"/>
              <a:ext cx="9275618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উত্তর : আমাশয়, কলেরা, ডায়রিয়া, টাইফয়েড । 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211506" y="4716471"/>
              <a:ext cx="8182416" cy="762000"/>
              <a:chOff x="559802" y="5028200"/>
              <a:chExt cx="8182416" cy="7620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392382" y="5028200"/>
                <a:ext cx="7349836" cy="76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দূষিত পানিতে গোসল করলে কী রোগ হতে পারে ? </a:t>
                </a:r>
                <a:endPara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6" name="Chevron 25"/>
              <p:cNvSpPr/>
              <p:nvPr/>
            </p:nvSpPr>
            <p:spPr>
              <a:xfrm>
                <a:off x="559802" y="5237018"/>
                <a:ext cx="720978" cy="381000"/>
              </a:xfrm>
              <a:prstGeom prst="chevron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1610478" y="5544279"/>
              <a:ext cx="64770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উত্তর : চর্মরোগ।  </a:t>
              </a:r>
              <a:endPara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23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68728" y="443850"/>
            <a:ext cx="2900153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08" y="1496290"/>
            <a:ext cx="4447308" cy="40178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71843" y="1797040"/>
            <a:ext cx="6110557" cy="34163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১.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দূষণের ৩টি   কারণ লিখবে ।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পানিবাহিত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লিখবে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9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School\Tofazzal Hossain\Picture  Download\Facebook Picture\FB_IMG_14717940519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7" y="335972"/>
            <a:ext cx="11535933" cy="633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35104" y="601481"/>
            <a:ext cx="5029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0039AC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solidFill>
                <a:srgbClr val="0039A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5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2087" y="493130"/>
            <a:ext cx="3505200" cy="92333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05244" y="1416460"/>
            <a:ext cx="7009463" cy="794284"/>
            <a:chOff x="2386584" y="94730"/>
            <a:chExt cx="4242816" cy="746521"/>
          </a:xfrm>
          <a:solidFill>
            <a:srgbClr val="00B0F0"/>
          </a:solidFill>
        </p:grpSpPr>
        <p:sp>
          <p:nvSpPr>
            <p:cNvPr id="22" name="Round Same Side Corner Rectangle 21"/>
            <p:cNvSpPr/>
            <p:nvPr/>
          </p:nvSpPr>
          <p:spPr>
            <a:xfrm rot="5400000">
              <a:off x="4134731" y="-1653417"/>
              <a:ext cx="746521" cy="4242816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 Same Side Corner Rectangle 4"/>
            <p:cNvSpPr/>
            <p:nvPr/>
          </p:nvSpPr>
          <p:spPr>
            <a:xfrm>
              <a:off x="2386584" y="131172"/>
              <a:ext cx="4206374" cy="6736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defTabSz="2400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54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বিজ্ঞান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82056" y="1495103"/>
            <a:ext cx="2386584" cy="933152"/>
            <a:chOff x="0" y="1413"/>
            <a:chExt cx="2386584" cy="933152"/>
          </a:xfrm>
        </p:grpSpPr>
        <p:sp>
          <p:nvSpPr>
            <p:cNvPr id="20" name="Rounded Rectangle 19"/>
            <p:cNvSpPr/>
            <p:nvPr/>
          </p:nvSpPr>
          <p:spPr>
            <a:xfrm>
              <a:off x="0" y="1413"/>
              <a:ext cx="2386584" cy="933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6"/>
            <p:cNvSpPr/>
            <p:nvPr/>
          </p:nvSpPr>
          <p:spPr>
            <a:xfrm>
              <a:off x="45553" y="46966"/>
              <a:ext cx="2295478" cy="842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5740" tIns="102870" rIns="205740" bIns="102870" numCol="1" spcCol="1270" anchor="ctr" anchorCtr="0">
              <a:noAutofit/>
            </a:bodyPr>
            <a:lstStyle/>
            <a:p>
              <a:pPr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5400" dirty="0">
                  <a:latin typeface="NikoshBAN" pitchFamily="2" charset="0"/>
                  <a:cs typeface="NikoshBAN" pitchFamily="2" charset="0"/>
                </a:rPr>
                <a:t>বিষয়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64213" y="2452974"/>
            <a:ext cx="2386584" cy="933152"/>
            <a:chOff x="0" y="981223"/>
            <a:chExt cx="2386584" cy="933152"/>
          </a:xfrm>
        </p:grpSpPr>
        <p:sp>
          <p:nvSpPr>
            <p:cNvPr id="16" name="Rounded Rectangle 15"/>
            <p:cNvSpPr/>
            <p:nvPr/>
          </p:nvSpPr>
          <p:spPr>
            <a:xfrm>
              <a:off x="0" y="981223"/>
              <a:ext cx="2386584" cy="933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10"/>
            <p:cNvSpPr/>
            <p:nvPr/>
          </p:nvSpPr>
          <p:spPr>
            <a:xfrm>
              <a:off x="45553" y="1026776"/>
              <a:ext cx="2295478" cy="842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5740" tIns="102870" rIns="205740" bIns="102870" numCol="1" spcCol="1270" anchor="ctr" anchorCtr="0">
              <a:noAutofit/>
            </a:bodyPr>
            <a:lstStyle/>
            <a:p>
              <a:pPr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5400" dirty="0">
                  <a:latin typeface="NikoshBAN" pitchFamily="2" charset="0"/>
                  <a:cs typeface="NikoshBAN" pitchFamily="2" charset="0"/>
                </a:rPr>
                <a:t>শ্রেণি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Round Same Side Corner Rectangle 12"/>
          <p:cNvSpPr/>
          <p:nvPr/>
        </p:nvSpPr>
        <p:spPr>
          <a:xfrm>
            <a:off x="3850796" y="3517112"/>
            <a:ext cx="6949258" cy="716737"/>
          </a:xfrm>
          <a:prstGeom prst="rect">
            <a:avLst/>
          </a:prstGeom>
          <a:solidFill>
            <a:srgbClr val="00B0F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285750" lvl="1" indent="-285750" defTabSz="2400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64213" y="3432784"/>
            <a:ext cx="2386584" cy="933152"/>
            <a:chOff x="0" y="1961033"/>
            <a:chExt cx="2386584" cy="933152"/>
          </a:xfrm>
        </p:grpSpPr>
        <p:sp>
          <p:nvSpPr>
            <p:cNvPr id="12" name="Rounded Rectangle 11"/>
            <p:cNvSpPr/>
            <p:nvPr/>
          </p:nvSpPr>
          <p:spPr>
            <a:xfrm>
              <a:off x="0" y="1961033"/>
              <a:ext cx="2386584" cy="933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14"/>
            <p:cNvSpPr/>
            <p:nvPr/>
          </p:nvSpPr>
          <p:spPr>
            <a:xfrm>
              <a:off x="45553" y="2006586"/>
              <a:ext cx="2295478" cy="842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66675" rIns="133350" bIns="66675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6000" dirty="0"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50796" y="4457616"/>
            <a:ext cx="7009463" cy="794284"/>
            <a:chOff x="2386584" y="2054348"/>
            <a:chExt cx="4242816" cy="746521"/>
          </a:xfrm>
          <a:solidFill>
            <a:srgbClr val="00B0F0"/>
          </a:solidFill>
        </p:grpSpPr>
        <p:sp>
          <p:nvSpPr>
            <p:cNvPr id="31" name="Round Same Side Corner Rectangle 30"/>
            <p:cNvSpPr/>
            <p:nvPr/>
          </p:nvSpPr>
          <p:spPr>
            <a:xfrm rot="5400000">
              <a:off x="4134731" y="306201"/>
              <a:ext cx="746521" cy="4242816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ound Same Side Corner Rectangle 12"/>
            <p:cNvSpPr/>
            <p:nvPr/>
          </p:nvSpPr>
          <p:spPr>
            <a:xfrm>
              <a:off x="2386584" y="2090790"/>
              <a:ext cx="4206374" cy="6736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defTabSz="2400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54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5400" dirty="0" smtClean="0">
                  <a:latin typeface="NikoshBAN" pitchFamily="2" charset="0"/>
                  <a:cs typeface="NikoshBAN" pitchFamily="2" charset="0"/>
                </a:rPr>
                <a:t>পানি</a:t>
              </a:r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দূষণ</a:t>
              </a:r>
              <a:endParaRPr lang="bn-IN" sz="54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464213" y="4412062"/>
            <a:ext cx="2386584" cy="933152"/>
            <a:chOff x="0" y="1961033"/>
            <a:chExt cx="2386584" cy="933152"/>
          </a:xfrm>
        </p:grpSpPr>
        <p:sp>
          <p:nvSpPr>
            <p:cNvPr id="34" name="Rounded Rectangle 33"/>
            <p:cNvSpPr/>
            <p:nvPr/>
          </p:nvSpPr>
          <p:spPr>
            <a:xfrm>
              <a:off x="0" y="1961033"/>
              <a:ext cx="2386584" cy="933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14"/>
            <p:cNvSpPr/>
            <p:nvPr/>
          </p:nvSpPr>
          <p:spPr>
            <a:xfrm>
              <a:off x="45553" y="2006586"/>
              <a:ext cx="2295478" cy="842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66675" rIns="133350" bIns="66675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পাঠ্যাংশ</a:t>
              </a:r>
              <a:endParaRPr lang="en-US" sz="60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880898" y="2514169"/>
            <a:ext cx="7009463" cy="794284"/>
            <a:chOff x="2386584" y="1340381"/>
            <a:chExt cx="4242816" cy="746521"/>
          </a:xfrm>
          <a:solidFill>
            <a:srgbClr val="00B0F0"/>
          </a:solidFill>
        </p:grpSpPr>
        <p:sp>
          <p:nvSpPr>
            <p:cNvPr id="37" name="Round Same Side Corner Rectangle 36"/>
            <p:cNvSpPr/>
            <p:nvPr/>
          </p:nvSpPr>
          <p:spPr>
            <a:xfrm rot="5400000">
              <a:off x="4134731" y="-407766"/>
              <a:ext cx="746521" cy="4242816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Round Same Side Corner Rectangle 12"/>
            <p:cNvSpPr/>
            <p:nvPr/>
          </p:nvSpPr>
          <p:spPr>
            <a:xfrm>
              <a:off x="2386584" y="1376823"/>
              <a:ext cx="4206374" cy="6736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defTabSz="2400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IN" sz="5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য়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850796" y="5456422"/>
            <a:ext cx="7009463" cy="794284"/>
            <a:chOff x="2386584" y="2054348"/>
            <a:chExt cx="4242816" cy="746521"/>
          </a:xfrm>
          <a:solidFill>
            <a:srgbClr val="00B0F0"/>
          </a:solidFill>
        </p:grpSpPr>
        <p:sp>
          <p:nvSpPr>
            <p:cNvPr id="29" name="Round Same Side Corner Rectangle 28"/>
            <p:cNvSpPr/>
            <p:nvPr/>
          </p:nvSpPr>
          <p:spPr>
            <a:xfrm rot="5400000">
              <a:off x="4134731" y="306201"/>
              <a:ext cx="746521" cy="4242816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ound Same Side Corner Rectangle 12"/>
            <p:cNvSpPr/>
            <p:nvPr/>
          </p:nvSpPr>
          <p:spPr>
            <a:xfrm>
              <a:off x="2386584" y="2090790"/>
              <a:ext cx="4206374" cy="6736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defTabSz="2400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54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২৫</a:t>
              </a:r>
              <a:r>
                <a:rPr lang="bn-BD" sz="5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dirty="0"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464213" y="5410868"/>
            <a:ext cx="2386584" cy="933152"/>
            <a:chOff x="0" y="1961033"/>
            <a:chExt cx="2386584" cy="933152"/>
          </a:xfrm>
        </p:grpSpPr>
        <p:sp>
          <p:nvSpPr>
            <p:cNvPr id="41" name="Rounded Rectangle 40"/>
            <p:cNvSpPr/>
            <p:nvPr/>
          </p:nvSpPr>
          <p:spPr>
            <a:xfrm>
              <a:off x="0" y="1961033"/>
              <a:ext cx="2386584" cy="933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14"/>
            <p:cNvSpPr/>
            <p:nvPr/>
          </p:nvSpPr>
          <p:spPr>
            <a:xfrm>
              <a:off x="45553" y="2006586"/>
              <a:ext cx="2295478" cy="842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66675" rIns="133350" bIns="66675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6000" dirty="0">
                  <a:latin typeface="NikoshBAN" pitchFamily="2" charset="0"/>
                  <a:cs typeface="NikoshBAN" pitchFamily="2" charset="0"/>
                </a:rPr>
                <a:t>সময়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032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2407" y="691768"/>
            <a:ext cx="56388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62508"/>
              </p:ext>
            </p:extLst>
          </p:nvPr>
        </p:nvGraphicFramePr>
        <p:xfrm>
          <a:off x="4212103" y="1899139"/>
          <a:ext cx="3479408" cy="2052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ackager Shell Object" showAsIcon="1" r:id="rId3" imgW="7012080" imgH="685800" progId="Package">
                  <p:embed/>
                </p:oleObj>
              </mc:Choice>
              <mc:Fallback>
                <p:oleObj name="Packager Shell Object" showAsIcon="1" r:id="rId3" imgW="7012080" imgH="685800" progId="Package">
                  <p:embed/>
                  <p:pic>
                    <p:nvPicPr>
                      <p:cNvPr id="1026" name="Object 2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2103" y="1899139"/>
                        <a:ext cx="3479408" cy="2052199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370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11780" y="1249900"/>
            <a:ext cx="7063688" cy="5109336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11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দূষণ</a:t>
            </a:r>
            <a:endParaRPr lang="en-US" sz="115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5742" y="365760"/>
            <a:ext cx="6049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 আজকের পাঠ - 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15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0051" y="2252442"/>
            <a:ext cx="9503365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৩.২.১ পানীয় জল ও পানের অযোগ্য জল চিহ্নিত করতে পারবে ।</a:t>
            </a:r>
          </a:p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৩.৩.১ মানুষের জন্য পানির গুরুত্ব বর্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না করতে পারবে ।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3671667" y="839371"/>
            <a:ext cx="4876800" cy="9906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9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82"/>
          <a:stretch/>
        </p:blipFill>
        <p:spPr>
          <a:xfrm>
            <a:off x="1847559" y="448373"/>
            <a:ext cx="4472352" cy="27360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ular Callout 5"/>
          <p:cNvSpPr/>
          <p:nvPr/>
        </p:nvSpPr>
        <p:spPr>
          <a:xfrm>
            <a:off x="7364650" y="902004"/>
            <a:ext cx="2975104" cy="1828800"/>
          </a:xfrm>
          <a:prstGeom prst="wedgeRectCallout">
            <a:avLst>
              <a:gd name="adj1" fmla="val -87599"/>
              <a:gd name="adj2" fmla="val -1240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বিশুদ্ধ পানি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1422575" y="4229099"/>
            <a:ext cx="3237348" cy="1828800"/>
          </a:xfrm>
          <a:prstGeom prst="wedgeRectCallout">
            <a:avLst>
              <a:gd name="adj1" fmla="val 91835"/>
              <a:gd name="adj2" fmla="val 728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21" y="3753972"/>
            <a:ext cx="4976447" cy="27790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592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91" y="1025237"/>
            <a:ext cx="4419600" cy="2680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661" y="1025236"/>
            <a:ext cx="4201106" cy="2641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91" y="3779744"/>
            <a:ext cx="4419600" cy="2777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661" y="3779743"/>
            <a:ext cx="4201106" cy="27775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5830" y="125990"/>
            <a:ext cx="6610521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নিচের ছবি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দেখ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21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15065" y="148293"/>
            <a:ext cx="480191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নিচের ছবি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দেখ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73" y="958873"/>
            <a:ext cx="4027642" cy="26467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515" y="958873"/>
            <a:ext cx="3998733" cy="26467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73" y="3730283"/>
            <a:ext cx="4027642" cy="2674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515" y="3708272"/>
            <a:ext cx="3998733" cy="269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0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177</TotalTime>
  <Words>377</Words>
  <Application>Microsoft Office PowerPoint</Application>
  <PresentationFormat>Widescreen</PresentationFormat>
  <Paragraphs>76</Paragraphs>
  <Slides>23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Calibri</vt:lpstr>
      <vt:lpstr>NikoshBAN</vt:lpstr>
      <vt:lpstr>SutonnyMJ</vt:lpstr>
      <vt:lpstr>Tw Cen MT</vt:lpstr>
      <vt:lpstr>Tw Cen MT Condensed</vt:lpstr>
      <vt:lpstr>Vrinda</vt:lpstr>
      <vt:lpstr>Wingdings 3</vt:lpstr>
      <vt:lpstr>Integral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24</cp:revision>
  <dcterms:created xsi:type="dcterms:W3CDTF">2020-09-24T16:30:32Z</dcterms:created>
  <dcterms:modified xsi:type="dcterms:W3CDTF">2020-10-18T15:44:46Z</dcterms:modified>
</cp:coreProperties>
</file>