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2" r:id="rId2"/>
    <p:sldId id="285" r:id="rId3"/>
    <p:sldId id="287" r:id="rId4"/>
    <p:sldId id="289" r:id="rId5"/>
    <p:sldId id="290" r:id="rId6"/>
    <p:sldId id="291" r:id="rId7"/>
    <p:sldId id="292" r:id="rId8"/>
    <p:sldId id="297" r:id="rId9"/>
    <p:sldId id="299" r:id="rId10"/>
    <p:sldId id="298" r:id="rId11"/>
    <p:sldId id="294" r:id="rId12"/>
    <p:sldId id="293" r:id="rId13"/>
    <p:sldId id="288" r:id="rId14"/>
    <p:sldId id="301" r:id="rId15"/>
    <p:sldId id="302" r:id="rId16"/>
    <p:sldId id="303" r:id="rId17"/>
    <p:sldId id="304"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89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p:scale>
          <a:sx n="52" d="100"/>
          <a:sy n="52" d="100"/>
        </p:scale>
        <p:origin x="-102" y="-354"/>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EFFFAD-7D2D-4823-9F18-FFCF6CF4B06F}"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D1AB-AE85-4975-A97C-C674FB6985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FFFAD-7D2D-4823-9F18-FFCF6CF4B06F}"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D1AB-AE85-4975-A97C-C674FB6985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FFFAD-7D2D-4823-9F18-FFCF6CF4B06F}"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D1AB-AE85-4975-A97C-C674FB6985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EFFFAD-7D2D-4823-9F18-FFCF6CF4B06F}"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D1AB-AE85-4975-A97C-C674FB6985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EEFFFAD-7D2D-4823-9F18-FFCF6CF4B06F}"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D1AB-AE85-4975-A97C-C674FB69854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EFFFAD-7D2D-4823-9F18-FFCF6CF4B06F}"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D1AB-AE85-4975-A97C-C674FB69854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EFFFAD-7D2D-4823-9F18-FFCF6CF4B06F}" type="datetimeFigureOut">
              <a:rPr lang="en-US" smtClean="0"/>
              <a:t>10/18/2020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2D1AB-AE85-4975-A97C-C674FB6985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FFFAD-7D2D-4823-9F18-FFCF6CF4B06F}" type="datetimeFigureOut">
              <a:rPr lang="en-US" smtClean="0"/>
              <a:t>10/18/2020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2D1AB-AE85-4975-A97C-C674FB6985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FFFAD-7D2D-4823-9F18-FFCF6CF4B06F}" type="datetimeFigureOut">
              <a:rPr lang="en-US" smtClean="0"/>
              <a:t>10/18/2020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2D1AB-AE85-4975-A97C-C674FB6985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EEFFFAD-7D2D-4823-9F18-FFCF6CF4B06F}" type="datetimeFigureOut">
              <a:rPr lang="en-US" smtClean="0"/>
              <a:t>10/18/2020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0C2D1AB-AE85-4975-A97C-C674FB6985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FFFAD-7D2D-4823-9F18-FFCF6CF4B06F}"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D1AB-AE85-4975-A97C-C674FB6985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3EEFFFAD-7D2D-4823-9F18-FFCF6CF4B06F}" type="datetimeFigureOut">
              <a:rPr lang="en-US" smtClean="0"/>
              <a:t>10/18/2020</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0C2D1AB-AE85-4975-A97C-C674FB6985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5.wdp"/><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jpg"/><Relationship Id="rId5" Type="http://schemas.microsoft.com/office/2007/relationships/hdphoto" Target="../media/hdphoto2.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vel 7"/>
          <p:cNvSpPr/>
          <p:nvPr/>
        </p:nvSpPr>
        <p:spPr>
          <a:xfrm>
            <a:off x="848139" y="457200"/>
            <a:ext cx="10336695" cy="6400800"/>
          </a:xfrm>
          <a:prstGeom prst="bevel">
            <a:avLst/>
          </a:prstGeom>
          <a:solidFill>
            <a:schemeClr val="accent6">
              <a:lumMod val="20000"/>
              <a:lumOff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i\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044" y="1113183"/>
            <a:ext cx="8666922" cy="47868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Sun 12"/>
          <p:cNvSpPr/>
          <p:nvPr/>
        </p:nvSpPr>
        <p:spPr>
          <a:xfrm>
            <a:off x="10469216" y="755375"/>
            <a:ext cx="556591" cy="437320"/>
          </a:xfrm>
          <a:prstGeom prst="su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un 27"/>
          <p:cNvSpPr/>
          <p:nvPr/>
        </p:nvSpPr>
        <p:spPr>
          <a:xfrm>
            <a:off x="11701670" y="0"/>
            <a:ext cx="490330" cy="430696"/>
          </a:xfrm>
          <a:prstGeom prst="su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51720" y="357809"/>
            <a:ext cx="9621079" cy="830997"/>
          </a:xfrm>
          <a:prstGeom prst="rect">
            <a:avLst/>
          </a:prstGeom>
          <a:noFill/>
        </p:spPr>
        <p:txBody>
          <a:bodyPr wrap="square" rtlCol="0">
            <a:spAutoFit/>
          </a:bodyPr>
          <a:lstStyle/>
          <a:p>
            <a:pPr algn="ctr"/>
            <a:r>
              <a:rPr lang="bn-IN" sz="4800" dirty="0" smtClean="0">
                <a:latin typeface="Nikosh" pitchFamily="2" charset="0"/>
                <a:cs typeface="Nikosh" pitchFamily="2" charset="0"/>
              </a:rPr>
              <a:t>আজকের মাল্টিমিডিয়া ক্লাসরুমে সবাইকে স্বাগতম </a:t>
            </a:r>
            <a:endParaRPr lang="en-US" sz="4800" dirty="0">
              <a:latin typeface="Nikosh" pitchFamily="2" charset="0"/>
              <a:cs typeface="Nikosh" pitchFamily="2" charset="0"/>
            </a:endParaRPr>
          </a:p>
        </p:txBody>
      </p:sp>
      <p:sp>
        <p:nvSpPr>
          <p:cNvPr id="32" name="Sun 31"/>
          <p:cNvSpPr/>
          <p:nvPr/>
        </p:nvSpPr>
        <p:spPr>
          <a:xfrm>
            <a:off x="11701670" y="6427304"/>
            <a:ext cx="490330" cy="430696"/>
          </a:xfrm>
          <a:prstGeom prst="su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un 32"/>
          <p:cNvSpPr/>
          <p:nvPr/>
        </p:nvSpPr>
        <p:spPr>
          <a:xfrm>
            <a:off x="0" y="0"/>
            <a:ext cx="490330" cy="430696"/>
          </a:xfrm>
          <a:prstGeom prst="su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un 33"/>
          <p:cNvSpPr/>
          <p:nvPr/>
        </p:nvSpPr>
        <p:spPr>
          <a:xfrm>
            <a:off x="99392" y="6314661"/>
            <a:ext cx="490330" cy="430696"/>
          </a:xfrm>
          <a:prstGeom prst="su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i\Downloads\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0"/>
            <a:ext cx="12087225" cy="674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23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27"/>
                                        </p:tgtEl>
                                      </p:cBhvr>
                                    </p:animEffect>
                                    <p:anim calcmode="lin" valueType="num">
                                      <p:cBhvr>
                                        <p:cTn id="7" dur="1000"/>
                                        <p:tgtEl>
                                          <p:spTgt spid="1027"/>
                                        </p:tgtEl>
                                        <p:attrNameLst>
                                          <p:attrName>ppt_x</p:attrName>
                                        </p:attrNameLst>
                                      </p:cBhvr>
                                      <p:tavLst>
                                        <p:tav tm="0">
                                          <p:val>
                                            <p:strVal val="ppt_x"/>
                                          </p:val>
                                        </p:tav>
                                        <p:tav tm="100000">
                                          <p:val>
                                            <p:strVal val="ppt_x"/>
                                          </p:val>
                                        </p:tav>
                                      </p:tavLst>
                                    </p:anim>
                                    <p:anim calcmode="lin" valueType="num">
                                      <p:cBhvr>
                                        <p:cTn id="8" dur="1000"/>
                                        <p:tgtEl>
                                          <p:spTgt spid="1027"/>
                                        </p:tgtEl>
                                        <p:attrNameLst>
                                          <p:attrName>ppt_y</p:attrName>
                                        </p:attrNameLst>
                                      </p:cBhvr>
                                      <p:tavLst>
                                        <p:tav tm="0">
                                          <p:val>
                                            <p:strVal val="ppt_y"/>
                                          </p:val>
                                        </p:tav>
                                        <p:tav tm="100000">
                                          <p:val>
                                            <p:strVal val="ppt_y+.1"/>
                                          </p:val>
                                        </p:tav>
                                      </p:tavLst>
                                    </p:anim>
                                    <p:set>
                                      <p:cBhvr>
                                        <p:cTn id="9" dur="1" fill="hold">
                                          <p:stCondLst>
                                            <p:cond delay="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স </a:t>
            </a:r>
            <a:endParaRPr lang="en-US" dirty="0"/>
          </a:p>
        </p:txBody>
      </p:sp>
      <p:pic>
        <p:nvPicPr>
          <p:cNvPr id="1026" name="Picture 2" descr="C:\Users\i\Desktop\New conten\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655" y="1272020"/>
            <a:ext cx="5167744" cy="38708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34145" y="346364"/>
            <a:ext cx="5652655" cy="769441"/>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bn-IN" sz="4400" dirty="0" smtClean="0">
                <a:solidFill>
                  <a:schemeClr val="tx1"/>
                </a:solidFill>
                <a:latin typeface="Nikosh" pitchFamily="2" charset="0"/>
                <a:cs typeface="Nikosh" pitchFamily="2" charset="0"/>
              </a:rPr>
              <a:t>একক কাজ </a:t>
            </a:r>
            <a:endParaRPr lang="en-US" sz="4400" dirty="0">
              <a:solidFill>
                <a:schemeClr val="tx1"/>
              </a:solidFill>
              <a:latin typeface="Nikosh" pitchFamily="2" charset="0"/>
              <a:cs typeface="Nikosh" pitchFamily="2" charset="0"/>
            </a:endParaRPr>
          </a:p>
        </p:txBody>
      </p:sp>
      <p:sp>
        <p:nvSpPr>
          <p:cNvPr id="4" name="TextBox 3"/>
          <p:cNvSpPr txBox="1"/>
          <p:nvPr/>
        </p:nvSpPr>
        <p:spPr>
          <a:xfrm>
            <a:off x="1537854" y="5430981"/>
            <a:ext cx="8880764" cy="646331"/>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571500" indent="-571500" algn="ctr">
              <a:buFont typeface="Wingdings" pitchFamily="2" charset="2"/>
              <a:buChar char="q"/>
            </a:pPr>
            <a:r>
              <a:rPr lang="bn-IN" sz="3600" dirty="0" smtClean="0">
                <a:latin typeface="Nikosh" pitchFamily="2" charset="0"/>
                <a:cs typeface="Nikosh" pitchFamily="2" charset="0"/>
              </a:rPr>
              <a:t>সংজ্ঞা সহ সালোকসংশ্লেষণের সামগ্রিক প্রক্রিয়াটি লিখ? </a:t>
            </a:r>
            <a:endParaRPr lang="en-US" sz="3600" dirty="0">
              <a:latin typeface="Nikosh" pitchFamily="2" charset="0"/>
              <a:cs typeface="Nikosh" pitchFamily="2" charset="0"/>
            </a:endParaRPr>
          </a:p>
        </p:txBody>
      </p:sp>
      <p:pic>
        <p:nvPicPr>
          <p:cNvPr id="3074" name="Picture 2" descr="D:\Image\094439student_kalerkantho_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891" y="1539586"/>
            <a:ext cx="4529686" cy="32540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302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NikoshBAN" panose="02000000000000000000" pitchFamily="2" charset="0"/>
              <a:cs typeface="NikoshBAN" panose="02000000000000000000" pitchFamily="2" charset="0"/>
            </a:endParaRPr>
          </a:p>
        </p:txBody>
      </p:sp>
      <p:grpSp>
        <p:nvGrpSpPr>
          <p:cNvPr id="10" name="Group 9"/>
          <p:cNvGrpSpPr/>
          <p:nvPr/>
        </p:nvGrpSpPr>
        <p:grpSpPr>
          <a:xfrm>
            <a:off x="235527" y="1177637"/>
            <a:ext cx="11388438" cy="5347854"/>
            <a:chOff x="1524000" y="788097"/>
            <a:chExt cx="7391400" cy="4848225"/>
          </a:xfrm>
        </p:grpSpPr>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88097"/>
              <a:ext cx="724852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909638" y="1905000"/>
              <a:ext cx="1162445" cy="750205"/>
            </a:xfrm>
            <a:prstGeom prst="rect">
              <a:avLst/>
            </a:prstGeom>
          </p:spPr>
          <p:txBody>
            <a:bodyPr wrap="none">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4600" dirty="0">
                  <a:latin typeface="NikoshBAN" pitchFamily="2" charset="0"/>
                  <a:cs typeface="NikoshBAN" pitchFamily="2" charset="0"/>
                </a:rPr>
                <a:t>আলো</a:t>
              </a:r>
              <a:r>
                <a:rPr lang="bn-BD" sz="4600" dirty="0">
                  <a:latin typeface="NikoshBAN" pitchFamily="2" charset="0"/>
                  <a:cs typeface="NikoshBAN" pitchFamily="2" charset="0"/>
                </a:rPr>
                <a:t> </a:t>
              </a:r>
              <a:endParaRPr lang="en-US" sz="4600" dirty="0"/>
            </a:p>
          </p:txBody>
        </p:sp>
        <p:sp>
          <p:nvSpPr>
            <p:cNvPr id="13" name="Rectangle 12"/>
            <p:cNvSpPr/>
            <p:nvPr/>
          </p:nvSpPr>
          <p:spPr>
            <a:xfrm>
              <a:off x="7153275" y="3530025"/>
              <a:ext cx="1762125" cy="620363"/>
            </a:xfrm>
            <a:prstGeom prst="rect">
              <a:avLst/>
            </a:prstGeom>
          </p:spPr>
          <p:txBody>
            <a:bodyPr wrap="square">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3700" dirty="0">
                  <a:solidFill>
                    <a:schemeClr val="bg1"/>
                  </a:solidFill>
                  <a:latin typeface="NikoshBAN" pitchFamily="2" charset="0"/>
                  <a:cs typeface="NikoshBAN" pitchFamily="2" charset="0"/>
                </a:rPr>
                <a:t>শর্করা</a:t>
              </a:r>
              <a:r>
                <a:rPr lang="bn-BD" sz="1800" dirty="0">
                  <a:solidFill>
                    <a:schemeClr val="bg1"/>
                  </a:solidFill>
                  <a:latin typeface="NikoshBAN" pitchFamily="2" charset="0"/>
                  <a:cs typeface="NikoshBAN" pitchFamily="2" charset="0"/>
                </a:rPr>
                <a:t> </a:t>
              </a:r>
              <a:endParaRPr lang="en-US" sz="1800" dirty="0">
                <a:solidFill>
                  <a:schemeClr val="bg1"/>
                </a:solidFill>
              </a:endParaRPr>
            </a:p>
          </p:txBody>
        </p:sp>
        <p:sp>
          <p:nvSpPr>
            <p:cNvPr id="14" name="Rectangle 13"/>
            <p:cNvSpPr/>
            <p:nvPr/>
          </p:nvSpPr>
          <p:spPr>
            <a:xfrm>
              <a:off x="5791200" y="5075366"/>
              <a:ext cx="1028861" cy="476092"/>
            </a:xfrm>
            <a:prstGeom prst="rect">
              <a:avLst/>
            </a:prstGeom>
          </p:spPr>
          <p:txBody>
            <a:bodyPr wrap="none">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2700" b="1" dirty="0">
                  <a:solidFill>
                    <a:schemeClr val="bg1"/>
                  </a:solidFill>
                  <a:latin typeface="NikoshBAN" pitchFamily="2" charset="0"/>
                  <a:cs typeface="NikoshBAN" pitchFamily="2" charset="0"/>
                </a:rPr>
                <a:t>অক্সিজেন</a:t>
              </a:r>
              <a:r>
                <a:rPr lang="bn-BD" sz="2700" b="1" dirty="0">
                  <a:solidFill>
                    <a:schemeClr val="bg1"/>
                  </a:solidFill>
                  <a:latin typeface="NikoshBAN" pitchFamily="2" charset="0"/>
                  <a:cs typeface="NikoshBAN" pitchFamily="2" charset="0"/>
                </a:rPr>
                <a:t> </a:t>
              </a:r>
              <a:endParaRPr lang="en-US" sz="2700" b="1" dirty="0">
                <a:solidFill>
                  <a:schemeClr val="bg1"/>
                </a:solidFill>
              </a:endParaRPr>
            </a:p>
          </p:txBody>
        </p:sp>
        <p:sp>
          <p:nvSpPr>
            <p:cNvPr id="15" name="Rectangle 14"/>
            <p:cNvSpPr/>
            <p:nvPr/>
          </p:nvSpPr>
          <p:spPr>
            <a:xfrm>
              <a:off x="1604962" y="3157646"/>
              <a:ext cx="1269021" cy="900407"/>
            </a:xfrm>
            <a:prstGeom prst="rect">
              <a:avLst/>
            </a:prstGeom>
          </p:spPr>
          <p:txBody>
            <a:bodyPr wrap="square">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2300" b="1" dirty="0">
                  <a:solidFill>
                    <a:schemeClr val="bg1"/>
                  </a:solidFill>
                  <a:latin typeface="NikoshBAN" pitchFamily="2" charset="0"/>
                  <a:cs typeface="NikoshBAN" pitchFamily="2" charset="0"/>
                </a:rPr>
                <a:t>কার্বন ডাই </a:t>
              </a:r>
            </a:p>
            <a:p>
              <a:r>
                <a:rPr lang="bn-IN" sz="2300" b="1" dirty="0">
                  <a:solidFill>
                    <a:schemeClr val="bg1"/>
                  </a:solidFill>
                  <a:latin typeface="NikoshBAN" pitchFamily="2" charset="0"/>
                  <a:cs typeface="NikoshBAN" pitchFamily="2" charset="0"/>
                </a:rPr>
                <a:t>অক্সাইড</a:t>
              </a:r>
              <a:endParaRPr lang="en-US" sz="2300" b="1" dirty="0">
                <a:solidFill>
                  <a:schemeClr val="bg1"/>
                </a:solidFill>
              </a:endParaRPr>
            </a:p>
          </p:txBody>
        </p:sp>
        <p:sp>
          <p:nvSpPr>
            <p:cNvPr id="16" name="Rectangle 15"/>
            <p:cNvSpPr/>
            <p:nvPr/>
          </p:nvSpPr>
          <p:spPr>
            <a:xfrm>
              <a:off x="1623329" y="4045048"/>
              <a:ext cx="632118" cy="476092"/>
            </a:xfrm>
            <a:prstGeom prst="rect">
              <a:avLst/>
            </a:prstGeom>
          </p:spPr>
          <p:txBody>
            <a:bodyPr wrap="none">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2700" b="1" dirty="0">
                  <a:solidFill>
                    <a:schemeClr val="bg1"/>
                  </a:solidFill>
                  <a:latin typeface="NikoshBAN" pitchFamily="2" charset="0"/>
                  <a:cs typeface="NikoshBAN" pitchFamily="2" charset="0"/>
                </a:rPr>
                <a:t>পানি</a:t>
              </a:r>
              <a:r>
                <a:rPr lang="bn-BD" sz="2700" b="1" dirty="0">
                  <a:solidFill>
                    <a:schemeClr val="bg1"/>
                  </a:solidFill>
                  <a:latin typeface="NikoshBAN" pitchFamily="2" charset="0"/>
                  <a:cs typeface="NikoshBAN" pitchFamily="2" charset="0"/>
                </a:rPr>
                <a:t> </a:t>
              </a:r>
              <a:endParaRPr lang="en-US" sz="2700" b="1" dirty="0">
                <a:solidFill>
                  <a:schemeClr val="bg1"/>
                </a:solidFill>
              </a:endParaRPr>
            </a:p>
          </p:txBody>
        </p:sp>
      </p:grpSp>
      <p:sp>
        <p:nvSpPr>
          <p:cNvPr id="17" name="TextBox 16"/>
          <p:cNvSpPr txBox="1"/>
          <p:nvPr/>
        </p:nvSpPr>
        <p:spPr>
          <a:xfrm>
            <a:off x="457200" y="193964"/>
            <a:ext cx="11610109" cy="707886"/>
          </a:xfrm>
          <a:prstGeom prst="rect">
            <a:avLst/>
          </a:prstGeom>
          <a:noFill/>
        </p:spPr>
        <p:txBody>
          <a:bodyPr wrap="square" rtlCol="0">
            <a:spAutoFit/>
          </a:bodyPr>
          <a:lstStyle/>
          <a:p>
            <a:pPr algn="ctr"/>
            <a:r>
              <a:rPr lang="bn-IN" sz="4000" dirty="0" smtClean="0">
                <a:latin typeface="Nikosh" pitchFamily="2" charset="0"/>
                <a:cs typeface="Nikosh" pitchFamily="2" charset="0"/>
              </a:rPr>
              <a:t>এই পাতায় সালোকসংশ্লেষণ প্রক্রিয়াটি কীভ</a:t>
            </a:r>
            <a:r>
              <a:rPr lang="en-US" sz="4000" dirty="0">
                <a:latin typeface="Nikosh" pitchFamily="2" charset="0"/>
                <a:cs typeface="Nikosh" pitchFamily="2" charset="0"/>
              </a:rPr>
              <a:t>া</a:t>
            </a:r>
            <a:r>
              <a:rPr lang="bn-IN" sz="4000" dirty="0" smtClean="0">
                <a:latin typeface="Nikosh" pitchFamily="2" charset="0"/>
                <a:cs typeface="Nikosh" pitchFamily="2" charset="0"/>
              </a:rPr>
              <a:t>বে ঘটছে তা বলার চেষ্টা কর। </a:t>
            </a:r>
            <a:endParaRPr lang="en-US" sz="4000" dirty="0">
              <a:latin typeface="Nikosh" pitchFamily="2" charset="0"/>
              <a:cs typeface="Nikosh" pitchFamily="2" charset="0"/>
            </a:endParaRPr>
          </a:p>
        </p:txBody>
      </p:sp>
      <p:sp>
        <p:nvSpPr>
          <p:cNvPr id="18" name="TextBox 17"/>
          <p:cNvSpPr txBox="1"/>
          <p:nvPr/>
        </p:nvSpPr>
        <p:spPr>
          <a:xfrm>
            <a:off x="526473" y="5181601"/>
            <a:ext cx="5389418" cy="1569660"/>
          </a:xfrm>
          <a:prstGeom prst="rect">
            <a:avLst/>
          </a:prstGeom>
          <a:noFill/>
        </p:spPr>
        <p:txBody>
          <a:bodyPr wrap="square" rtlCol="0">
            <a:spAutoFit/>
          </a:bodyPr>
          <a:lstStyle/>
          <a:p>
            <a:pPr algn="ctr"/>
            <a:r>
              <a:rPr lang="bn-IN" sz="3200" dirty="0" smtClean="0">
                <a:latin typeface="Nikosh" pitchFamily="2" charset="0"/>
                <a:cs typeface="Nikosh" pitchFamily="2" charset="0"/>
              </a:rPr>
              <a:t>গাছ পালা আলোর সাহায্যে বাতাসে থাকা কার্বনডাই-অক্সাইড ও পানির সাথে বিক্রিয়া করে গ্লুকোজ ও অক্সিজেন তৈরি করে।  </a:t>
            </a:r>
            <a:endParaRPr lang="en-US" sz="3200" dirty="0">
              <a:latin typeface="Nikosh" pitchFamily="2" charset="0"/>
              <a:cs typeface="Nikosh" pitchFamily="2" charset="0"/>
            </a:endParaRPr>
          </a:p>
        </p:txBody>
      </p:sp>
      <p:sp>
        <p:nvSpPr>
          <p:cNvPr id="19" name="TextBox 2"/>
          <p:cNvSpPr txBox="1"/>
          <p:nvPr/>
        </p:nvSpPr>
        <p:spPr>
          <a:xfrm>
            <a:off x="5309041" y="1314842"/>
            <a:ext cx="6010124" cy="1631216"/>
          </a:xfrm>
          <a:prstGeom prst="rect">
            <a:avLst/>
          </a:prstGeom>
          <a:noFill/>
        </p:spPr>
        <p:txBody>
          <a:bodyPr wrap="square" rtlCol="0">
            <a:spAutoFit/>
          </a:bodyPr>
          <a:lstStyle/>
          <a:p>
            <a:pPr algn="r"/>
            <a:r>
              <a:rPr lang="en-GB" altLang="en-US" sz="3200" dirty="0" err="1" smtClean="0">
                <a:latin typeface="Nikosh" pitchFamily="2" charset="0"/>
                <a:cs typeface="Nikosh" pitchFamily="2" charset="0"/>
              </a:rPr>
              <a:t>যে</a:t>
            </a:r>
            <a:r>
              <a:rPr lang="en-GB" altLang="en-US" sz="3200" dirty="0" smtClean="0">
                <a:latin typeface="Nikosh" pitchFamily="2" charset="0"/>
                <a:cs typeface="Nikosh" pitchFamily="2" charset="0"/>
              </a:rPr>
              <a:t> </a:t>
            </a:r>
            <a:r>
              <a:rPr lang="en-GB" altLang="en-US" sz="3200" dirty="0" err="1" smtClean="0">
                <a:latin typeface="Nikosh" pitchFamily="2" charset="0"/>
                <a:cs typeface="Nikosh" pitchFamily="2" charset="0"/>
              </a:rPr>
              <a:t>পদ্ধতিতে</a:t>
            </a:r>
            <a:r>
              <a:rPr lang="en-GB" altLang="en-US" sz="3200" dirty="0" smtClean="0">
                <a:latin typeface="Nikosh" pitchFamily="2" charset="0"/>
                <a:cs typeface="Nikosh" pitchFamily="2" charset="0"/>
              </a:rPr>
              <a:t> </a:t>
            </a:r>
            <a:r>
              <a:rPr lang="en-GB" altLang="en-US" sz="3200" dirty="0" err="1" smtClean="0">
                <a:latin typeface="Nikosh" pitchFamily="2" charset="0"/>
                <a:cs typeface="Nikosh" pitchFamily="2" charset="0"/>
              </a:rPr>
              <a:t>সবুজ</a:t>
            </a:r>
            <a:r>
              <a:rPr lang="en-US" altLang="en-US" sz="3200" dirty="0" smtClean="0">
                <a:latin typeface="Nikosh" pitchFamily="2" charset="0"/>
                <a:cs typeface="Nikosh" pitchFamily="2" charset="0"/>
              </a:rPr>
              <a:t> </a:t>
            </a:r>
            <a:r>
              <a:rPr lang="en-GB" altLang="en-US" sz="3200" dirty="0" smtClean="0">
                <a:latin typeface="Nikosh" pitchFamily="2" charset="0"/>
                <a:cs typeface="Nikosh" pitchFamily="2" charset="0"/>
              </a:rPr>
              <a:t>উদ্ভিদ</a:t>
            </a:r>
            <a:r>
              <a:rPr lang="en-US" altLang="en-US" sz="3200" dirty="0" smtClean="0">
                <a:latin typeface="Nikosh" pitchFamily="2" charset="0"/>
                <a:cs typeface="Nikosh" pitchFamily="2" charset="0"/>
              </a:rPr>
              <a:t> </a:t>
            </a:r>
            <a:r>
              <a:rPr lang="bn-IN" sz="3200" dirty="0" smtClean="0">
                <a:latin typeface="Nikosh" pitchFamily="2" charset="0"/>
                <a:cs typeface="Nikosh" pitchFamily="2" charset="0"/>
              </a:rPr>
              <a:t> সূর্যের আলোর সাহায্যে নিজেদের খাবার </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নিজেরাই</a:t>
            </a:r>
            <a:r>
              <a:rPr lang="en-US" sz="3200" dirty="0" smtClean="0">
                <a:latin typeface="Nikosh" pitchFamily="2" charset="0"/>
                <a:cs typeface="Nikosh" pitchFamily="2" charset="0"/>
              </a:rPr>
              <a:t> </a:t>
            </a:r>
            <a:r>
              <a:rPr lang="bn-IN" sz="3200" dirty="0" smtClean="0">
                <a:latin typeface="Nikosh" pitchFamily="2" charset="0"/>
                <a:cs typeface="Nikosh" pitchFamily="2" charset="0"/>
              </a:rPr>
              <a:t>তৈরি করে</a:t>
            </a:r>
            <a:r>
              <a:rPr lang="en-US" sz="3200" dirty="0">
                <a:latin typeface="Nikosh" pitchFamily="2" charset="0"/>
                <a:cs typeface="Nikosh" pitchFamily="2" charset="0"/>
              </a:rPr>
              <a:t> </a:t>
            </a:r>
            <a:r>
              <a:rPr lang="en-US" sz="3200" dirty="0" err="1" smtClean="0">
                <a:latin typeface="Nikosh" pitchFamily="2" charset="0"/>
                <a:cs typeface="Nikosh" pitchFamily="2" charset="0"/>
              </a:rPr>
              <a:t>তাকে</a:t>
            </a:r>
            <a:r>
              <a:rPr lang="en-US" sz="3200" dirty="0" smtClean="0">
                <a:latin typeface="Nikosh" pitchFamily="2" charset="0"/>
                <a:cs typeface="Nikosh" pitchFamily="2" charset="0"/>
              </a:rPr>
              <a:t> </a:t>
            </a:r>
            <a:r>
              <a:rPr lang="en-GB" altLang="en-US" sz="3200" dirty="0" err="1" smtClean="0">
                <a:latin typeface="Nikosh" pitchFamily="2" charset="0"/>
                <a:cs typeface="Nikosh" pitchFamily="2" charset="0"/>
              </a:rPr>
              <a:t>সালোকসংশ্লেষণ</a:t>
            </a:r>
            <a:r>
              <a:rPr lang="en-US" altLang="en-US" sz="3200" dirty="0" smtClean="0">
                <a:latin typeface="Nikosh" pitchFamily="2" charset="0"/>
                <a:cs typeface="Nikosh" pitchFamily="2" charset="0"/>
              </a:rPr>
              <a:t> </a:t>
            </a:r>
            <a:r>
              <a:rPr lang="en-US" altLang="en-US" sz="3200" dirty="0" err="1" smtClean="0">
                <a:latin typeface="Nikosh" pitchFamily="2" charset="0"/>
                <a:cs typeface="Nikosh" pitchFamily="2" charset="0"/>
              </a:rPr>
              <a:t>বলে</a:t>
            </a:r>
            <a:r>
              <a:rPr lang="en-US" altLang="en-US" sz="3600" dirty="0" smtClean="0">
                <a:latin typeface="Nikosh" pitchFamily="2" charset="0"/>
                <a:cs typeface="Nikosh" pitchFamily="2" charset="0"/>
              </a:rPr>
              <a:t>। </a:t>
            </a:r>
            <a:endParaRPr lang="en-US" sz="3600" dirty="0">
              <a:latin typeface="Nikosh" pitchFamily="2" charset="0"/>
              <a:cs typeface="Nikosh" pitchFamily="2" charset="0"/>
            </a:endParaRPr>
          </a:p>
        </p:txBody>
      </p:sp>
    </p:spTree>
    <p:extLst>
      <p:ext uri="{BB962C8B-B14F-4D97-AF65-F5344CB8AC3E}">
        <p14:creationId xmlns:p14="http://schemas.microsoft.com/office/powerpoint/2010/main" val="21113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Image\Image\I S\Other image\images (44).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Effect>
                      <a14:colorTemperature colorTemp="88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68535" y="778663"/>
            <a:ext cx="2622664" cy="28533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 name="Picture 3" descr="E:\Subject image\is.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948845" y="986480"/>
            <a:ext cx="2197627" cy="21446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5" descr="E:\Images\stomata lea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3164" y="620514"/>
            <a:ext cx="2470267" cy="27941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3362471" y="2852953"/>
            <a:ext cx="1863734" cy="659516"/>
          </a:xfrm>
          <a:prstGeom prst="rect">
            <a:avLst/>
          </a:prstGeom>
        </p:spPr>
        <p:txBody>
          <a:bodyPr wrap="none" lIns="104498" tIns="52249" rIns="104498" bIns="52249">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3600" b="1" dirty="0">
                <a:ln w="1905"/>
                <a:effectLst>
                  <a:innerShdw blurRad="69850" dist="43180" dir="5400000">
                    <a:srgbClr val="000000">
                      <a:alpha val="65000"/>
                    </a:srgbClr>
                  </a:innerShdw>
                </a:effectLst>
                <a:latin typeface="Nikosh" pitchFamily="2" charset="0"/>
                <a:cs typeface="Nikosh" pitchFamily="2" charset="0"/>
              </a:rPr>
              <a:t>চ্যাপ্টা পাতা</a:t>
            </a:r>
            <a:endParaRPr lang="en-US" sz="3600" dirty="0">
              <a:latin typeface="Nikosh" pitchFamily="2" charset="0"/>
              <a:cs typeface="Nikosh" pitchFamily="2" charset="0"/>
            </a:endParaRPr>
          </a:p>
        </p:txBody>
      </p:sp>
      <p:sp>
        <p:nvSpPr>
          <p:cNvPr id="8" name="Rectangle 7"/>
          <p:cNvSpPr/>
          <p:nvPr/>
        </p:nvSpPr>
        <p:spPr>
          <a:xfrm>
            <a:off x="6396732" y="3143896"/>
            <a:ext cx="1786789" cy="659516"/>
          </a:xfrm>
          <a:prstGeom prst="rect">
            <a:avLst/>
          </a:prstGeom>
        </p:spPr>
        <p:txBody>
          <a:bodyPr wrap="none" lIns="104498" tIns="52249" rIns="104498" bIns="52249">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3600" b="1" dirty="0">
                <a:ln w="1905"/>
                <a:effectLst>
                  <a:innerShdw blurRad="69850" dist="43180" dir="5400000">
                    <a:srgbClr val="000000">
                      <a:alpha val="65000"/>
                    </a:srgbClr>
                  </a:innerShdw>
                </a:effectLst>
                <a:latin typeface="Nikosh" pitchFamily="2" charset="0"/>
                <a:cs typeface="Nikosh" pitchFamily="2" charset="0"/>
              </a:rPr>
              <a:t>ক্লোরোপ্লাস্ট</a:t>
            </a:r>
            <a:endParaRPr lang="en-US" sz="3600" dirty="0">
              <a:latin typeface="Nikosh" pitchFamily="2" charset="0"/>
              <a:cs typeface="Nikosh" pitchFamily="2" charset="0"/>
            </a:endParaRPr>
          </a:p>
        </p:txBody>
      </p:sp>
      <p:sp>
        <p:nvSpPr>
          <p:cNvPr id="9" name="Rectangle 8"/>
          <p:cNvSpPr/>
          <p:nvPr/>
        </p:nvSpPr>
        <p:spPr>
          <a:xfrm>
            <a:off x="10289858" y="3393278"/>
            <a:ext cx="1786789" cy="659516"/>
          </a:xfrm>
          <a:prstGeom prst="rect">
            <a:avLst/>
          </a:prstGeom>
        </p:spPr>
        <p:txBody>
          <a:bodyPr wrap="none" lIns="104498" tIns="52249" rIns="104498" bIns="52249">
            <a:spAutoFit/>
          </a:bodyPr>
          <a:ls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a:lstStyle>
          <a:p>
            <a:r>
              <a:rPr lang="bn-IN" sz="3600" b="1" dirty="0">
                <a:ln w="1905"/>
                <a:effectLst>
                  <a:innerShdw blurRad="69850" dist="43180" dir="5400000">
                    <a:srgbClr val="000000">
                      <a:alpha val="65000"/>
                    </a:srgbClr>
                  </a:innerShdw>
                </a:effectLst>
                <a:latin typeface="Nikosh" pitchFamily="2" charset="0"/>
                <a:cs typeface="Nikosh" pitchFamily="2" charset="0"/>
              </a:rPr>
              <a:t>ক্লোরোপ্লাস্ট</a:t>
            </a:r>
            <a:endParaRPr lang="en-US" sz="3600" dirty="0">
              <a:latin typeface="Nikosh" pitchFamily="2" charset="0"/>
              <a:cs typeface="Nikosh" pitchFamily="2" charset="0"/>
            </a:endParaRPr>
          </a:p>
        </p:txBody>
      </p:sp>
      <p:cxnSp>
        <p:nvCxnSpPr>
          <p:cNvPr id="11" name="Elbow Connector 10"/>
          <p:cNvCxnSpPr/>
          <p:nvPr/>
        </p:nvCxnSpPr>
        <p:spPr>
          <a:xfrm rot="16200000" flipH="1">
            <a:off x="10155383" y="1717965"/>
            <a:ext cx="1995055" cy="1330036"/>
          </a:xfrm>
          <a:prstGeom prst="bentConnector3">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9382" y="4137201"/>
            <a:ext cx="11637818" cy="2554545"/>
          </a:xfrm>
          <a:prstGeom prst="rect">
            <a:avLst/>
          </a:prstGeom>
          <a:noFill/>
        </p:spPr>
        <p:txBody>
          <a:bodyPr wrap="square" rtlCol="0">
            <a:spAutoFit/>
          </a:bodyPr>
          <a:lstStyle/>
          <a:p>
            <a:pPr marL="457200" indent="-457200">
              <a:buFont typeface="Wingdings" pitchFamily="2" charset="2"/>
              <a:buChar char="Ø"/>
            </a:pPr>
            <a:r>
              <a:rPr lang="bn-IN" sz="3200" dirty="0" smtClean="0">
                <a:latin typeface="Nikosh" pitchFamily="2" charset="0"/>
                <a:cs typeface="Nikosh" pitchFamily="2" charset="0"/>
              </a:rPr>
              <a:t>পাতা চ্যাপ্টা ও সম্প্রসারিত হওয়ায় বেশি পরিমাপ সূর্যরশ্মি এবং অল্প সময়ের প্রচুর পরিমাণে কার্বন ডাই-অক্সাইড গ্যাস শোষিত হয়। </a:t>
            </a:r>
          </a:p>
          <a:p>
            <a:pPr marL="457200" indent="-457200">
              <a:buFont typeface="Wingdings" pitchFamily="2" charset="2"/>
              <a:buChar char="Ø"/>
            </a:pPr>
            <a:r>
              <a:rPr lang="bn-IN" sz="3200" dirty="0" smtClean="0">
                <a:latin typeface="Nikosh" pitchFamily="2" charset="0"/>
                <a:cs typeface="Nikosh" pitchFamily="2" charset="0"/>
              </a:rPr>
              <a:t>পাতার কোষগুলোতে ক্লোরোপ্লাস্টের সংখ্যা অনেক বেশি। </a:t>
            </a:r>
          </a:p>
          <a:p>
            <a:pPr marL="457200" indent="-457200">
              <a:buFont typeface="Wingdings" pitchFamily="2" charset="2"/>
              <a:buChar char="Ø"/>
            </a:pPr>
            <a:r>
              <a:rPr lang="bn-IN" sz="3200" dirty="0" smtClean="0">
                <a:latin typeface="Nikosh" pitchFamily="2" charset="0"/>
                <a:cs typeface="Nikosh" pitchFamily="2" charset="0"/>
              </a:rPr>
              <a:t>পাতায় অসংখ্য পত্ররন্ধ্র থাকায় সালোকসংশ্লেষণের সময় গ্যাসীয় পদার্থের আদান-প্রদান ঘটে  </a:t>
            </a:r>
            <a:endParaRPr lang="en-US" sz="3200" dirty="0">
              <a:latin typeface="Nikosh" pitchFamily="2" charset="0"/>
              <a:cs typeface="Nikosh" pitchFamily="2" charset="0"/>
            </a:endParaRPr>
          </a:p>
        </p:txBody>
      </p:sp>
      <p:sp>
        <p:nvSpPr>
          <p:cNvPr id="12" name="TextBox 11"/>
          <p:cNvSpPr txBox="1"/>
          <p:nvPr/>
        </p:nvSpPr>
        <p:spPr>
          <a:xfrm>
            <a:off x="1605235" y="139640"/>
            <a:ext cx="8485213" cy="769441"/>
          </a:xfrm>
          <a:prstGeom prst="rect">
            <a:avLst/>
          </a:prstGeom>
        </p:spPr>
        <p:txBody>
          <a:bodyPr wrap="square" rtlCol="0">
            <a:spAutoFit/>
          </a:bodyPr>
          <a:lstStyle/>
          <a:p>
            <a:pPr algn="ctr"/>
            <a:r>
              <a:rPr lang="en-GB" altLang="en-US" sz="4400" b="1" dirty="0" err="1" smtClean="0">
                <a:latin typeface="Nikosh" pitchFamily="2" charset="0"/>
                <a:cs typeface="Nikosh" pitchFamily="2" charset="0"/>
              </a:rPr>
              <a:t>সালোকসংশ্লেষণের</a:t>
            </a:r>
            <a:r>
              <a:rPr lang="en-GB" altLang="en-US" sz="4400" b="1" dirty="0" smtClean="0">
                <a:latin typeface="Nikosh" pitchFamily="2" charset="0"/>
                <a:cs typeface="Nikosh" pitchFamily="2" charset="0"/>
              </a:rPr>
              <a:t> </a:t>
            </a:r>
            <a:r>
              <a:rPr lang="en-GB" altLang="en-US" sz="4400" b="1" dirty="0" err="1" smtClean="0">
                <a:latin typeface="Nikosh" pitchFamily="2" charset="0"/>
                <a:cs typeface="Nikosh" pitchFamily="2" charset="0"/>
              </a:rPr>
              <a:t>প্রধান</a:t>
            </a:r>
            <a:r>
              <a:rPr lang="en-US" altLang="en-US" sz="4400" b="1" dirty="0" smtClean="0">
                <a:latin typeface="Nikosh" pitchFamily="2" charset="0"/>
                <a:cs typeface="Nikosh" pitchFamily="2" charset="0"/>
              </a:rPr>
              <a:t> </a:t>
            </a:r>
            <a:r>
              <a:rPr lang="en-GB" altLang="en-US" sz="4400" b="1" dirty="0" err="1">
                <a:latin typeface="Nikosh" pitchFamily="2" charset="0"/>
                <a:cs typeface="Nikosh" pitchFamily="2" charset="0"/>
              </a:rPr>
              <a:t>স্থান</a:t>
            </a:r>
            <a:r>
              <a:rPr lang="en-US" altLang="en-US" sz="4400" b="1" dirty="0">
                <a:latin typeface="Nikosh" pitchFamily="2" charset="0"/>
                <a:cs typeface="Nikosh" pitchFamily="2" charset="0"/>
              </a:rPr>
              <a:t> </a:t>
            </a:r>
            <a:r>
              <a:rPr lang="en-US" altLang="en-US" sz="4400" b="1" dirty="0" smtClean="0">
                <a:latin typeface="Nikosh" pitchFamily="2" charset="0"/>
                <a:cs typeface="Nikosh" pitchFamily="2" charset="0"/>
              </a:rPr>
              <a:t> </a:t>
            </a:r>
            <a:r>
              <a:rPr lang="en-GB" altLang="en-US" sz="4400" b="1" dirty="0" err="1" smtClean="0">
                <a:latin typeface="Nikosh" pitchFamily="2" charset="0"/>
                <a:cs typeface="Nikosh" pitchFamily="2" charset="0"/>
              </a:rPr>
              <a:t>কোনটি</a:t>
            </a:r>
            <a:r>
              <a:rPr lang="en-GB" altLang="en-US" sz="4400" b="1" dirty="0" smtClean="0">
                <a:latin typeface="Nikosh" pitchFamily="2" charset="0"/>
                <a:cs typeface="Nikosh" pitchFamily="2" charset="0"/>
              </a:rPr>
              <a:t>?</a:t>
            </a:r>
            <a:r>
              <a:rPr lang="en-US" altLang="en-US" sz="4400" dirty="0" smtClean="0">
                <a:latin typeface="Nikosh" pitchFamily="2" charset="0"/>
                <a:cs typeface="Nikosh" pitchFamily="2" charset="0"/>
              </a:rPr>
              <a:t> </a:t>
            </a:r>
            <a:endParaRPr lang="en-GB" sz="4400" dirty="0">
              <a:latin typeface="Nikosh" pitchFamily="2" charset="0"/>
              <a:cs typeface="Nikosh" pitchFamily="2" charset="0"/>
            </a:endParaRPr>
          </a:p>
        </p:txBody>
      </p:sp>
      <p:pic>
        <p:nvPicPr>
          <p:cNvPr id="13" name="Picture 12"/>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4474" b="94737" l="17582" r="87912"/>
                    </a14:imgEffect>
                  </a14:imgLayer>
                </a14:imgProps>
              </a:ext>
              <a:ext uri="{28A0092B-C50C-407E-A947-70E740481C1C}">
                <a14:useLocalDpi xmlns:a14="http://schemas.microsoft.com/office/drawing/2010/main" val="0"/>
              </a:ext>
            </a:extLst>
          </a:blip>
          <a:srcRect l="15943" t="17633" r="5932" b="7980"/>
          <a:stretch/>
        </p:blipFill>
        <p:spPr>
          <a:xfrm>
            <a:off x="2660073" y="1053212"/>
            <a:ext cx="5430982" cy="2191929"/>
          </a:xfrm>
          <a:prstGeom prst="rect">
            <a:avLst/>
          </a:prstGeom>
        </p:spPr>
      </p:pic>
      <p:sp>
        <p:nvSpPr>
          <p:cNvPr id="5" name="TextBox 4"/>
          <p:cNvSpPr txBox="1"/>
          <p:nvPr/>
        </p:nvSpPr>
        <p:spPr>
          <a:xfrm>
            <a:off x="4336474" y="1801091"/>
            <a:ext cx="1607127" cy="707886"/>
          </a:xfrm>
          <a:prstGeom prst="rect">
            <a:avLst/>
          </a:prstGeom>
          <a:noFill/>
        </p:spPr>
        <p:txBody>
          <a:bodyPr wrap="square" rtlCol="0">
            <a:spAutoFit/>
          </a:bodyPr>
          <a:lstStyle/>
          <a:p>
            <a:pPr algn="ctr"/>
            <a:r>
              <a:rPr lang="bn-IN" sz="4000" dirty="0" smtClean="0">
                <a:latin typeface="Nikosh" pitchFamily="2" charset="0"/>
                <a:cs typeface="Nikosh" pitchFamily="2" charset="0"/>
              </a:rPr>
              <a:t>পাতা</a:t>
            </a:r>
            <a:r>
              <a:rPr lang="bn-IN" dirty="0" smtClean="0"/>
              <a:t> </a:t>
            </a:r>
            <a:endParaRPr lang="en-US" dirty="0"/>
          </a:p>
        </p:txBody>
      </p:sp>
      <p:sp>
        <p:nvSpPr>
          <p:cNvPr id="10" name="TextBox 9"/>
          <p:cNvSpPr txBox="1"/>
          <p:nvPr/>
        </p:nvSpPr>
        <p:spPr>
          <a:xfrm>
            <a:off x="512618" y="3186545"/>
            <a:ext cx="2105891" cy="769441"/>
          </a:xfrm>
          <a:prstGeom prst="rect">
            <a:avLst/>
          </a:prstGeom>
          <a:noFill/>
        </p:spPr>
        <p:txBody>
          <a:bodyPr wrap="square" rtlCol="0">
            <a:spAutoFit/>
          </a:bodyPr>
          <a:lstStyle/>
          <a:p>
            <a:pPr algn="ctr"/>
            <a:r>
              <a:rPr lang="bn-IN" sz="4400" dirty="0" smtClean="0">
                <a:latin typeface="Nikosh" pitchFamily="2" charset="0"/>
                <a:cs typeface="Nikosh" pitchFamily="2" charset="0"/>
              </a:rPr>
              <a:t>কেন? </a:t>
            </a:r>
            <a:endParaRPr lang="en-US" sz="4400" dirty="0">
              <a:latin typeface="Nikosh" pitchFamily="2" charset="0"/>
              <a:cs typeface="Nikosh" pitchFamily="2" charset="0"/>
            </a:endParaRPr>
          </a:p>
        </p:txBody>
      </p:sp>
    </p:spTree>
    <p:extLst>
      <p:ext uri="{BB962C8B-B14F-4D97-AF65-F5344CB8AC3E}">
        <p14:creationId xmlns:p14="http://schemas.microsoft.com/office/powerpoint/2010/main" val="21113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3"/>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80">
                                          <p:stCondLst>
                                            <p:cond delay="0"/>
                                          </p:stCondLst>
                                        </p:cTn>
                                        <p:tgtEl>
                                          <p:spTgt spid="17"/>
                                        </p:tgtEl>
                                      </p:cBhvr>
                                    </p:animEffect>
                                    <p:anim calcmode="lin" valueType="num">
                                      <p:cBhvr>
                                        <p:cTn id="7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5" dur="26">
                                          <p:stCondLst>
                                            <p:cond delay="650"/>
                                          </p:stCondLst>
                                        </p:cTn>
                                        <p:tgtEl>
                                          <p:spTgt spid="17"/>
                                        </p:tgtEl>
                                      </p:cBhvr>
                                      <p:to x="100000" y="60000"/>
                                    </p:animScale>
                                    <p:animScale>
                                      <p:cBhvr>
                                        <p:cTn id="76" dur="166" decel="50000">
                                          <p:stCondLst>
                                            <p:cond delay="676"/>
                                          </p:stCondLst>
                                        </p:cTn>
                                        <p:tgtEl>
                                          <p:spTgt spid="17"/>
                                        </p:tgtEl>
                                      </p:cBhvr>
                                      <p:to x="100000" y="100000"/>
                                    </p:animScale>
                                    <p:animScale>
                                      <p:cBhvr>
                                        <p:cTn id="77" dur="26">
                                          <p:stCondLst>
                                            <p:cond delay="1312"/>
                                          </p:stCondLst>
                                        </p:cTn>
                                        <p:tgtEl>
                                          <p:spTgt spid="17"/>
                                        </p:tgtEl>
                                      </p:cBhvr>
                                      <p:to x="100000" y="80000"/>
                                    </p:animScale>
                                    <p:animScale>
                                      <p:cBhvr>
                                        <p:cTn id="78" dur="166" decel="50000">
                                          <p:stCondLst>
                                            <p:cond delay="1338"/>
                                          </p:stCondLst>
                                        </p:cTn>
                                        <p:tgtEl>
                                          <p:spTgt spid="17"/>
                                        </p:tgtEl>
                                      </p:cBhvr>
                                      <p:to x="100000" y="100000"/>
                                    </p:animScale>
                                    <p:animScale>
                                      <p:cBhvr>
                                        <p:cTn id="79" dur="26">
                                          <p:stCondLst>
                                            <p:cond delay="1642"/>
                                          </p:stCondLst>
                                        </p:cTn>
                                        <p:tgtEl>
                                          <p:spTgt spid="17"/>
                                        </p:tgtEl>
                                      </p:cBhvr>
                                      <p:to x="100000" y="90000"/>
                                    </p:animScale>
                                    <p:animScale>
                                      <p:cBhvr>
                                        <p:cTn id="80" dur="166" decel="50000">
                                          <p:stCondLst>
                                            <p:cond delay="1668"/>
                                          </p:stCondLst>
                                        </p:cTn>
                                        <p:tgtEl>
                                          <p:spTgt spid="17"/>
                                        </p:tgtEl>
                                      </p:cBhvr>
                                      <p:to x="100000" y="100000"/>
                                    </p:animScale>
                                    <p:animScale>
                                      <p:cBhvr>
                                        <p:cTn id="81" dur="26">
                                          <p:stCondLst>
                                            <p:cond delay="1808"/>
                                          </p:stCondLst>
                                        </p:cTn>
                                        <p:tgtEl>
                                          <p:spTgt spid="17"/>
                                        </p:tgtEl>
                                      </p:cBhvr>
                                      <p:to x="100000" y="95000"/>
                                    </p:animScale>
                                    <p:animScale>
                                      <p:cBhvr>
                                        <p:cTn id="82"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7" grpId="0"/>
      <p:bldP spid="12" grpId="0"/>
      <p:bldP spid="5" grpId="0"/>
      <p:bldP spid="5" grpId="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n 3"/>
          <p:cNvSpPr/>
          <p:nvPr/>
        </p:nvSpPr>
        <p:spPr>
          <a:xfrm>
            <a:off x="1377109" y="793216"/>
            <a:ext cx="859316" cy="616944"/>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NikoshBAN" panose="02000000000000000000" pitchFamily="2" charset="0"/>
              <a:cs typeface="NikoshBAN" panose="02000000000000000000" pitchFamily="2" charset="0"/>
            </a:endParaRPr>
          </a:p>
        </p:txBody>
      </p:sp>
      <p:pic>
        <p:nvPicPr>
          <p:cNvPr id="3" name="Picture 1"/>
          <p:cNvPicPr>
            <a:picLocks noChangeAspect="1"/>
          </p:cNvPicPr>
          <p:nvPr/>
        </p:nvPicPr>
        <p:blipFill>
          <a:blip r:embed="rId2" cstate="print"/>
          <a:stretch>
            <a:fillRect/>
          </a:stretch>
        </p:blipFill>
        <p:spPr>
          <a:xfrm>
            <a:off x="2303767" y="1609782"/>
            <a:ext cx="7200450" cy="357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75856" y="5539215"/>
            <a:ext cx="10557163" cy="707886"/>
          </a:xfrm>
          <a:prstGeom prst="rect">
            <a:avLst/>
          </a:prstGeom>
          <a:noFill/>
        </p:spPr>
        <p:txBody>
          <a:bodyPr wrap="square" rtlCol="0">
            <a:spAutoFit/>
          </a:bodyPr>
          <a:lstStyle/>
          <a:p>
            <a:pPr algn="ctr"/>
            <a:r>
              <a:rPr lang="bn-IN" sz="4000" dirty="0" smtClean="0">
                <a:latin typeface="Nikosh" pitchFamily="2" charset="0"/>
                <a:cs typeface="Nikosh" pitchFamily="2" charset="0"/>
              </a:rPr>
              <a:t>চিত্র দেখে ব্যাখ্যা কর  উদ্ভিদ কীভেবে খাদ্য প্রস্তত করে?</a:t>
            </a:r>
            <a:endParaRPr lang="en-US" sz="4000" dirty="0">
              <a:latin typeface="Nikosh" pitchFamily="2" charset="0"/>
              <a:cs typeface="Nikosh" pitchFamily="2" charset="0"/>
            </a:endParaRPr>
          </a:p>
        </p:txBody>
      </p:sp>
      <p:sp>
        <p:nvSpPr>
          <p:cNvPr id="6" name="TextBox 5"/>
          <p:cNvSpPr txBox="1"/>
          <p:nvPr/>
        </p:nvSpPr>
        <p:spPr>
          <a:xfrm>
            <a:off x="1468582" y="1454727"/>
            <a:ext cx="9905999" cy="2677656"/>
          </a:xfrm>
          <a:prstGeom prst="rect">
            <a:avLst/>
          </a:prstGeom>
          <a:noFill/>
        </p:spPr>
        <p:txBody>
          <a:bodyPr wrap="square" rtlCol="0">
            <a:spAutoFit/>
          </a:bodyPr>
          <a:lstStyle/>
          <a:p>
            <a:r>
              <a:rPr lang="bn-IN" sz="2800" dirty="0" smtClean="0">
                <a:latin typeface="Nikosh" pitchFamily="2" charset="0"/>
                <a:cs typeface="Nikosh" pitchFamily="2" charset="0"/>
              </a:rPr>
              <a:t>উদ্ভিদ মাটি থেকে পানি এবং বায়ুমন্ডল থেকে কার্বন-ডাইঅক্সাইড শোষণ করে সূর্যলোক ও ক্লোরোফিলে উপস্থিতিতে গ্লুকোজ জাতীয় খাবার এবং উপজাত হিসাবে অক্সিজেন তৈরি করে। এই প্রক্রিয়ায় সজীব উদ্ভিদ কোষ উপস্থিত ক্লোরোফিল নামক রঞ্জক আলোকশক্তিকে রাসায়নিক শক্তিতে রাপান্তরিত করে এবং তা উৎপন্ন খাদ্যের মধ্যে স্থিতিশক্তি রুপে সঞ্চিত রাখে। সবুজ উদ্ভিদ সূর্যের আলোর সাহায্যে নিজেদের  খাবার তৈরি করে,তাই এদেরকে স্বভোজী বলা হয়।  </a:t>
            </a:r>
            <a:endParaRPr lang="en-US" sz="2800" dirty="0">
              <a:latin typeface="Nikosh" pitchFamily="2" charset="0"/>
              <a:cs typeface="Nikosh" pitchFamily="2" charset="0"/>
            </a:endParaRPr>
          </a:p>
        </p:txBody>
      </p:sp>
      <p:sp>
        <p:nvSpPr>
          <p:cNvPr id="8" name="TextBox 7"/>
          <p:cNvSpPr txBox="1"/>
          <p:nvPr/>
        </p:nvSpPr>
        <p:spPr>
          <a:xfrm>
            <a:off x="4142509" y="193963"/>
            <a:ext cx="4114800" cy="707886"/>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IN" sz="4000" dirty="0" smtClean="0">
                <a:latin typeface="Nikosh" pitchFamily="2" charset="0"/>
                <a:cs typeface="Nikosh" pitchFamily="2" charset="0"/>
              </a:rPr>
              <a:t>জোড়ায় কাজ </a:t>
            </a:r>
            <a:endParaRPr lang="en-US" sz="4000" dirty="0">
              <a:latin typeface="Nikosh" pitchFamily="2" charset="0"/>
              <a:cs typeface="Nikosh" pitchFamily="2" charset="0"/>
            </a:endParaRPr>
          </a:p>
        </p:txBody>
      </p:sp>
    </p:spTree>
    <p:extLst>
      <p:ext uri="{BB962C8B-B14F-4D97-AF65-F5344CB8AC3E}">
        <p14:creationId xmlns:p14="http://schemas.microsoft.com/office/powerpoint/2010/main" val="21113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994802" y="1246908"/>
            <a:ext cx="5701899" cy="3048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1"/>
          <p:cNvPicPr>
            <a:picLocks noChangeAspect="1"/>
          </p:cNvPicPr>
          <p:nvPr/>
        </p:nvPicPr>
        <p:blipFill>
          <a:blip r:embed="rId3"/>
          <a:stretch>
            <a:fillRect/>
          </a:stretch>
        </p:blipFill>
        <p:spPr>
          <a:xfrm>
            <a:off x="457201" y="1234661"/>
            <a:ext cx="5444836" cy="3071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40761" y="138545"/>
            <a:ext cx="11203075" cy="1077218"/>
          </a:xfrm>
          <a:prstGeom prst="rect">
            <a:avLst/>
          </a:prstGeom>
          <a:noFill/>
        </p:spPr>
        <p:txBody>
          <a:bodyPr wrap="square" rtlCol="0">
            <a:spAutoFit/>
          </a:bodyPr>
          <a:lstStyle/>
          <a:p>
            <a:pPr algn="ctr"/>
            <a:r>
              <a:rPr lang="bn-IN" sz="3200" dirty="0" smtClean="0">
                <a:latin typeface="Nikosh" pitchFamily="2" charset="0"/>
                <a:cs typeface="Nikosh" pitchFamily="2" charset="0"/>
              </a:rPr>
              <a:t>সালোকসংশ্লেষ</a:t>
            </a:r>
            <a:r>
              <a:rPr lang="en-US" sz="3200" dirty="0" err="1" smtClean="0">
                <a:latin typeface="Nikosh" pitchFamily="2" charset="0"/>
                <a:cs typeface="Nikosh" pitchFamily="2" charset="0"/>
              </a:rPr>
              <a:t>ণের</a:t>
            </a:r>
            <a:r>
              <a:rPr lang="bn-IN" sz="3200" dirty="0" smtClean="0">
                <a:latin typeface="Nikosh" pitchFamily="2" charset="0"/>
                <a:cs typeface="Nikosh" pitchFamily="2" charset="0"/>
              </a:rPr>
              <a:t> </a:t>
            </a:r>
            <a:r>
              <a:rPr lang="en-US" sz="3200" dirty="0" err="1" smtClean="0">
                <a:latin typeface="Nikosh" pitchFamily="2" charset="0"/>
                <a:cs typeface="Nikosh" pitchFamily="2" charset="0"/>
              </a:rPr>
              <a:t>মাধ্যমে</a:t>
            </a:r>
            <a:r>
              <a:rPr lang="bn-IN" sz="3200" dirty="0" smtClean="0">
                <a:latin typeface="Nikosh" pitchFamily="2" charset="0"/>
                <a:cs typeface="Nikosh" pitchFamily="2" charset="0"/>
              </a:rPr>
              <a:t> উদ্ভিদ ও প্রাণীর গ্যাসীয় বিনিময় প্রক্রিয়া</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চালু</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থাকে</a:t>
            </a:r>
            <a:r>
              <a:rPr lang="en-US" sz="3200" dirty="0" smtClean="0">
                <a:latin typeface="Nikosh" pitchFamily="2" charset="0"/>
                <a:cs typeface="Nikosh" pitchFamily="2" charset="0"/>
              </a:rPr>
              <a:t> । </a:t>
            </a:r>
            <a:r>
              <a:rPr lang="en-US" sz="3200" dirty="0" err="1" smtClean="0">
                <a:latin typeface="Nikosh" pitchFamily="2" charset="0"/>
                <a:cs typeface="Nikosh" pitchFamily="2" charset="0"/>
              </a:rPr>
              <a:t>সালোকসংশ্লেষণ</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না</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ঘটলে</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উদ্ভিদ</a:t>
            </a:r>
            <a:r>
              <a:rPr lang="en-US" sz="3200" dirty="0" smtClean="0">
                <a:latin typeface="Nikosh" pitchFamily="2" charset="0"/>
                <a:cs typeface="Nikosh" pitchFamily="2" charset="0"/>
              </a:rPr>
              <a:t> ও </a:t>
            </a:r>
            <a:r>
              <a:rPr lang="en-US" sz="3200" dirty="0" err="1" smtClean="0">
                <a:latin typeface="Nikosh" pitchFamily="2" charset="0"/>
                <a:cs typeface="Nikosh" pitchFamily="2" charset="0"/>
              </a:rPr>
              <a:t>প্রাণি</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উভয়েই</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জীবণ</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ব্যাহত</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হতো</a:t>
            </a:r>
            <a:r>
              <a:rPr lang="en-US" sz="3200" dirty="0" smtClean="0">
                <a:latin typeface="Nikosh" pitchFamily="2" charset="0"/>
                <a:cs typeface="Nikosh" pitchFamily="2" charset="0"/>
              </a:rPr>
              <a:t>। </a:t>
            </a:r>
            <a:endParaRPr lang="en-US" sz="3200" dirty="0">
              <a:latin typeface="Nikosh" pitchFamily="2" charset="0"/>
              <a:cs typeface="Nikosh" pitchFamily="2" charset="0"/>
            </a:endParaRPr>
          </a:p>
        </p:txBody>
      </p:sp>
      <p:sp>
        <p:nvSpPr>
          <p:cNvPr id="6" name="TextBox 5"/>
          <p:cNvSpPr txBox="1"/>
          <p:nvPr/>
        </p:nvSpPr>
        <p:spPr>
          <a:xfrm>
            <a:off x="803564" y="4959927"/>
            <a:ext cx="9504218" cy="1569660"/>
          </a:xfrm>
          <a:prstGeom prst="rect">
            <a:avLst/>
          </a:prstGeom>
          <a:noFill/>
        </p:spPr>
        <p:txBody>
          <a:bodyPr wrap="square" rtlCol="0">
            <a:spAutoFit/>
          </a:bodyPr>
          <a:lstStyle/>
          <a:p>
            <a:r>
              <a:rPr lang="bn-IN" sz="3200" dirty="0" smtClean="0">
                <a:latin typeface="Nikosh" pitchFamily="2" charset="0"/>
                <a:cs typeface="Nikosh" pitchFamily="2" charset="0"/>
              </a:rPr>
              <a:t>সালোকসংসসশ্লেষণ প্রক্রিয়ায় প্রাণিকূলের জন্য ক্ষতিক্রক কার্বনডাই–অক্সাইড শোষিত হয় এবং শ্বসনের জন্য অত্যাবশ্যকীয় অক্সিজেন বায়ুমন্ডলে সরবরাহ করে পরিবেশকে দূষণমুক্ত করে।  </a:t>
            </a:r>
            <a:endParaRPr lang="en-US" sz="3200" dirty="0">
              <a:latin typeface="Nikosh" pitchFamily="2" charset="0"/>
              <a:cs typeface="Nikosh" pitchFamily="2" charset="0"/>
            </a:endParaRPr>
          </a:p>
        </p:txBody>
      </p:sp>
    </p:spTree>
    <p:extLst>
      <p:ext uri="{BB962C8B-B14F-4D97-AF65-F5344CB8AC3E}">
        <p14:creationId xmlns:p14="http://schemas.microsoft.com/office/powerpoint/2010/main" val="290430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31128" y="374072"/>
            <a:ext cx="5306291" cy="769441"/>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IN" sz="4400" dirty="0" smtClean="0">
                <a:latin typeface="Nikosh" pitchFamily="2" charset="0"/>
                <a:cs typeface="Nikosh" pitchFamily="2" charset="0"/>
              </a:rPr>
              <a:t>দলগত কাজ </a:t>
            </a:r>
            <a:endParaRPr lang="en-US" sz="4400" dirty="0">
              <a:latin typeface="Nikosh" pitchFamily="2" charset="0"/>
              <a:cs typeface="Nikosh" pitchFamily="2" charset="0"/>
            </a:endParaRPr>
          </a:p>
        </p:txBody>
      </p:sp>
      <p:sp>
        <p:nvSpPr>
          <p:cNvPr id="6" name="TextBox 5"/>
          <p:cNvSpPr txBox="1"/>
          <p:nvPr/>
        </p:nvSpPr>
        <p:spPr>
          <a:xfrm>
            <a:off x="1482436" y="5334000"/>
            <a:ext cx="9434946" cy="584775"/>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457200" indent="-457200">
              <a:buFont typeface="Wingdings" pitchFamily="2" charset="2"/>
              <a:buChar char="q"/>
            </a:pPr>
            <a:r>
              <a:rPr lang="bn-IN" sz="3200" dirty="0" smtClean="0">
                <a:latin typeface="Nikosh" pitchFamily="2" charset="0"/>
                <a:cs typeface="Nikosh" pitchFamily="2" charset="0"/>
              </a:rPr>
              <a:t>রাসায়নিক বিক্রিয়াসহ, জীবজগতে সালোকসংশ্লেষণের গুরুত্ব ব্যাখ্যা কর।  </a:t>
            </a:r>
            <a:endParaRPr lang="en-US" sz="3200" dirty="0">
              <a:latin typeface="Nikosh" pitchFamily="2" charset="0"/>
              <a:cs typeface="Nikosh" pitchFamily="2" charset="0"/>
            </a:endParaRPr>
          </a:p>
        </p:txBody>
      </p:sp>
      <p:pic>
        <p:nvPicPr>
          <p:cNvPr id="1026" name="Picture 2" descr="C:\Users\i\Downloads\download.jpg"/>
          <p:cNvPicPr>
            <a:picLocks noChangeAspect="1" noChangeArrowheads="1"/>
          </p:cNvPicPr>
          <p:nvPr/>
        </p:nvPicPr>
        <p:blipFill rotWithShape="1">
          <a:blip r:embed="rId2">
            <a:extLst>
              <a:ext uri="{28A0092B-C50C-407E-A947-70E740481C1C}">
                <a14:useLocalDpi xmlns:a14="http://schemas.microsoft.com/office/drawing/2010/main" val="0"/>
              </a:ext>
            </a:extLst>
          </a:blip>
          <a:srcRect b="-20351"/>
          <a:stretch/>
        </p:blipFill>
        <p:spPr bwMode="auto">
          <a:xfrm>
            <a:off x="2951018" y="1411522"/>
            <a:ext cx="5486400" cy="430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914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76255" y="387927"/>
            <a:ext cx="3976254" cy="769441"/>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IN" sz="4400" dirty="0" smtClean="0">
                <a:latin typeface="Nikosh" pitchFamily="2" charset="0"/>
                <a:cs typeface="Nikosh" pitchFamily="2" charset="0"/>
              </a:rPr>
              <a:t>মূল্যায়ন </a:t>
            </a:r>
            <a:endParaRPr lang="en-US" sz="4400" dirty="0">
              <a:latin typeface="Nikosh" pitchFamily="2" charset="0"/>
              <a:cs typeface="Nikosh" pitchFamily="2" charset="0"/>
            </a:endParaRPr>
          </a:p>
        </p:txBody>
      </p:sp>
      <p:sp>
        <p:nvSpPr>
          <p:cNvPr id="6" name="TextBox 5"/>
          <p:cNvSpPr txBox="1"/>
          <p:nvPr/>
        </p:nvSpPr>
        <p:spPr>
          <a:xfrm>
            <a:off x="942109" y="2133600"/>
            <a:ext cx="9047019" cy="584775"/>
          </a:xfrm>
          <a:prstGeom prst="rect">
            <a:avLst/>
          </a:prstGeom>
          <a:noFill/>
        </p:spPr>
        <p:txBody>
          <a:bodyPr wrap="square" rtlCol="0">
            <a:spAutoFit/>
          </a:bodyPr>
          <a:lstStyle/>
          <a:p>
            <a:r>
              <a:rPr lang="bn-IN" sz="3200" dirty="0" smtClean="0">
                <a:latin typeface="Nikosh" pitchFamily="2" charset="0"/>
                <a:cs typeface="Nikosh" pitchFamily="2" charset="0"/>
              </a:rPr>
              <a:t>১</a:t>
            </a:r>
            <a:r>
              <a:rPr lang="en-US" sz="3200" dirty="0" smtClean="0">
                <a:latin typeface="Nikosh" pitchFamily="2" charset="0"/>
                <a:cs typeface="Nikosh" pitchFamily="2" charset="0"/>
              </a:rPr>
              <a:t>.</a:t>
            </a:r>
            <a:r>
              <a:rPr lang="bn-IN" sz="3200" dirty="0" smtClean="0">
                <a:latin typeface="Nikosh" pitchFamily="2" charset="0"/>
                <a:cs typeface="Nikosh" pitchFamily="2" charset="0"/>
              </a:rPr>
              <a:t> সালোকসংশ্লেষণকারী অংগসমূহের নাম বল। </a:t>
            </a:r>
            <a:endParaRPr lang="en-US" sz="3200" dirty="0">
              <a:latin typeface="Nikosh" pitchFamily="2" charset="0"/>
              <a:cs typeface="Nikosh" pitchFamily="2" charset="0"/>
            </a:endParaRPr>
          </a:p>
        </p:txBody>
      </p:sp>
      <p:sp>
        <p:nvSpPr>
          <p:cNvPr id="7" name="TextBox 6"/>
          <p:cNvSpPr txBox="1"/>
          <p:nvPr/>
        </p:nvSpPr>
        <p:spPr>
          <a:xfrm>
            <a:off x="942108" y="2826327"/>
            <a:ext cx="9019309" cy="584775"/>
          </a:xfrm>
          <a:prstGeom prst="rect">
            <a:avLst/>
          </a:prstGeom>
          <a:noFill/>
        </p:spPr>
        <p:txBody>
          <a:bodyPr wrap="square" rtlCol="0">
            <a:spAutoFit/>
          </a:bodyPr>
          <a:lstStyle/>
          <a:p>
            <a:r>
              <a:rPr lang="bn-IN" sz="3200" dirty="0" smtClean="0">
                <a:latin typeface="Nikosh" pitchFamily="2" charset="0"/>
                <a:cs typeface="Nikosh" pitchFamily="2" charset="0"/>
              </a:rPr>
              <a:t>২</a:t>
            </a:r>
            <a:r>
              <a:rPr lang="en-US" sz="3200" dirty="0" smtClean="0">
                <a:latin typeface="Nikosh" pitchFamily="2" charset="0"/>
                <a:cs typeface="Nikosh" pitchFamily="2" charset="0"/>
              </a:rPr>
              <a:t>.</a:t>
            </a:r>
            <a:r>
              <a:rPr lang="bn-IN" sz="3200" dirty="0" smtClean="0">
                <a:latin typeface="Nikosh" pitchFamily="2" charset="0"/>
                <a:cs typeface="Nikosh" pitchFamily="2" charset="0"/>
              </a:rPr>
              <a:t> সালোকসংশ্লেষণ প্রক্রিয়ায় কোন জাতীয় খাদ্য উৎপন্ন হয়? </a:t>
            </a:r>
            <a:endParaRPr lang="en-US" sz="3200" dirty="0">
              <a:latin typeface="Nikosh" pitchFamily="2" charset="0"/>
              <a:cs typeface="Nikosh" pitchFamily="2" charset="0"/>
            </a:endParaRPr>
          </a:p>
        </p:txBody>
      </p:sp>
      <p:sp>
        <p:nvSpPr>
          <p:cNvPr id="8" name="TextBox 7"/>
          <p:cNvSpPr txBox="1"/>
          <p:nvPr/>
        </p:nvSpPr>
        <p:spPr>
          <a:xfrm>
            <a:off x="886692" y="3574473"/>
            <a:ext cx="7647709" cy="861774"/>
          </a:xfrm>
          <a:prstGeom prst="rect">
            <a:avLst/>
          </a:prstGeom>
          <a:noFill/>
        </p:spPr>
        <p:txBody>
          <a:bodyPr wrap="square" rtlCol="0">
            <a:spAutoFit/>
          </a:bodyPr>
          <a:lstStyle/>
          <a:p>
            <a:r>
              <a:rPr lang="bn-IN" sz="3200" dirty="0" smtClean="0">
                <a:latin typeface="Nikosh" pitchFamily="2" charset="0"/>
                <a:cs typeface="Nikosh" pitchFamily="2" charset="0"/>
              </a:rPr>
              <a:t>৩</a:t>
            </a:r>
            <a:r>
              <a:rPr lang="en-US" sz="3200" dirty="0" smtClean="0">
                <a:latin typeface="Nikosh" pitchFamily="2" charset="0"/>
                <a:cs typeface="Nikosh" pitchFamily="2" charset="0"/>
              </a:rPr>
              <a:t>.</a:t>
            </a:r>
            <a:r>
              <a:rPr lang="bn-IN" sz="3200" dirty="0" smtClean="0">
                <a:latin typeface="Nikosh" pitchFamily="2" charset="0"/>
                <a:cs typeface="Nikosh" pitchFamily="2" charset="0"/>
              </a:rPr>
              <a:t> সালোকসংসশ্লেষণের পর্যায় কয়টি এবং কি কি? </a:t>
            </a:r>
          </a:p>
          <a:p>
            <a:endParaRPr lang="en-US" dirty="0"/>
          </a:p>
        </p:txBody>
      </p:sp>
      <p:sp>
        <p:nvSpPr>
          <p:cNvPr id="9" name="TextBox 8"/>
          <p:cNvSpPr txBox="1"/>
          <p:nvPr/>
        </p:nvSpPr>
        <p:spPr>
          <a:xfrm>
            <a:off x="969819" y="4336473"/>
            <a:ext cx="6594763" cy="584775"/>
          </a:xfrm>
          <a:prstGeom prst="rect">
            <a:avLst/>
          </a:prstGeom>
          <a:noFill/>
        </p:spPr>
        <p:txBody>
          <a:bodyPr wrap="square" rtlCol="0">
            <a:spAutoFit/>
          </a:bodyPr>
          <a:lstStyle/>
          <a:p>
            <a:r>
              <a:rPr lang="bn-IN" sz="3200" dirty="0" smtClean="0">
                <a:latin typeface="Nikosh" pitchFamily="2" charset="0"/>
                <a:cs typeface="Nikosh" pitchFamily="2" charset="0"/>
              </a:rPr>
              <a:t>৪</a:t>
            </a:r>
            <a:r>
              <a:rPr lang="en-US" sz="3200" dirty="0" smtClean="0">
                <a:latin typeface="Nikosh" pitchFamily="2" charset="0"/>
                <a:cs typeface="Nikosh" pitchFamily="2" charset="0"/>
              </a:rPr>
              <a:t>.</a:t>
            </a:r>
            <a:r>
              <a:rPr lang="bn-IN" sz="3200" dirty="0" smtClean="0">
                <a:latin typeface="Nikosh" pitchFamily="2" charset="0"/>
                <a:cs typeface="Nikosh" pitchFamily="2" charset="0"/>
              </a:rPr>
              <a:t> রাতে সালোকসংশ্লেষণ হয় না কেন? </a:t>
            </a:r>
            <a:endParaRPr lang="en-US" sz="3200" dirty="0">
              <a:latin typeface="Nikosh" pitchFamily="2" charset="0"/>
              <a:cs typeface="Nikosh" pitchFamily="2" charset="0"/>
            </a:endParaRPr>
          </a:p>
        </p:txBody>
      </p:sp>
    </p:spTree>
    <p:extLst>
      <p:ext uri="{BB962C8B-B14F-4D97-AF65-F5344CB8AC3E}">
        <p14:creationId xmlns:p14="http://schemas.microsoft.com/office/powerpoint/2010/main" val="270391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14255" y="512618"/>
            <a:ext cx="5957454" cy="769441"/>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IN" sz="4400" dirty="0" smtClean="0">
                <a:latin typeface="Nikosh" pitchFamily="2" charset="0"/>
                <a:cs typeface="Nikosh" pitchFamily="2" charset="0"/>
              </a:rPr>
              <a:t>বাড়ির কাজ </a:t>
            </a:r>
            <a:endParaRPr lang="en-US" sz="4400" dirty="0">
              <a:latin typeface="Nikosh" pitchFamily="2" charset="0"/>
              <a:cs typeface="Nikosh" pitchFamily="2" charset="0"/>
            </a:endParaRPr>
          </a:p>
        </p:txBody>
      </p:sp>
      <p:pic>
        <p:nvPicPr>
          <p:cNvPr id="2050" name="Picture 2" descr="D:\Image\Copy of download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346" y="1380501"/>
            <a:ext cx="6511637" cy="36008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EF62FCEB-8C88-4C71-89E5-AEFA997729EA}"/>
              </a:ext>
            </a:extLst>
          </p:cNvPr>
          <p:cNvSpPr/>
          <p:nvPr/>
        </p:nvSpPr>
        <p:spPr>
          <a:xfrm>
            <a:off x="1385457" y="5306291"/>
            <a:ext cx="9884071" cy="923330"/>
          </a:xfrm>
          <a:prstGeom prst="rect">
            <a:avLst/>
          </a:prstGeom>
          <a:solidFill>
            <a:schemeClr val="accent6">
              <a:lumMod val="20000"/>
              <a:lumOff val="80000"/>
            </a:schemeClr>
          </a:solidFill>
          <a:ln>
            <a:noFill/>
            <a:prstDash val="sysDash"/>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571500" indent="-571500" algn="ctr">
              <a:lnSpc>
                <a:spcPct val="150000"/>
              </a:lnSpc>
              <a:buFont typeface="Wingdings" pitchFamily="2" charset="2"/>
              <a:buChar char="q"/>
            </a:pPr>
            <a:r>
              <a:rPr lang="bn-IN" sz="3600" b="1" dirty="0">
                <a:solidFill>
                  <a:srgbClr val="002060"/>
                </a:solidFill>
                <a:latin typeface="Nikosh" pitchFamily="2" charset="0"/>
                <a:cs typeface="Nikosh" pitchFamily="2" charset="0"/>
                <a:sym typeface="Wingdings 3"/>
              </a:rPr>
              <a:t> </a:t>
            </a:r>
            <a:r>
              <a:rPr lang="bn-IN" sz="3600" b="1" dirty="0">
                <a:latin typeface="Nikosh" pitchFamily="2" charset="0"/>
                <a:cs typeface="Nikosh" pitchFamily="2" charset="0"/>
              </a:rPr>
              <a:t>উদ্ভিদের খাদ্য তৈরীতে ক্লোরোপ্লাস্টের গুরুত্ব ব্যাখ্যা কর ।</a:t>
            </a:r>
            <a:endParaRPr lang="en-US" sz="3600" b="1" dirty="0">
              <a:latin typeface="Nikosh" pitchFamily="2" charset="0"/>
              <a:cs typeface="Nikosh" pitchFamily="2" charset="0"/>
            </a:endParaRPr>
          </a:p>
        </p:txBody>
      </p:sp>
    </p:spTree>
    <p:extLst>
      <p:ext uri="{BB962C8B-B14F-4D97-AF65-F5344CB8AC3E}">
        <p14:creationId xmlns:p14="http://schemas.microsoft.com/office/powerpoint/2010/main" val="270391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vel 7"/>
          <p:cNvSpPr/>
          <p:nvPr/>
        </p:nvSpPr>
        <p:spPr>
          <a:xfrm>
            <a:off x="848139" y="457200"/>
            <a:ext cx="10336695" cy="6400800"/>
          </a:xfrm>
          <a:prstGeom prst="bevel">
            <a:avLst/>
          </a:prstGeom>
          <a:solidFill>
            <a:schemeClr val="accent6">
              <a:lumMod val="20000"/>
              <a:lumOff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i\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22" y="503583"/>
            <a:ext cx="8666922" cy="47868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Sun 27"/>
          <p:cNvSpPr/>
          <p:nvPr/>
        </p:nvSpPr>
        <p:spPr>
          <a:xfrm>
            <a:off x="11701670" y="0"/>
            <a:ext cx="490330" cy="430696"/>
          </a:xfrm>
          <a:prstGeom prst="su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un 31"/>
          <p:cNvSpPr/>
          <p:nvPr/>
        </p:nvSpPr>
        <p:spPr>
          <a:xfrm>
            <a:off x="11701670" y="6427304"/>
            <a:ext cx="490330" cy="430696"/>
          </a:xfrm>
          <a:prstGeom prst="su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un 32"/>
          <p:cNvSpPr/>
          <p:nvPr/>
        </p:nvSpPr>
        <p:spPr>
          <a:xfrm>
            <a:off x="0" y="0"/>
            <a:ext cx="490330" cy="430696"/>
          </a:xfrm>
          <a:prstGeom prst="su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un 33"/>
          <p:cNvSpPr/>
          <p:nvPr/>
        </p:nvSpPr>
        <p:spPr>
          <a:xfrm>
            <a:off x="99392" y="6314661"/>
            <a:ext cx="490330" cy="430696"/>
          </a:xfrm>
          <a:prstGeom prst="sun">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63757" y="5009322"/>
            <a:ext cx="9130747" cy="1524000"/>
          </a:xfrm>
          <a:prstGeom prst="rect">
            <a:avLst/>
          </a:prstGeom>
          <a:noFill/>
        </p:spPr>
        <p:txBody>
          <a:bodyPr wrap="square" rtlCol="0">
            <a:prstTxWarp prst="textDeflate">
              <a:avLst/>
            </a:prstTxWarp>
            <a:spAutoFit/>
          </a:bodyPr>
          <a:lstStyle/>
          <a:p>
            <a:pPr algn="ctr"/>
            <a:r>
              <a:rPr lang="en-US" dirty="0" smtClean="0">
                <a:latin typeface="Nikosh" pitchFamily="2" charset="0"/>
                <a:cs typeface="Nikosh" pitchFamily="2" charset="0"/>
              </a:rPr>
              <a:t>Thanks </a:t>
            </a:r>
            <a:endParaRPr lang="en-US" dirty="0">
              <a:latin typeface="Nikosh" pitchFamily="2" charset="0"/>
              <a:cs typeface="Nikosh" pitchFamily="2" charset="0"/>
            </a:endParaRPr>
          </a:p>
        </p:txBody>
      </p:sp>
      <p:sp>
        <p:nvSpPr>
          <p:cNvPr id="4" name="TextBox 3"/>
          <p:cNvSpPr txBox="1"/>
          <p:nvPr/>
        </p:nvSpPr>
        <p:spPr>
          <a:xfrm>
            <a:off x="1139687" y="622852"/>
            <a:ext cx="9568070" cy="400110"/>
          </a:xfrm>
          <a:prstGeom prst="rect">
            <a:avLst/>
          </a:prstGeom>
          <a:noFill/>
        </p:spPr>
        <p:txBody>
          <a:bodyPr wrap="square" rtlCol="0">
            <a:prstTxWarp prst="textPlain">
              <a:avLst/>
            </a:prstTxWarp>
            <a:spAutoFit/>
          </a:bodyPr>
          <a:lstStyle/>
          <a:p>
            <a:pPr algn="ctr"/>
            <a:r>
              <a:rPr lang="bn-IN" sz="2000" dirty="0" smtClean="0">
                <a:latin typeface="Nikosh" pitchFamily="2" charset="0"/>
                <a:cs typeface="Nikosh" pitchFamily="2" charset="0"/>
              </a:rPr>
              <a:t>সবাই ভাল থাকবে আবার দেখা হবে  </a:t>
            </a:r>
            <a:endParaRPr lang="en-US" sz="2000" dirty="0">
              <a:latin typeface="Nikosh" pitchFamily="2" charset="0"/>
              <a:cs typeface="Nikosh" pitchFamily="2" charset="0"/>
            </a:endParaRPr>
          </a:p>
        </p:txBody>
      </p:sp>
      <p:pic>
        <p:nvPicPr>
          <p:cNvPr id="11" name="Picture 10"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3" y="6170036"/>
            <a:ext cx="594785" cy="5078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User\Deskto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522144" cy="4458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User\Deskto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3126" y="0"/>
            <a:ext cx="522144" cy="4458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User\Deskto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72874" y="6315187"/>
            <a:ext cx="522144" cy="44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94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9026" y="2120347"/>
            <a:ext cx="5272510" cy="3530645"/>
          </a:xfrm>
          <a:prstGeom prst="rect">
            <a:avLst/>
          </a:prstGeom>
          <a:ln>
            <a:noFill/>
          </a:ln>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smtClean="0">
                <a:latin typeface="Nikosh" pitchFamily="2" charset="0"/>
                <a:cs typeface="Nikosh" pitchFamily="2" charset="0"/>
              </a:rPr>
              <a:t>দেওয়ারা বেগম </a:t>
            </a:r>
          </a:p>
          <a:p>
            <a:pPr algn="ctr"/>
            <a:r>
              <a:rPr lang="bn-IN" sz="2800" dirty="0" smtClean="0">
                <a:latin typeface="Nikosh" pitchFamily="2" charset="0"/>
                <a:cs typeface="Nikosh" pitchFamily="2" charset="0"/>
              </a:rPr>
              <a:t>সহকারি শিক্ষক (গণিত) </a:t>
            </a:r>
          </a:p>
          <a:p>
            <a:pPr algn="ctr"/>
            <a:r>
              <a:rPr lang="bn-IN" sz="2800" dirty="0" smtClean="0">
                <a:latin typeface="Nikosh" pitchFamily="2" charset="0"/>
                <a:cs typeface="Nikosh" pitchFamily="2" charset="0"/>
              </a:rPr>
              <a:t>আলতাদীঘি স্নাতক মাদরাসা,শেরপুর,বগুড়া। </a:t>
            </a:r>
          </a:p>
          <a:p>
            <a:pPr algn="ctr"/>
            <a:r>
              <a:rPr lang="bn-IN" sz="2800" dirty="0" smtClean="0">
                <a:latin typeface="Nikosh" pitchFamily="2" charset="0"/>
                <a:cs typeface="Nikosh" pitchFamily="2" charset="0"/>
              </a:rPr>
              <a:t>মোবাইল নং- </a:t>
            </a:r>
            <a:r>
              <a:rPr lang="bn-IN" sz="2800" dirty="0" smtClean="0">
                <a:latin typeface="Nikosh" pitchFamily="2" charset="0"/>
                <a:cs typeface="Nikosh" pitchFamily="2" charset="0"/>
              </a:rPr>
              <a:t>০১৭২৮২৪৭৯১০</a:t>
            </a:r>
            <a:endParaRPr lang="en-US" sz="2800" dirty="0" smtClean="0">
              <a:latin typeface="Nikosh" pitchFamily="2" charset="0"/>
              <a:cs typeface="Nikosh" pitchFamily="2" charset="0"/>
            </a:endParaRPr>
          </a:p>
          <a:p>
            <a:pPr algn="ctr"/>
            <a:r>
              <a:rPr lang="bn-IN" sz="2800" dirty="0" smtClean="0">
                <a:latin typeface="Nikosh" pitchFamily="2" charset="0"/>
                <a:cs typeface="Nikosh" pitchFamily="2" charset="0"/>
              </a:rPr>
              <a:t>ই-মেইলঃ </a:t>
            </a:r>
            <a:r>
              <a:rPr lang="en-US" sz="2800" dirty="0" smtClean="0">
                <a:latin typeface="Nikosh" pitchFamily="2" charset="0"/>
                <a:cs typeface="Nikosh" pitchFamily="2" charset="0"/>
              </a:rPr>
              <a:t>delwara1979</a:t>
            </a:r>
            <a:r>
              <a:rPr lang="bn-IN" sz="2800" dirty="0" smtClean="0">
                <a:latin typeface="Nikosh" pitchFamily="2" charset="0"/>
                <a:cs typeface="Nikosh" pitchFamily="2" charset="0"/>
              </a:rPr>
              <a:t>@</a:t>
            </a:r>
            <a:r>
              <a:rPr lang="en-US" sz="2800" dirty="0" smtClean="0">
                <a:latin typeface="Nikosh" pitchFamily="2" charset="0"/>
                <a:cs typeface="Nikosh" pitchFamily="2" charset="0"/>
              </a:rPr>
              <a:t>gmail.com</a:t>
            </a:r>
            <a:r>
              <a:rPr lang="bn-IN" sz="2800" dirty="0" smtClean="0">
                <a:latin typeface="Nikosh" pitchFamily="2" charset="0"/>
                <a:cs typeface="Nikosh" pitchFamily="2" charset="0"/>
              </a:rPr>
              <a:t> </a:t>
            </a:r>
            <a:r>
              <a:rPr lang="bn-IN" sz="2800" dirty="0" smtClean="0">
                <a:latin typeface="Nikosh" pitchFamily="2" charset="0"/>
                <a:cs typeface="Nikosh" pitchFamily="2" charset="0"/>
              </a:rPr>
              <a:t> </a:t>
            </a:r>
            <a:endParaRPr lang="en-US" sz="2800" dirty="0">
              <a:latin typeface="Nikosh" pitchFamily="2" charset="0"/>
              <a:cs typeface="Nikosh" pitchFamily="2" charset="0"/>
            </a:endParaRPr>
          </a:p>
        </p:txBody>
      </p:sp>
      <p:sp>
        <p:nvSpPr>
          <p:cNvPr id="4" name="Rectangle 3"/>
          <p:cNvSpPr/>
          <p:nvPr/>
        </p:nvSpPr>
        <p:spPr>
          <a:xfrm>
            <a:off x="7546510" y="2070351"/>
            <a:ext cx="3909391" cy="3538331"/>
          </a:xfrm>
          <a:prstGeom prst="rect">
            <a:avLst/>
          </a:prstGeom>
          <a:ln>
            <a:noFill/>
          </a:ln>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smtClean="0">
                <a:latin typeface="Nikosh" pitchFamily="2" charset="0"/>
                <a:cs typeface="Nikosh" pitchFamily="2" charset="0"/>
              </a:rPr>
              <a:t>শ্রেণিঃ</a:t>
            </a:r>
            <a:r>
              <a:rPr lang="en-US" sz="2800" dirty="0" smtClean="0">
                <a:latin typeface="Nikosh" pitchFamily="2" charset="0"/>
                <a:cs typeface="Nikosh" pitchFamily="2" charset="0"/>
              </a:rPr>
              <a:t> </a:t>
            </a:r>
            <a:r>
              <a:rPr lang="bn-IN" sz="2800" dirty="0" smtClean="0">
                <a:latin typeface="Nikosh" pitchFamily="2" charset="0"/>
                <a:cs typeface="Nikosh" pitchFamily="2" charset="0"/>
              </a:rPr>
              <a:t>দাখিল </a:t>
            </a:r>
            <a:r>
              <a:rPr lang="bn-IN" sz="2800" dirty="0" smtClean="0">
                <a:latin typeface="Nikosh" pitchFamily="2" charset="0"/>
                <a:cs typeface="Nikosh" pitchFamily="2" charset="0"/>
              </a:rPr>
              <a:t>৬ষ্ঠ </a:t>
            </a:r>
          </a:p>
          <a:p>
            <a:pPr algn="ctr"/>
            <a:r>
              <a:rPr lang="bn-IN" sz="2800" dirty="0" smtClean="0">
                <a:latin typeface="Nikosh" pitchFamily="2" charset="0"/>
                <a:cs typeface="Nikosh" pitchFamily="2" charset="0"/>
              </a:rPr>
              <a:t>বিষয়ঃ বিজ্ঞান </a:t>
            </a:r>
          </a:p>
          <a:p>
            <a:pPr algn="ctr"/>
            <a:r>
              <a:rPr lang="bn-IN" sz="2800" dirty="0" smtClean="0">
                <a:latin typeface="Nikosh" pitchFamily="2" charset="0"/>
                <a:cs typeface="Nikosh" pitchFamily="2" charset="0"/>
              </a:rPr>
              <a:t>অধ্যায়ঃ পঞ্চম </a:t>
            </a:r>
          </a:p>
          <a:p>
            <a:pPr algn="ctr"/>
            <a:r>
              <a:rPr lang="bn-IN" sz="2800" dirty="0" smtClean="0">
                <a:latin typeface="Nikosh" pitchFamily="2" charset="0"/>
                <a:cs typeface="Nikosh" pitchFamily="2" charset="0"/>
              </a:rPr>
              <a:t>সময়ঃ ৪৫ মিনিট</a:t>
            </a:r>
          </a:p>
          <a:p>
            <a:pPr algn="ctr"/>
            <a:r>
              <a:rPr lang="bn-IN" sz="2800" dirty="0" smtClean="0">
                <a:latin typeface="Nikosh" pitchFamily="2" charset="0"/>
                <a:cs typeface="Nikosh" pitchFamily="2" charset="0"/>
              </a:rPr>
              <a:t>তারিখঃ ১০/১০/২০২০ইং</a:t>
            </a:r>
            <a:r>
              <a:rPr lang="bn-IN" dirty="0" smtClean="0"/>
              <a:t> </a:t>
            </a:r>
            <a:endParaRPr lang="en-US" dirty="0"/>
          </a:p>
        </p:txBody>
      </p:sp>
      <p:sp>
        <p:nvSpPr>
          <p:cNvPr id="5" name="TextBox 4"/>
          <p:cNvSpPr txBox="1"/>
          <p:nvPr/>
        </p:nvSpPr>
        <p:spPr>
          <a:xfrm>
            <a:off x="2286001" y="304799"/>
            <a:ext cx="8146472" cy="554183"/>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prstTxWarp prst="textPlain">
              <a:avLst/>
            </a:prstTxWarp>
            <a:spAutoFit/>
          </a:bodyPr>
          <a:lstStyle/>
          <a:p>
            <a:pPr algn="ctr"/>
            <a:r>
              <a:rPr lang="bn-IN" dirty="0" smtClean="0">
                <a:latin typeface="Nikosh" pitchFamily="2" charset="0"/>
                <a:cs typeface="Nikosh" pitchFamily="2" charset="0"/>
              </a:rPr>
              <a:t>পরিচিতি</a:t>
            </a:r>
            <a:r>
              <a:rPr lang="bn-IN" dirty="0" smtClean="0"/>
              <a:t> </a:t>
            </a:r>
            <a:endParaRPr lang="en-US" dirty="0"/>
          </a:p>
        </p:txBody>
      </p:sp>
    </p:spTree>
    <p:extLst>
      <p:ext uri="{BB962C8B-B14F-4D97-AF65-F5344CB8AC3E}">
        <p14:creationId xmlns:p14="http://schemas.microsoft.com/office/powerpoint/2010/main" val="189889757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bn-IN" b="1"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89" y="842819"/>
            <a:ext cx="4663440" cy="2844800"/>
          </a:xfrm>
          <a:prstGeom prst="rect">
            <a:avLst/>
          </a:prstGeom>
        </p:spPr>
      </p:pic>
      <p:pic>
        <p:nvPicPr>
          <p:cNvPr id="4" name="Picture 3" descr="F:\New folder\ceiling_fan_clock.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33855" y="863400"/>
            <a:ext cx="4059381" cy="2785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6364" y="235527"/>
            <a:ext cx="4447309" cy="707886"/>
          </a:xfrm>
          <a:prstGeom prst="rect">
            <a:avLst/>
          </a:prstGeom>
          <a:noFill/>
        </p:spPr>
        <p:txBody>
          <a:bodyPr wrap="square" rtlCol="0">
            <a:spAutoFit/>
          </a:bodyPr>
          <a:lstStyle/>
          <a:p>
            <a:r>
              <a:rPr lang="bn-IN" sz="4000" dirty="0" smtClean="0">
                <a:latin typeface="Nikosh" pitchFamily="2" charset="0"/>
                <a:cs typeface="Nikosh" pitchFamily="2" charset="0"/>
              </a:rPr>
              <a:t>এটি চলে কিসের সাহায্যে? </a:t>
            </a:r>
            <a:endParaRPr lang="en-US" sz="4000" dirty="0">
              <a:latin typeface="Nikosh" pitchFamily="2" charset="0"/>
              <a:cs typeface="Nikosh" pitchFamily="2" charset="0"/>
            </a:endParaRPr>
          </a:p>
        </p:txBody>
      </p:sp>
      <p:sp>
        <p:nvSpPr>
          <p:cNvPr id="7" name="TextBox 6"/>
          <p:cNvSpPr txBox="1"/>
          <p:nvPr/>
        </p:nvSpPr>
        <p:spPr>
          <a:xfrm>
            <a:off x="6954983" y="138546"/>
            <a:ext cx="5126181" cy="707886"/>
          </a:xfrm>
          <a:prstGeom prst="rect">
            <a:avLst/>
          </a:prstGeom>
          <a:noFill/>
        </p:spPr>
        <p:txBody>
          <a:bodyPr wrap="square" rtlCol="0">
            <a:spAutoFit/>
          </a:bodyPr>
          <a:lstStyle/>
          <a:p>
            <a:r>
              <a:rPr lang="bn-IN" sz="4000" dirty="0" smtClean="0">
                <a:latin typeface="Nikosh" pitchFamily="2" charset="0"/>
                <a:cs typeface="Nikosh" pitchFamily="2" charset="0"/>
              </a:rPr>
              <a:t>এটি ঘোরে কিসের সাহায্যে? </a:t>
            </a:r>
            <a:endParaRPr lang="en-US" sz="4000" dirty="0">
              <a:latin typeface="Nikosh" pitchFamily="2" charset="0"/>
              <a:cs typeface="Nikosh" pitchFamily="2" charset="0"/>
            </a:endParaRPr>
          </a:p>
        </p:txBody>
      </p:sp>
      <p:sp>
        <p:nvSpPr>
          <p:cNvPr id="8" name="TextBox 7"/>
          <p:cNvSpPr txBox="1"/>
          <p:nvPr/>
        </p:nvSpPr>
        <p:spPr>
          <a:xfrm>
            <a:off x="304800" y="3851564"/>
            <a:ext cx="4516582" cy="584775"/>
          </a:xfrm>
          <a:prstGeom prst="rect">
            <a:avLst/>
          </a:prstGeom>
          <a:noFill/>
        </p:spPr>
        <p:txBody>
          <a:bodyPr wrap="square" rtlCol="0">
            <a:spAutoFit/>
          </a:bodyPr>
          <a:lstStyle/>
          <a:p>
            <a:pPr algn="ctr"/>
            <a:r>
              <a:rPr lang="bn-IN" sz="3200" dirty="0" smtClean="0">
                <a:latin typeface="Nikosh" pitchFamily="2" charset="0"/>
                <a:cs typeface="Nikosh" pitchFamily="2" charset="0"/>
              </a:rPr>
              <a:t>পেট্রোল বা ডিজেল শক্তি দ্বারা। </a:t>
            </a:r>
            <a:endParaRPr lang="en-US" sz="3200" dirty="0">
              <a:latin typeface="Nikosh" pitchFamily="2" charset="0"/>
              <a:cs typeface="Nikosh" pitchFamily="2" charset="0"/>
            </a:endParaRPr>
          </a:p>
        </p:txBody>
      </p:sp>
      <p:sp>
        <p:nvSpPr>
          <p:cNvPr id="9" name="TextBox 8"/>
          <p:cNvSpPr txBox="1"/>
          <p:nvPr/>
        </p:nvSpPr>
        <p:spPr>
          <a:xfrm>
            <a:off x="7744691" y="3823855"/>
            <a:ext cx="4045527" cy="584775"/>
          </a:xfrm>
          <a:prstGeom prst="rect">
            <a:avLst/>
          </a:prstGeom>
          <a:noFill/>
        </p:spPr>
        <p:txBody>
          <a:bodyPr wrap="square" rtlCol="0">
            <a:spAutoFit/>
          </a:bodyPr>
          <a:lstStyle/>
          <a:p>
            <a:pPr algn="ctr"/>
            <a:r>
              <a:rPr lang="bn-IN" sz="3200" dirty="0" smtClean="0">
                <a:latin typeface="Nikosh" pitchFamily="2" charset="0"/>
                <a:cs typeface="Nikosh" pitchFamily="2" charset="0"/>
              </a:rPr>
              <a:t>বৈদ্যুতিক শক্তির সাহায্যে। </a:t>
            </a:r>
            <a:endParaRPr lang="en-US" sz="3200" dirty="0">
              <a:latin typeface="Nikosh" pitchFamily="2" charset="0"/>
              <a:cs typeface="Nikosh" pitchFamily="2" charset="0"/>
            </a:endParaRPr>
          </a:p>
        </p:txBody>
      </p:sp>
      <p:sp>
        <p:nvSpPr>
          <p:cNvPr id="10" name="TextBox 9"/>
          <p:cNvSpPr txBox="1"/>
          <p:nvPr/>
        </p:nvSpPr>
        <p:spPr>
          <a:xfrm>
            <a:off x="415636" y="803564"/>
            <a:ext cx="11776364" cy="1323439"/>
          </a:xfrm>
          <a:prstGeom prst="rect">
            <a:avLst/>
          </a:prstGeom>
          <a:noFill/>
        </p:spPr>
        <p:txBody>
          <a:bodyPr wrap="square" rtlCol="0">
            <a:spAutoFit/>
          </a:bodyPr>
          <a:lstStyle/>
          <a:p>
            <a:pPr algn="ctr"/>
            <a:r>
              <a:rPr lang="bn-IN" sz="4000" dirty="0" smtClean="0">
                <a:latin typeface="Nikosh" pitchFamily="2" charset="0"/>
                <a:cs typeface="Nikosh" pitchFamily="2" charset="0"/>
              </a:rPr>
              <a:t>জীব বা আমরা নানা ধরণের কাজ করি,তারজন্য শক্তি লাগে। সেই শক্তি আসে কোথা থেকে? </a:t>
            </a:r>
            <a:endParaRPr lang="en-US" sz="4000" dirty="0">
              <a:latin typeface="Nikosh" pitchFamily="2" charset="0"/>
              <a:cs typeface="Nikosh" pitchFamily="2" charset="0"/>
            </a:endParaRPr>
          </a:p>
        </p:txBody>
      </p:sp>
      <p:pic>
        <p:nvPicPr>
          <p:cNvPr id="1026" name="Picture 2" descr="শক্তির ব্যবহার - Notun b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647" y="2092036"/>
            <a:ext cx="9220135" cy="384172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25636" y="138545"/>
            <a:ext cx="3311236" cy="769441"/>
          </a:xfrm>
          <a:prstGeom prst="rect">
            <a:avLst/>
          </a:prstGeom>
          <a:noFill/>
        </p:spPr>
        <p:txBody>
          <a:bodyPr wrap="square" rtlCol="0">
            <a:spAutoFit/>
          </a:bodyPr>
          <a:lstStyle/>
          <a:p>
            <a:pPr algn="ctr"/>
            <a:r>
              <a:rPr lang="bn-IN" sz="4400" dirty="0" smtClean="0">
                <a:latin typeface="Nikosh" pitchFamily="2" charset="0"/>
                <a:cs typeface="Nikosh" pitchFamily="2" charset="0"/>
              </a:rPr>
              <a:t>এবার বলতো  </a:t>
            </a:r>
            <a:endParaRPr lang="en-US" sz="4400" dirty="0">
              <a:latin typeface="Nikosh" pitchFamily="2" charset="0"/>
              <a:cs typeface="Nikosh" pitchFamily="2" charset="0"/>
            </a:endParaRPr>
          </a:p>
        </p:txBody>
      </p:sp>
    </p:spTree>
    <p:extLst>
      <p:ext uri="{BB962C8B-B14F-4D97-AF65-F5344CB8AC3E}">
        <p14:creationId xmlns:p14="http://schemas.microsoft.com/office/powerpoint/2010/main" val="21113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fade">
                                      <p:cBhvr>
                                        <p:cTn id="4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02973" y="1499754"/>
            <a:ext cx="5105400" cy="3886200"/>
          </a:xfrm>
          <a:prstGeom prst="rect">
            <a:avLst/>
          </a:prstGeom>
        </p:spPr>
      </p:pic>
      <p:sp>
        <p:nvSpPr>
          <p:cNvPr id="4" name="TextBox 3"/>
          <p:cNvSpPr txBox="1"/>
          <p:nvPr/>
        </p:nvSpPr>
        <p:spPr>
          <a:xfrm>
            <a:off x="1773382" y="290945"/>
            <a:ext cx="9448800" cy="707886"/>
          </a:xfrm>
          <a:prstGeom prst="rect">
            <a:avLst/>
          </a:prstGeom>
          <a:noFill/>
        </p:spPr>
        <p:txBody>
          <a:bodyPr wrap="square" rtlCol="0">
            <a:spAutoFit/>
          </a:bodyPr>
          <a:lstStyle/>
          <a:p>
            <a:pPr algn="ctr"/>
            <a:r>
              <a:rPr lang="bn-IN" sz="4000" dirty="0" smtClean="0">
                <a:latin typeface="Nikosh" pitchFamily="2" charset="0"/>
                <a:cs typeface="Nikosh" pitchFamily="2" charset="0"/>
              </a:rPr>
              <a:t>আচ্ছা এবার বলতো উদ্ভিদ  সেই শক্তি  কোথা থেকে পায়? </a:t>
            </a:r>
            <a:endParaRPr lang="en-US" sz="4000" dirty="0">
              <a:latin typeface="Nikosh" pitchFamily="2" charset="0"/>
              <a:cs typeface="Nikosh" pitchFamily="2" charset="0"/>
            </a:endParaRPr>
          </a:p>
        </p:txBody>
      </p:sp>
      <p:sp>
        <p:nvSpPr>
          <p:cNvPr id="5" name="TextBox 4"/>
          <p:cNvSpPr txBox="1"/>
          <p:nvPr/>
        </p:nvSpPr>
        <p:spPr>
          <a:xfrm>
            <a:off x="1039091" y="5015345"/>
            <a:ext cx="10016836" cy="707886"/>
          </a:xfrm>
          <a:prstGeom prst="rect">
            <a:avLst/>
          </a:prstGeom>
          <a:noFill/>
        </p:spPr>
        <p:txBody>
          <a:bodyPr wrap="square" rtlCol="0">
            <a:spAutoFit/>
          </a:bodyPr>
          <a:lstStyle/>
          <a:p>
            <a:pPr algn="ctr"/>
            <a:r>
              <a:rPr lang="bn-IN" sz="4000" dirty="0" smtClean="0">
                <a:latin typeface="Nikosh" pitchFamily="2" charset="0"/>
                <a:cs typeface="Nikosh" pitchFamily="2" charset="0"/>
              </a:rPr>
              <a:t>উদ্ভিদের  খাদ্য তৈরির এই প্রক্রিয়াকে কী বলে? </a:t>
            </a:r>
            <a:endParaRPr lang="en-US" sz="4000" dirty="0">
              <a:latin typeface="Nikosh" pitchFamily="2" charset="0"/>
              <a:cs typeface="Nikosh" pitchFamily="2" charset="0"/>
            </a:endParaRPr>
          </a:p>
        </p:txBody>
      </p:sp>
    </p:spTree>
    <p:extLst>
      <p:ext uri="{BB962C8B-B14F-4D97-AF65-F5344CB8AC3E}">
        <p14:creationId xmlns:p14="http://schemas.microsoft.com/office/powerpoint/2010/main" val="211130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82437" y="2784764"/>
            <a:ext cx="8548255" cy="830997"/>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IN" sz="4800" dirty="0" smtClean="0">
                <a:latin typeface="Nikosh" pitchFamily="2" charset="0"/>
                <a:cs typeface="Nikosh" pitchFamily="2" charset="0"/>
              </a:rPr>
              <a:t>সালোকসংশ্লেষণ   </a:t>
            </a:r>
            <a:endParaRPr lang="en-US" sz="4800" dirty="0">
              <a:latin typeface="Nikosh" pitchFamily="2" charset="0"/>
              <a:cs typeface="Nikosh" pitchFamily="2" charset="0"/>
            </a:endParaRPr>
          </a:p>
        </p:txBody>
      </p:sp>
    </p:spTree>
    <p:extLst>
      <p:ext uri="{BB962C8B-B14F-4D97-AF65-F5344CB8AC3E}">
        <p14:creationId xmlns:p14="http://schemas.microsoft.com/office/powerpoint/2010/main" val="211130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Callout 2"/>
          <p:cNvSpPr/>
          <p:nvPr/>
        </p:nvSpPr>
        <p:spPr>
          <a:xfrm>
            <a:off x="969818" y="997527"/>
            <a:ext cx="6650181" cy="1399309"/>
          </a:xfrm>
          <a:prstGeom prst="wedgeEllipseCallout">
            <a:avLst>
              <a:gd name="adj1" fmla="val -21992"/>
              <a:gd name="adj2" fmla="val 155062"/>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 pitchFamily="2" charset="0"/>
                <a:cs typeface="Nikosh" pitchFamily="2" charset="0"/>
              </a:rPr>
              <a:t>পাঠ শেষে শিক্ষার্থীরা............ </a:t>
            </a:r>
            <a:endParaRPr lang="en-US" sz="3600" dirty="0">
              <a:solidFill>
                <a:schemeClr val="tx1"/>
              </a:solidFill>
              <a:latin typeface="Nikosh" pitchFamily="2" charset="0"/>
              <a:cs typeface="Nikosh" pitchFamily="2" charset="0"/>
            </a:endParaRPr>
          </a:p>
        </p:txBody>
      </p:sp>
      <p:sp>
        <p:nvSpPr>
          <p:cNvPr id="6" name="TextBox 5"/>
          <p:cNvSpPr txBox="1"/>
          <p:nvPr/>
        </p:nvSpPr>
        <p:spPr>
          <a:xfrm>
            <a:off x="1731818" y="3990109"/>
            <a:ext cx="9116291" cy="1569660"/>
          </a:xfrm>
          <a:prstGeom prst="rect">
            <a:avLst/>
          </a:prstGeom>
          <a:noFill/>
        </p:spPr>
        <p:txBody>
          <a:bodyPr wrap="square" rtlCol="0">
            <a:spAutoFit/>
          </a:bodyPr>
          <a:lstStyle/>
          <a:p>
            <a:r>
              <a:rPr lang="bn-IN" sz="3200" dirty="0" smtClean="0">
                <a:latin typeface="Nikosh" pitchFamily="2" charset="0"/>
                <a:cs typeface="Nikosh" pitchFamily="2" charset="0"/>
              </a:rPr>
              <a:t>১</a:t>
            </a:r>
            <a:r>
              <a:rPr lang="en-US" sz="3200" dirty="0" smtClean="0">
                <a:latin typeface="Nikosh" pitchFamily="2" charset="0"/>
                <a:cs typeface="Nikosh" pitchFamily="2" charset="0"/>
              </a:rPr>
              <a:t>.</a:t>
            </a:r>
            <a:r>
              <a:rPr lang="bn-IN" sz="3200" dirty="0" smtClean="0">
                <a:latin typeface="Nikosh" pitchFamily="2" charset="0"/>
                <a:cs typeface="Nikosh" pitchFamily="2" charset="0"/>
              </a:rPr>
              <a:t> সালোকসংশ্লেষণ কী তা  বলতে পারবে; </a:t>
            </a:r>
          </a:p>
          <a:p>
            <a:r>
              <a:rPr lang="bn-IN" sz="3200" dirty="0" smtClean="0">
                <a:latin typeface="Nikosh" pitchFamily="2" charset="0"/>
                <a:cs typeface="Nikosh" pitchFamily="2" charset="0"/>
              </a:rPr>
              <a:t>২</a:t>
            </a:r>
            <a:r>
              <a:rPr lang="en-US" sz="3200" dirty="0" smtClean="0">
                <a:latin typeface="Nikosh" pitchFamily="2" charset="0"/>
                <a:cs typeface="Nikosh" pitchFamily="2" charset="0"/>
              </a:rPr>
              <a:t>.</a:t>
            </a:r>
            <a:r>
              <a:rPr lang="bn-IN" sz="3200" dirty="0" smtClean="0">
                <a:latin typeface="Nikosh" pitchFamily="2" charset="0"/>
                <a:cs typeface="Nikosh" pitchFamily="2" charset="0"/>
              </a:rPr>
              <a:t> উদ্ভিদ কীভাবে খাদ্য প্রস্তত করে তা ব্যাখ্যা করতে পারবে; </a:t>
            </a:r>
          </a:p>
          <a:p>
            <a:r>
              <a:rPr lang="bn-IN" sz="3200" dirty="0" smtClean="0">
                <a:latin typeface="Nikosh" pitchFamily="2" charset="0"/>
                <a:cs typeface="Nikosh" pitchFamily="2" charset="0"/>
              </a:rPr>
              <a:t>৩</a:t>
            </a:r>
            <a:r>
              <a:rPr lang="en-US" sz="3200" dirty="0" smtClean="0">
                <a:latin typeface="Nikosh" pitchFamily="2" charset="0"/>
                <a:cs typeface="Nikosh" pitchFamily="2" charset="0"/>
              </a:rPr>
              <a:t>.</a:t>
            </a:r>
            <a:r>
              <a:rPr lang="bn-IN" sz="3200" dirty="0" smtClean="0">
                <a:latin typeface="Nikosh" pitchFamily="2" charset="0"/>
                <a:cs typeface="Nikosh" pitchFamily="2" charset="0"/>
              </a:rPr>
              <a:t> জীবজগতে সালোকসংশ্লেষণের তাৎপর্য ও গুরুত্ব ব্যাখ্যা করতে পারবে। </a:t>
            </a:r>
            <a:endParaRPr lang="en-US" sz="3200" dirty="0">
              <a:latin typeface="Nikosh" pitchFamily="2" charset="0"/>
              <a:cs typeface="Nikosh" pitchFamily="2" charset="0"/>
            </a:endParaRPr>
          </a:p>
        </p:txBody>
      </p:sp>
    </p:spTree>
    <p:extLst>
      <p:ext uri="{BB962C8B-B14F-4D97-AF65-F5344CB8AC3E}">
        <p14:creationId xmlns:p14="http://schemas.microsoft.com/office/powerpoint/2010/main" val="211130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62646" y="1139536"/>
            <a:ext cx="5105400" cy="3886200"/>
          </a:xfrm>
          <a:prstGeom prst="rect">
            <a:avLst/>
          </a:prstGeom>
        </p:spPr>
      </p:pic>
      <p:pic>
        <p:nvPicPr>
          <p:cNvPr id="7" name="Picture 6">
            <a:extLst>
              <a:ext uri="{FF2B5EF4-FFF2-40B4-BE49-F238E27FC236}">
                <a16:creationId xmlns="" xmlns:a16="http://schemas.microsoft.com/office/drawing/2014/main" id="{4EBB7F71-C870-47D3-A8B4-EB524965C7A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778" b="92444" l="2667" r="97333"/>
                    </a14:imgEffect>
                  </a14:imgLayer>
                </a14:imgProps>
              </a:ext>
              <a:ext uri="{28A0092B-C50C-407E-A947-70E740481C1C}">
                <a14:useLocalDpi xmlns:a14="http://schemas.microsoft.com/office/drawing/2010/main" val="0"/>
              </a:ext>
            </a:extLst>
          </a:blip>
          <a:stretch>
            <a:fillRect/>
          </a:stretch>
        </p:blipFill>
        <p:spPr>
          <a:xfrm>
            <a:off x="0" y="0"/>
            <a:ext cx="2415061" cy="1844996"/>
          </a:xfrm>
          <a:prstGeom prst="rect">
            <a:avLst/>
          </a:prstGeom>
        </p:spPr>
      </p:pic>
      <p:pic>
        <p:nvPicPr>
          <p:cNvPr id="8" name="Picture 7">
            <a:extLst>
              <a:ext uri="{FF2B5EF4-FFF2-40B4-BE49-F238E27FC236}">
                <a16:creationId xmlns="" xmlns:a16="http://schemas.microsoft.com/office/drawing/2014/main" id="{88E5DB8D-DC20-457D-8A53-6A9E787258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801" y="2549069"/>
            <a:ext cx="1215093" cy="12870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 xmlns:a16="http://schemas.microsoft.com/office/drawing/2014/main" id="{206DD89D-631A-4FC4-9628-8E7284915C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631382" y="1583864"/>
            <a:ext cx="1712080" cy="17306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 xmlns:a16="http://schemas.microsoft.com/office/drawing/2014/main" id="{787EC5C9-D37D-4266-89AF-C939045B8A53}"/>
              </a:ext>
            </a:extLst>
          </p:cNvPr>
          <p:cNvSpPr txBox="1"/>
          <p:nvPr/>
        </p:nvSpPr>
        <p:spPr>
          <a:xfrm>
            <a:off x="2595487" y="4581823"/>
            <a:ext cx="8145604" cy="666786"/>
          </a:xfrm>
          <a:prstGeom prst="rect">
            <a:avLst/>
          </a:prstGeom>
          <a:noFill/>
        </p:spPr>
        <p:txBody>
          <a:bodyPr wrap="square" rtlCol="0">
            <a:spAutoFit/>
          </a:bodyPr>
          <a:lstStyle/>
          <a:p>
            <a:pPr algn="ctr"/>
            <a:r>
              <a:rPr lang="bn-IN" sz="3600" dirty="0">
                <a:solidFill>
                  <a:schemeClr val="tx1">
                    <a:lumMod val="95000"/>
                    <a:lumOff val="5000"/>
                  </a:schemeClr>
                </a:solidFill>
                <a:effectLst>
                  <a:outerShdw blurRad="38100" dist="38100" dir="2700000" algn="tl">
                    <a:srgbClr val="000000">
                      <a:alpha val="43137"/>
                    </a:srgbClr>
                  </a:outerShdw>
                </a:effectLst>
                <a:latin typeface="Nikosh" pitchFamily="2" charset="0"/>
                <a:cs typeface="Nikosh" pitchFamily="2" charset="0"/>
              </a:rPr>
              <a:t>এভাবে</a:t>
            </a:r>
            <a:r>
              <a:rPr lang="bn-IN" sz="3733" dirty="0">
                <a:solidFill>
                  <a:schemeClr val="tx1">
                    <a:lumMod val="95000"/>
                    <a:lumOff val="5000"/>
                  </a:schemeClr>
                </a:solidFill>
                <a:effectLst>
                  <a:outerShdw blurRad="38100" dist="38100" dir="2700000" algn="tl">
                    <a:srgbClr val="000000">
                      <a:alpha val="43137"/>
                    </a:srgbClr>
                  </a:outerShdw>
                </a:effectLst>
                <a:latin typeface="Nikosh" pitchFamily="2" charset="0"/>
                <a:cs typeface="Nikosh" pitchFamily="2" charset="0"/>
              </a:rPr>
              <a:t> উদ্ভিদ নিজের খাদ্য নিজেই তৈরী করে ।</a:t>
            </a:r>
            <a:endParaRPr lang="en-US" sz="3733" dirty="0">
              <a:solidFill>
                <a:schemeClr val="tx1">
                  <a:lumMod val="95000"/>
                  <a:lumOff val="5000"/>
                </a:schemeClr>
              </a:solidFill>
              <a:effectLst>
                <a:outerShdw blurRad="38100" dist="38100" dir="2700000" algn="tl">
                  <a:srgbClr val="000000">
                    <a:alpha val="43137"/>
                  </a:srgbClr>
                </a:outerShdw>
              </a:effectLst>
              <a:latin typeface="Nikosh" pitchFamily="2" charset="0"/>
              <a:cs typeface="Nikosh" pitchFamily="2" charset="0"/>
            </a:endParaRPr>
          </a:p>
        </p:txBody>
      </p:sp>
      <p:sp>
        <p:nvSpPr>
          <p:cNvPr id="12" name="Down Arrow 11"/>
          <p:cNvSpPr/>
          <p:nvPr/>
        </p:nvSpPr>
        <p:spPr>
          <a:xfrm rot="17508985">
            <a:off x="2602041" y="762345"/>
            <a:ext cx="756388" cy="1723545"/>
          </a:xfrm>
          <a:prstGeom prst="downArrow">
            <a:avLst>
              <a:gd name="adj1" fmla="val 25456"/>
              <a:gd name="adj2" fmla="val 340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0454411">
            <a:off x="1709208" y="2737934"/>
            <a:ext cx="1817356" cy="3408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5400000">
            <a:off x="7229784" y="1383166"/>
            <a:ext cx="669593" cy="1967347"/>
          </a:xfrm>
          <a:prstGeom prst="downArrow">
            <a:avLst>
              <a:gd name="adj1" fmla="val 28462"/>
              <a:gd name="adj2" fmla="val 44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06436" y="249381"/>
            <a:ext cx="5999018" cy="769441"/>
          </a:xfrm>
          <a:prstGeom prst="rect">
            <a:avLst/>
          </a:prstGeom>
          <a:noFill/>
        </p:spPr>
        <p:txBody>
          <a:bodyPr wrap="square" rtlCol="0">
            <a:spAutoFit/>
          </a:bodyPr>
          <a:lstStyle/>
          <a:p>
            <a:pPr algn="ctr"/>
            <a:r>
              <a:rPr lang="bn-IN" sz="4400" dirty="0" smtClean="0">
                <a:latin typeface="Nikosh" pitchFamily="2" charset="0"/>
                <a:cs typeface="Nikosh" pitchFamily="2" charset="0"/>
              </a:rPr>
              <a:t>নিচের চিত্রটি লক্ষ্য কর </a:t>
            </a:r>
            <a:endParaRPr lang="en-US" sz="4400" dirty="0">
              <a:latin typeface="Nikosh" pitchFamily="2" charset="0"/>
              <a:cs typeface="Nikosh" pitchFamily="2" charset="0"/>
            </a:endParaRPr>
          </a:p>
        </p:txBody>
      </p:sp>
      <p:sp>
        <p:nvSpPr>
          <p:cNvPr id="16" name="TextBox 15">
            <a:extLst>
              <a:ext uri="{FF2B5EF4-FFF2-40B4-BE49-F238E27FC236}">
                <a16:creationId xmlns="" xmlns:a16="http://schemas.microsoft.com/office/drawing/2014/main" id="{FD1E61C2-11CE-4049-AB67-53479231D2C9}"/>
              </a:ext>
            </a:extLst>
          </p:cNvPr>
          <p:cNvSpPr txBox="1"/>
          <p:nvPr/>
        </p:nvSpPr>
        <p:spPr>
          <a:xfrm>
            <a:off x="226360" y="1690846"/>
            <a:ext cx="2055288" cy="584775"/>
          </a:xfrm>
          <a:prstGeom prst="rect">
            <a:avLst/>
          </a:prstGeom>
          <a:noFill/>
        </p:spPr>
        <p:txBody>
          <a:bodyPr wrap="square" rtlCol="0">
            <a:spAutoFit/>
          </a:bodyPr>
          <a:lstStyle/>
          <a:p>
            <a:pPr algn="ctr"/>
            <a:r>
              <a:rPr lang="bn-IN" sz="3200" dirty="0">
                <a:latin typeface="Nikosh" pitchFamily="2" charset="0"/>
                <a:cs typeface="Nikosh" pitchFamily="2" charset="0"/>
              </a:rPr>
              <a:t>সূর্যের আলো</a:t>
            </a:r>
            <a:endParaRPr lang="en-US" sz="3200" dirty="0">
              <a:latin typeface="Nikosh" pitchFamily="2" charset="0"/>
              <a:cs typeface="Nikosh" pitchFamily="2" charset="0"/>
            </a:endParaRPr>
          </a:p>
        </p:txBody>
      </p:sp>
      <p:sp>
        <p:nvSpPr>
          <p:cNvPr id="17" name="TextBox 16">
            <a:extLst>
              <a:ext uri="{FF2B5EF4-FFF2-40B4-BE49-F238E27FC236}">
                <a16:creationId xmlns="" xmlns:a16="http://schemas.microsoft.com/office/drawing/2014/main" id="{1A9618C9-E1D9-4216-B3D1-F00E82DB2F93}"/>
              </a:ext>
            </a:extLst>
          </p:cNvPr>
          <p:cNvSpPr txBox="1"/>
          <p:nvPr/>
        </p:nvSpPr>
        <p:spPr>
          <a:xfrm>
            <a:off x="145392" y="3998886"/>
            <a:ext cx="3050656" cy="584775"/>
          </a:xfrm>
          <a:prstGeom prst="rect">
            <a:avLst/>
          </a:prstGeom>
          <a:noFill/>
        </p:spPr>
        <p:txBody>
          <a:bodyPr wrap="square" rtlCol="0">
            <a:spAutoFit/>
          </a:bodyPr>
          <a:lstStyle/>
          <a:p>
            <a:r>
              <a:rPr lang="bn-IN" sz="3200" dirty="0">
                <a:latin typeface="Nikosh" pitchFamily="2" charset="0"/>
                <a:cs typeface="Nikosh" pitchFamily="2" charset="0"/>
              </a:rPr>
              <a:t>কার্বন</a:t>
            </a:r>
            <a:r>
              <a:rPr lang="en-US" sz="3200" dirty="0">
                <a:latin typeface="Nikosh" pitchFamily="2" charset="0"/>
                <a:cs typeface="Nikosh" pitchFamily="2" charset="0"/>
              </a:rPr>
              <a:t>-</a:t>
            </a:r>
            <a:r>
              <a:rPr lang="bn-IN" sz="3200" dirty="0">
                <a:latin typeface="Nikosh" pitchFamily="2" charset="0"/>
                <a:cs typeface="Nikosh" pitchFamily="2" charset="0"/>
              </a:rPr>
              <a:t>ডাই</a:t>
            </a:r>
            <a:r>
              <a:rPr lang="en-US" sz="3200" dirty="0">
                <a:latin typeface="Nikosh" pitchFamily="2" charset="0"/>
                <a:cs typeface="Nikosh" pitchFamily="2" charset="0"/>
              </a:rPr>
              <a:t>-</a:t>
            </a:r>
            <a:r>
              <a:rPr lang="bn-IN" sz="3200" dirty="0">
                <a:latin typeface="Nikosh" pitchFamily="2" charset="0"/>
                <a:cs typeface="Nikosh" pitchFamily="2" charset="0"/>
              </a:rPr>
              <a:t>অক্সাইড</a:t>
            </a:r>
            <a:endParaRPr lang="en-US" sz="3200" dirty="0">
              <a:latin typeface="Nikosh" pitchFamily="2" charset="0"/>
              <a:cs typeface="Nikosh" pitchFamily="2" charset="0"/>
            </a:endParaRPr>
          </a:p>
        </p:txBody>
      </p:sp>
      <p:sp>
        <p:nvSpPr>
          <p:cNvPr id="18" name="TextBox 17">
            <a:extLst>
              <a:ext uri="{FF2B5EF4-FFF2-40B4-BE49-F238E27FC236}">
                <a16:creationId xmlns="" xmlns:a16="http://schemas.microsoft.com/office/drawing/2014/main" id="{93DD094E-146A-4B59-83E8-166A2BD67E04}"/>
              </a:ext>
            </a:extLst>
          </p:cNvPr>
          <p:cNvSpPr txBox="1"/>
          <p:nvPr/>
        </p:nvSpPr>
        <p:spPr>
          <a:xfrm>
            <a:off x="10020987" y="3173329"/>
            <a:ext cx="1982977" cy="584775"/>
          </a:xfrm>
          <a:prstGeom prst="rect">
            <a:avLst/>
          </a:prstGeom>
          <a:noFill/>
        </p:spPr>
        <p:txBody>
          <a:bodyPr wrap="square" rtlCol="0">
            <a:spAutoFit/>
          </a:bodyPr>
          <a:lstStyle/>
          <a:p>
            <a:pPr algn="ctr"/>
            <a:r>
              <a:rPr lang="bn-IN" sz="3200" dirty="0">
                <a:latin typeface="NikoshBAN" panose="02000000000000000000" pitchFamily="2" charset="0"/>
                <a:cs typeface="NikoshBAN" panose="02000000000000000000" pitchFamily="2" charset="0"/>
              </a:rPr>
              <a:t>ক্লোরোফিল</a:t>
            </a:r>
            <a:endParaRPr lang="en-US" sz="3200" dirty="0">
              <a:latin typeface="NikoshBAN" panose="02000000000000000000" pitchFamily="2" charset="0"/>
              <a:cs typeface="NikoshBAN" panose="02000000000000000000" pitchFamily="2" charset="0"/>
            </a:endParaRPr>
          </a:p>
        </p:txBody>
      </p:sp>
      <p:sp>
        <p:nvSpPr>
          <p:cNvPr id="19" name="Cloud 18"/>
          <p:cNvSpPr/>
          <p:nvPr/>
        </p:nvSpPr>
        <p:spPr>
          <a:xfrm>
            <a:off x="5805055" y="4045527"/>
            <a:ext cx="1690254" cy="51261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3200" dirty="0" smtClean="0">
                <a:solidFill>
                  <a:schemeClr val="tx1"/>
                </a:solidFill>
                <a:latin typeface="Nikosh" pitchFamily="2" charset="0"/>
                <a:cs typeface="Nikosh" pitchFamily="2" charset="0"/>
              </a:rPr>
              <a:t>পানি </a:t>
            </a:r>
            <a:endParaRPr lang="en-US" sz="3200" dirty="0">
              <a:solidFill>
                <a:schemeClr val="tx1"/>
              </a:solidFill>
              <a:latin typeface="Nikosh" pitchFamily="2" charset="0"/>
              <a:cs typeface="Nikosh" pitchFamily="2" charset="0"/>
            </a:endParaRPr>
          </a:p>
        </p:txBody>
      </p:sp>
      <p:sp>
        <p:nvSpPr>
          <p:cNvPr id="20" name="TextBox 19">
            <a:extLst>
              <a:ext uri="{FF2B5EF4-FFF2-40B4-BE49-F238E27FC236}">
                <a16:creationId xmlns="" xmlns:a16="http://schemas.microsoft.com/office/drawing/2014/main" id="{0EADE469-B202-434C-892B-D87C78DF2150}"/>
              </a:ext>
            </a:extLst>
          </p:cNvPr>
          <p:cNvSpPr txBox="1"/>
          <p:nvPr/>
        </p:nvSpPr>
        <p:spPr>
          <a:xfrm>
            <a:off x="3191232" y="5544042"/>
            <a:ext cx="4665790" cy="666786"/>
          </a:xfrm>
          <a:prstGeom prst="rect">
            <a:avLst/>
          </a:prstGeom>
          <a:noFill/>
        </p:spPr>
        <p:txBody>
          <a:bodyPr wrap="square" rtlCol="0">
            <a:spAutoFit/>
          </a:bodyPr>
          <a:lstStyle/>
          <a:p>
            <a:pPr algn="ctr"/>
            <a:r>
              <a:rPr lang="bn-IN" sz="3600" b="1" dirty="0">
                <a:latin typeface="Nikosh" pitchFamily="2" charset="0"/>
                <a:cs typeface="Nikosh" pitchFamily="2" charset="0"/>
              </a:rPr>
              <a:t>এই প্রক্রিয়াকে কি বলে ?</a:t>
            </a:r>
            <a:endParaRPr lang="en-US" sz="3600" b="1" dirty="0">
              <a:latin typeface="Nikosh" pitchFamily="2" charset="0"/>
              <a:cs typeface="Nikosh" pitchFamily="2" charset="0"/>
            </a:endParaRPr>
          </a:p>
        </p:txBody>
      </p:sp>
      <p:sp>
        <p:nvSpPr>
          <p:cNvPr id="3" name="TextBox 2"/>
          <p:cNvSpPr txBox="1"/>
          <p:nvPr/>
        </p:nvSpPr>
        <p:spPr>
          <a:xfrm>
            <a:off x="7564582" y="5805054"/>
            <a:ext cx="4294909" cy="707886"/>
          </a:xfrm>
          <a:prstGeom prst="rect">
            <a:avLst/>
          </a:prstGeom>
          <a:noFill/>
        </p:spPr>
        <p:txBody>
          <a:bodyPr wrap="square" rtlCol="0">
            <a:spAutoFit/>
          </a:bodyPr>
          <a:lstStyle/>
          <a:p>
            <a:pPr algn="ctr"/>
            <a:r>
              <a:rPr lang="bn-IN" sz="4000" dirty="0" smtClean="0">
                <a:latin typeface="Nikosh" pitchFamily="2" charset="0"/>
                <a:cs typeface="Nikosh" pitchFamily="2" charset="0"/>
              </a:rPr>
              <a:t>সালোকসংশ্লেষণ </a:t>
            </a:r>
            <a:endParaRPr lang="en-US" sz="4000" dirty="0">
              <a:latin typeface="Nikosh" pitchFamily="2" charset="0"/>
              <a:cs typeface="Nikosh" pitchFamily="2" charset="0"/>
            </a:endParaRPr>
          </a:p>
        </p:txBody>
      </p:sp>
    </p:spTree>
    <p:extLst>
      <p:ext uri="{BB962C8B-B14F-4D97-AF65-F5344CB8AC3E}">
        <p14:creationId xmlns:p14="http://schemas.microsoft.com/office/powerpoint/2010/main" val="21113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80">
                                          <p:stCondLst>
                                            <p:cond delay="0"/>
                                          </p:stCondLst>
                                        </p:cTn>
                                        <p:tgtEl>
                                          <p:spTgt spid="3"/>
                                        </p:tgtEl>
                                      </p:cBhvr>
                                    </p:animEffect>
                                    <p:anim calcmode="lin" valueType="num">
                                      <p:cBhvr>
                                        <p:cTn id="5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gtEl>
                                      </p:cBhvr>
                                      <p:to x="100000" y="60000"/>
                                    </p:animScale>
                                    <p:animScale>
                                      <p:cBhvr>
                                        <p:cTn id="64" dur="166" decel="50000">
                                          <p:stCondLst>
                                            <p:cond delay="676"/>
                                          </p:stCondLst>
                                        </p:cTn>
                                        <p:tgtEl>
                                          <p:spTgt spid="3"/>
                                        </p:tgtEl>
                                      </p:cBhvr>
                                      <p:to x="100000" y="100000"/>
                                    </p:animScale>
                                    <p:animScale>
                                      <p:cBhvr>
                                        <p:cTn id="65" dur="26">
                                          <p:stCondLst>
                                            <p:cond delay="1312"/>
                                          </p:stCondLst>
                                        </p:cTn>
                                        <p:tgtEl>
                                          <p:spTgt spid="3"/>
                                        </p:tgtEl>
                                      </p:cBhvr>
                                      <p:to x="100000" y="80000"/>
                                    </p:animScale>
                                    <p:animScale>
                                      <p:cBhvr>
                                        <p:cTn id="66" dur="166" decel="50000">
                                          <p:stCondLst>
                                            <p:cond delay="1338"/>
                                          </p:stCondLst>
                                        </p:cTn>
                                        <p:tgtEl>
                                          <p:spTgt spid="3"/>
                                        </p:tgtEl>
                                      </p:cBhvr>
                                      <p:to x="100000" y="100000"/>
                                    </p:animScale>
                                    <p:animScale>
                                      <p:cBhvr>
                                        <p:cTn id="67" dur="26">
                                          <p:stCondLst>
                                            <p:cond delay="1642"/>
                                          </p:stCondLst>
                                        </p:cTn>
                                        <p:tgtEl>
                                          <p:spTgt spid="3"/>
                                        </p:tgtEl>
                                      </p:cBhvr>
                                      <p:to x="100000" y="90000"/>
                                    </p:animScale>
                                    <p:animScale>
                                      <p:cBhvr>
                                        <p:cTn id="68" dur="166" decel="50000">
                                          <p:stCondLst>
                                            <p:cond delay="1668"/>
                                          </p:stCondLst>
                                        </p:cTn>
                                        <p:tgtEl>
                                          <p:spTgt spid="3"/>
                                        </p:tgtEl>
                                      </p:cBhvr>
                                      <p:to x="100000" y="100000"/>
                                    </p:animScale>
                                    <p:animScale>
                                      <p:cBhvr>
                                        <p:cTn id="69" dur="26">
                                          <p:stCondLst>
                                            <p:cond delay="1808"/>
                                          </p:stCondLst>
                                        </p:cTn>
                                        <p:tgtEl>
                                          <p:spTgt spid="3"/>
                                        </p:tgtEl>
                                      </p:cBhvr>
                                      <p:to x="100000" y="95000"/>
                                    </p:animScale>
                                    <p:animScale>
                                      <p:cBhvr>
                                        <p:cTn id="7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6" grpId="0"/>
      <p:bldP spid="17" grpId="0"/>
      <p:bldP spid="18" grpId="0"/>
      <p:bldP spid="19" grpId="0" animBg="1"/>
      <p:bldP spid="2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0" y="4461165"/>
            <a:ext cx="12192000" cy="239683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Rectangle 9"/>
          <p:cNvSpPr/>
          <p:nvPr/>
        </p:nvSpPr>
        <p:spPr>
          <a:xfrm>
            <a:off x="0" y="0"/>
            <a:ext cx="12192000" cy="49141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5000" y1="32000" x2="39250" y2="12000"/>
                        <a14:foregroundMark x1="39250" y1="15000" x2="39250" y2="15000"/>
                        <a14:foregroundMark x1="39250" y1="15000" x2="53500" y2="11000"/>
                        <a14:foregroundMark x1="56500" y1="13000" x2="67000" y2="18000"/>
                        <a14:foregroundMark x1="68500" y1="17000" x2="76750" y2="38000"/>
                        <a14:foregroundMark x1="76750" y1="38000" x2="76750" y2="68000"/>
                        <a14:foregroundMark x1="76750" y1="68000" x2="64750" y2="80000"/>
                        <a14:foregroundMark x1="64750" y1="80000" x2="52000" y2="90000"/>
                        <a14:foregroundMark x1="59500" y1="81000" x2="49750" y2="87000"/>
                        <a14:foregroundMark x1="49750" y1="87000" x2="34750" y2="81000"/>
                        <a14:foregroundMark x1="34750" y1="81000" x2="23500" y2="61000"/>
                        <a14:foregroundMark x1="23500" y1="61000" x2="22750" y2="40000"/>
                        <a14:foregroundMark x1="22750" y1="40000" x2="30250" y2="22000"/>
                      </a14:backgroundRemoval>
                    </a14:imgEffect>
                  </a14:imgLayer>
                </a14:imgProps>
              </a:ext>
              <a:ext uri="{28A0092B-C50C-407E-A947-70E740481C1C}">
                <a14:useLocalDpi xmlns:a14="http://schemas.microsoft.com/office/drawing/2010/main" val="0"/>
              </a:ext>
            </a:extLst>
          </a:blip>
          <a:stretch>
            <a:fillRect/>
          </a:stretch>
        </p:blipFill>
        <p:spPr>
          <a:xfrm>
            <a:off x="10190824" y="0"/>
            <a:ext cx="1848776" cy="1386582"/>
          </a:xfrm>
          <a:prstGeom prst="rect">
            <a:avLst/>
          </a:prstGeom>
          <a:effectLst>
            <a:glow rad="1905000">
              <a:srgbClr val="FFC000">
                <a:alpha val="37000"/>
              </a:srgbClr>
            </a:glo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6990" y="1"/>
            <a:ext cx="5495925" cy="6031520"/>
          </a:xfrm>
          <a:prstGeom prst="rect">
            <a:avLst/>
          </a:prstGeom>
        </p:spPr>
      </p:pic>
      <p:cxnSp>
        <p:nvCxnSpPr>
          <p:cNvPr id="16" name="Straight Arrow Connector 15"/>
          <p:cNvCxnSpPr/>
          <p:nvPr/>
        </p:nvCxnSpPr>
        <p:spPr>
          <a:xfrm flipH="1">
            <a:off x="10127673" y="734291"/>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0280073" y="969817"/>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0386442" y="1162889"/>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9601201" y="1357745"/>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8243454" y="1995054"/>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162800" y="2216727"/>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007927" y="1856508"/>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481454" y="2410690"/>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9199418" y="1856509"/>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8894619" y="1648690"/>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8756074" y="1496292"/>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9393382" y="1149927"/>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345383" y="2382981"/>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7716982" y="2563090"/>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8465128" y="2175163"/>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9725891" y="1551709"/>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024255" y="2964872"/>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677891" y="2826327"/>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594765" y="2618509"/>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8575963" y="1219198"/>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7786255" y="1620981"/>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121237" y="1953490"/>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0030691" y="512618"/>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9268691" y="886689"/>
            <a:ext cx="471055" cy="2770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026310" y="6100695"/>
            <a:ext cx="601548" cy="400110"/>
          </a:xfrm>
          <a:prstGeom prst="rect">
            <a:avLst/>
          </a:prstGeom>
          <a:noFill/>
        </p:spPr>
        <p:txBody>
          <a:bodyPr wrap="square" rtlCol="0">
            <a:spAutoFit/>
          </a:bodyPr>
          <a:lstStyle/>
          <a:p>
            <a:r>
              <a:rPr lang="bn-BD" sz="2000" b="1" dirty="0">
                <a:solidFill>
                  <a:srgbClr val="FF0000"/>
                </a:solidFill>
              </a:rPr>
              <a:t>H</a:t>
            </a:r>
            <a:r>
              <a:rPr lang="bn-BD" sz="2000" b="1" baseline="-25000" dirty="0">
                <a:solidFill>
                  <a:srgbClr val="FF0000"/>
                </a:solidFill>
              </a:rPr>
              <a:t>2</a:t>
            </a:r>
            <a:r>
              <a:rPr lang="bn-BD" sz="2000" b="1" dirty="0">
                <a:solidFill>
                  <a:srgbClr val="FF0000"/>
                </a:solidFill>
              </a:rPr>
              <a:t>O</a:t>
            </a:r>
            <a:endParaRPr lang="en-US" sz="2000" b="1" dirty="0">
              <a:solidFill>
                <a:srgbClr val="FF0000"/>
              </a:solidFill>
            </a:endParaRPr>
          </a:p>
        </p:txBody>
      </p:sp>
      <p:sp>
        <p:nvSpPr>
          <p:cNvPr id="48" name="TextBox 47"/>
          <p:cNvSpPr txBox="1"/>
          <p:nvPr/>
        </p:nvSpPr>
        <p:spPr>
          <a:xfrm>
            <a:off x="1752600" y="267613"/>
            <a:ext cx="1066800" cy="400110"/>
          </a:xfrm>
          <a:prstGeom prst="rect">
            <a:avLst/>
          </a:prstGeom>
          <a:noFill/>
        </p:spPr>
        <p:txBody>
          <a:bodyPr wrap="square" rtlCol="0">
            <a:spAutoFit/>
          </a:bodyPr>
          <a:lstStyle/>
          <a:p>
            <a:r>
              <a:rPr lang="bn-BD" sz="2000" b="1" dirty="0" smtClean="0">
                <a:solidFill>
                  <a:srgbClr val="FF0000"/>
                </a:solidFill>
              </a:rPr>
              <a:t>CO</a:t>
            </a:r>
            <a:r>
              <a:rPr lang="bn-BD" sz="2000" b="1" baseline="-25000" dirty="0" smtClean="0">
                <a:solidFill>
                  <a:srgbClr val="FF0000"/>
                </a:solidFill>
              </a:rPr>
              <a:t>2</a:t>
            </a:r>
            <a:endParaRPr lang="en-US" sz="2000" b="1" baseline="-25000" dirty="0">
              <a:solidFill>
                <a:srgbClr val="FF0000"/>
              </a:solidFill>
            </a:endParaRPr>
          </a:p>
        </p:txBody>
      </p:sp>
      <p:sp>
        <p:nvSpPr>
          <p:cNvPr id="49" name="TextBox 48"/>
          <p:cNvSpPr txBox="1"/>
          <p:nvPr/>
        </p:nvSpPr>
        <p:spPr>
          <a:xfrm>
            <a:off x="4627858" y="1907462"/>
            <a:ext cx="789709" cy="523220"/>
          </a:xfrm>
          <a:prstGeom prst="rect">
            <a:avLst/>
          </a:prstGeom>
          <a:noFill/>
        </p:spPr>
        <p:txBody>
          <a:bodyPr wrap="square" rtlCol="0">
            <a:spAutoFit/>
          </a:bodyPr>
          <a:lstStyle/>
          <a:p>
            <a:r>
              <a:rPr lang="bn-BD" sz="2800" b="1" dirty="0">
                <a:solidFill>
                  <a:srgbClr val="FF0000"/>
                </a:solidFill>
              </a:rPr>
              <a:t>O</a:t>
            </a:r>
            <a:r>
              <a:rPr lang="bn-BD" sz="2800" b="1" baseline="-25000" dirty="0">
                <a:solidFill>
                  <a:srgbClr val="FF0000"/>
                </a:solidFill>
              </a:rPr>
              <a:t>2</a:t>
            </a:r>
            <a:endParaRPr lang="en-US" sz="2800" b="1" baseline="-25000" dirty="0">
              <a:solidFill>
                <a:srgbClr val="FF0000"/>
              </a:solidFill>
            </a:endParaRPr>
          </a:p>
        </p:txBody>
      </p:sp>
      <p:sp>
        <p:nvSpPr>
          <p:cNvPr id="45" name="TextBox 44"/>
          <p:cNvSpPr txBox="1"/>
          <p:nvPr/>
        </p:nvSpPr>
        <p:spPr>
          <a:xfrm>
            <a:off x="110835" y="5181600"/>
            <a:ext cx="4738256" cy="584775"/>
          </a:xfrm>
          <a:prstGeom prst="rect">
            <a:avLst/>
          </a:prstGeom>
          <a:noFill/>
        </p:spPr>
        <p:txBody>
          <a:bodyPr wrap="square" rtlCol="0">
            <a:spAutoFit/>
          </a:bodyPr>
          <a:lstStyle/>
          <a:p>
            <a:pPr algn="ctr"/>
            <a:r>
              <a:rPr lang="bn-IN" sz="3200" dirty="0" smtClean="0">
                <a:latin typeface="Nikosh" pitchFamily="2" charset="0"/>
                <a:cs typeface="Nikosh" pitchFamily="2" charset="0"/>
              </a:rPr>
              <a:t>কার্বন ডাই-অক্সসাইড +পানি </a:t>
            </a:r>
            <a:endParaRPr lang="en-US" sz="3200" dirty="0">
              <a:latin typeface="Nikosh" pitchFamily="2" charset="0"/>
              <a:cs typeface="Nikosh" pitchFamily="2" charset="0"/>
            </a:endParaRPr>
          </a:p>
        </p:txBody>
      </p:sp>
      <p:cxnSp>
        <p:nvCxnSpPr>
          <p:cNvPr id="51" name="Straight Arrow Connector 50"/>
          <p:cNvCxnSpPr/>
          <p:nvPr/>
        </p:nvCxnSpPr>
        <p:spPr>
          <a:xfrm flipV="1">
            <a:off x="4765964" y="5458691"/>
            <a:ext cx="1939636" cy="138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835236" y="4876800"/>
            <a:ext cx="1676400" cy="523220"/>
          </a:xfrm>
          <a:prstGeom prst="rect">
            <a:avLst/>
          </a:prstGeom>
          <a:noFill/>
        </p:spPr>
        <p:txBody>
          <a:bodyPr wrap="square" rtlCol="0">
            <a:spAutoFit/>
          </a:bodyPr>
          <a:lstStyle/>
          <a:p>
            <a:pPr algn="ctr"/>
            <a:r>
              <a:rPr lang="bn-IN" sz="2800" dirty="0" smtClean="0">
                <a:latin typeface="Nikosh" pitchFamily="2" charset="0"/>
                <a:cs typeface="Nikosh" pitchFamily="2" charset="0"/>
              </a:rPr>
              <a:t>সূর্যালোক</a:t>
            </a:r>
            <a:r>
              <a:rPr lang="bn-IN" dirty="0" smtClean="0"/>
              <a:t> </a:t>
            </a:r>
            <a:endParaRPr lang="en-US" dirty="0"/>
          </a:p>
        </p:txBody>
      </p:sp>
      <p:sp>
        <p:nvSpPr>
          <p:cNvPr id="56" name="TextBox 55"/>
          <p:cNvSpPr txBox="1"/>
          <p:nvPr/>
        </p:nvSpPr>
        <p:spPr>
          <a:xfrm>
            <a:off x="4694458" y="5541818"/>
            <a:ext cx="1939638" cy="523220"/>
          </a:xfrm>
          <a:prstGeom prst="rect">
            <a:avLst/>
          </a:prstGeom>
          <a:noFill/>
        </p:spPr>
        <p:txBody>
          <a:bodyPr wrap="square" rtlCol="0">
            <a:spAutoFit/>
          </a:bodyPr>
          <a:lstStyle/>
          <a:p>
            <a:pPr algn="ctr"/>
            <a:r>
              <a:rPr lang="bn-IN" sz="2800" dirty="0" smtClean="0">
                <a:latin typeface="Nikosh" pitchFamily="2" charset="0"/>
                <a:cs typeface="Nikosh" pitchFamily="2" charset="0"/>
              </a:rPr>
              <a:t>ক্লোরোফিল  </a:t>
            </a:r>
            <a:endParaRPr lang="en-US" sz="2800" dirty="0">
              <a:latin typeface="Nikosh" pitchFamily="2" charset="0"/>
              <a:cs typeface="Nikosh" pitchFamily="2" charset="0"/>
            </a:endParaRPr>
          </a:p>
        </p:txBody>
      </p:sp>
      <p:sp>
        <p:nvSpPr>
          <p:cNvPr id="57" name="TextBox 56"/>
          <p:cNvSpPr txBox="1"/>
          <p:nvPr/>
        </p:nvSpPr>
        <p:spPr>
          <a:xfrm>
            <a:off x="6913418" y="5181600"/>
            <a:ext cx="4170218" cy="584775"/>
          </a:xfrm>
          <a:prstGeom prst="rect">
            <a:avLst/>
          </a:prstGeom>
          <a:noFill/>
        </p:spPr>
        <p:txBody>
          <a:bodyPr wrap="square" rtlCol="0">
            <a:spAutoFit/>
          </a:bodyPr>
          <a:lstStyle/>
          <a:p>
            <a:r>
              <a:rPr lang="bn-IN" sz="3200" dirty="0" smtClean="0">
                <a:latin typeface="Nikosh" pitchFamily="2" charset="0"/>
                <a:cs typeface="Nikosh" pitchFamily="2" charset="0"/>
              </a:rPr>
              <a:t>শর্করা + অক্সিজেন   </a:t>
            </a:r>
            <a:endParaRPr lang="en-US" sz="3200" dirty="0">
              <a:latin typeface="Nikosh" pitchFamily="2" charset="0"/>
              <a:cs typeface="Nikosh" pitchFamily="2" charset="0"/>
            </a:endParaRPr>
          </a:p>
        </p:txBody>
      </p:sp>
      <p:sp>
        <p:nvSpPr>
          <p:cNvPr id="50" name="TextBox 49"/>
          <p:cNvSpPr txBox="1"/>
          <p:nvPr/>
        </p:nvSpPr>
        <p:spPr>
          <a:xfrm>
            <a:off x="3621707" y="2673927"/>
            <a:ext cx="1066800" cy="400110"/>
          </a:xfrm>
          <a:prstGeom prst="rect">
            <a:avLst/>
          </a:prstGeom>
          <a:noFill/>
        </p:spPr>
        <p:txBody>
          <a:bodyPr wrap="square" rtlCol="0">
            <a:spAutoFit/>
          </a:bodyPr>
          <a:lstStyle/>
          <a:p>
            <a:r>
              <a:rPr lang="bn-BD" sz="2000" b="1" dirty="0" smtClean="0">
                <a:solidFill>
                  <a:srgbClr val="FF0000"/>
                </a:solidFill>
              </a:rPr>
              <a:t>CO</a:t>
            </a:r>
            <a:r>
              <a:rPr lang="bn-BD" sz="2000" b="1" baseline="-25000" dirty="0" smtClean="0">
                <a:solidFill>
                  <a:srgbClr val="FF0000"/>
                </a:solidFill>
              </a:rPr>
              <a:t>2</a:t>
            </a:r>
            <a:endParaRPr lang="en-US" sz="2000" b="1" baseline="-25000" dirty="0">
              <a:solidFill>
                <a:srgbClr val="FF0000"/>
              </a:solidFill>
            </a:endParaRPr>
          </a:p>
        </p:txBody>
      </p:sp>
      <p:sp>
        <p:nvSpPr>
          <p:cNvPr id="52" name="TextBox 51"/>
          <p:cNvSpPr txBox="1"/>
          <p:nvPr/>
        </p:nvSpPr>
        <p:spPr>
          <a:xfrm>
            <a:off x="3749665" y="2374268"/>
            <a:ext cx="914400" cy="400110"/>
          </a:xfrm>
          <a:prstGeom prst="rect">
            <a:avLst/>
          </a:prstGeom>
          <a:noFill/>
        </p:spPr>
        <p:txBody>
          <a:bodyPr wrap="square" rtlCol="0">
            <a:spAutoFit/>
          </a:bodyPr>
          <a:lstStyle/>
          <a:p>
            <a:r>
              <a:rPr lang="bn-BD" sz="2000" b="1" dirty="0">
                <a:solidFill>
                  <a:srgbClr val="FF0000"/>
                </a:solidFill>
              </a:rPr>
              <a:t>H</a:t>
            </a:r>
            <a:r>
              <a:rPr lang="bn-BD" sz="2000" b="1" baseline="-25000" dirty="0">
                <a:solidFill>
                  <a:srgbClr val="FF0000"/>
                </a:solidFill>
              </a:rPr>
              <a:t>2</a:t>
            </a:r>
            <a:r>
              <a:rPr lang="bn-BD" sz="2000" b="1" dirty="0">
                <a:solidFill>
                  <a:srgbClr val="FF0000"/>
                </a:solidFill>
              </a:rPr>
              <a:t>O</a:t>
            </a:r>
            <a:endParaRPr lang="en-US" sz="2000" b="1" dirty="0">
              <a:solidFill>
                <a:srgbClr val="FF0000"/>
              </a:solidFill>
            </a:endParaRPr>
          </a:p>
        </p:txBody>
      </p:sp>
    </p:spTree>
    <p:extLst>
      <p:ext uri="{BB962C8B-B14F-4D97-AF65-F5344CB8AC3E}">
        <p14:creationId xmlns:p14="http://schemas.microsoft.com/office/powerpoint/2010/main" val="290430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par>
                                <p:cTn id="8" presetID="14" presetClass="entr" presetSubtype="10" repeatCount="indefinite"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repeatCount="indefinite"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par>
                                <p:cTn id="14" presetID="14" presetClass="entr" presetSubtype="10" repeatCount="indefinite"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par>
                                <p:cTn id="17" presetID="14" presetClass="entr" presetSubtype="10" repeatCount="indefinite"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par>
                                <p:cTn id="20" presetID="14" presetClass="entr" presetSubtype="10" repeatCount="indefinite"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par>
                                <p:cTn id="23" presetID="14" presetClass="entr" presetSubtype="10" repeatCount="indefinite"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par>
                                <p:cTn id="26" presetID="14" presetClass="entr" presetSubtype="10" repeatCount="indefinite"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par>
                                <p:cTn id="29" presetID="14" presetClass="entr" presetSubtype="10" repeatCount="indefinite"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par>
                                <p:cTn id="32" presetID="14" presetClass="entr" presetSubtype="10" repeatCount="indefinite"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par>
                                <p:cTn id="35" presetID="14" presetClass="entr" presetSubtype="10" repeatCount="indefinite"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randombar(horizontal)">
                                      <p:cBhvr>
                                        <p:cTn id="37" dur="500"/>
                                        <p:tgtEl>
                                          <p:spTgt spid="40"/>
                                        </p:tgtEl>
                                      </p:cBhvr>
                                    </p:animEffect>
                                  </p:childTnLst>
                                </p:cTn>
                              </p:par>
                              <p:par>
                                <p:cTn id="38" presetID="14" presetClass="entr" presetSubtype="10" repeatCount="indefinite"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randombar(horizontal)">
                                      <p:cBhvr>
                                        <p:cTn id="40" dur="500"/>
                                        <p:tgtEl>
                                          <p:spTgt spid="39"/>
                                        </p:tgtEl>
                                      </p:cBhvr>
                                    </p:animEffect>
                                  </p:childTnLst>
                                </p:cTn>
                              </p:par>
                              <p:par>
                                <p:cTn id="41" presetID="14" presetClass="entr" presetSubtype="10" repeatCount="indefinite"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randombar(horizontal)">
                                      <p:cBhvr>
                                        <p:cTn id="43" dur="500"/>
                                        <p:tgtEl>
                                          <p:spTgt spid="29"/>
                                        </p:tgtEl>
                                      </p:cBhvr>
                                    </p:animEffect>
                                  </p:childTnLst>
                                </p:cTn>
                              </p:par>
                              <p:par>
                                <p:cTn id="44" presetID="14" presetClass="entr" presetSubtype="10" repeatCount="indefinite"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500"/>
                                        <p:tgtEl>
                                          <p:spTgt spid="28"/>
                                        </p:tgtEl>
                                      </p:cBhvr>
                                    </p:animEffect>
                                  </p:childTnLst>
                                </p:cTn>
                              </p:par>
                              <p:par>
                                <p:cTn id="47" presetID="14" presetClass="entr" presetSubtype="10" repeatCount="indefinite"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randombar(horizontal)">
                                      <p:cBhvr>
                                        <p:cTn id="49" dur="500"/>
                                        <p:tgtEl>
                                          <p:spTgt spid="27"/>
                                        </p:tgtEl>
                                      </p:cBhvr>
                                    </p:animEffect>
                                  </p:childTnLst>
                                </p:cTn>
                              </p:par>
                              <p:par>
                                <p:cTn id="50" presetID="14" presetClass="entr" presetSubtype="10" repeatCount="indefinite"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randombar(horizontal)">
                                      <p:cBhvr>
                                        <p:cTn id="52" dur="500"/>
                                        <p:tgtEl>
                                          <p:spTgt spid="34"/>
                                        </p:tgtEl>
                                      </p:cBhvr>
                                    </p:animEffect>
                                  </p:childTnLst>
                                </p:cTn>
                              </p:par>
                              <p:par>
                                <p:cTn id="53" presetID="14" presetClass="entr" presetSubtype="10" repeatCount="indefinite"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randombar(horizontal)">
                                      <p:cBhvr>
                                        <p:cTn id="55" dur="500"/>
                                        <p:tgtEl>
                                          <p:spTgt spid="22"/>
                                        </p:tgtEl>
                                      </p:cBhvr>
                                    </p:animEffect>
                                  </p:childTnLst>
                                </p:cTn>
                              </p:par>
                              <p:par>
                                <p:cTn id="56" presetID="14" presetClass="entr" presetSubtype="10" repeatCount="indefinite"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randombar(horizontal)">
                                      <p:cBhvr>
                                        <p:cTn id="58" dur="500"/>
                                        <p:tgtEl>
                                          <p:spTgt spid="30"/>
                                        </p:tgtEl>
                                      </p:cBhvr>
                                    </p:animEffect>
                                  </p:childTnLst>
                                </p:cTn>
                              </p:par>
                              <p:par>
                                <p:cTn id="59" presetID="14" presetClass="entr" presetSubtype="10" repeatCount="indefinite"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randombar(horizontal)">
                                      <p:cBhvr>
                                        <p:cTn id="61" dur="500"/>
                                        <p:tgtEl>
                                          <p:spTgt spid="43"/>
                                        </p:tgtEl>
                                      </p:cBhvr>
                                    </p:animEffect>
                                  </p:childTnLst>
                                </p:cTn>
                              </p:par>
                              <p:par>
                                <p:cTn id="62" presetID="14" presetClass="entr" presetSubtype="10" repeatCount="indefinite"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randombar(horizontal)">
                                      <p:cBhvr>
                                        <p:cTn id="64" dur="500"/>
                                        <p:tgtEl>
                                          <p:spTgt spid="42"/>
                                        </p:tgtEl>
                                      </p:cBhvr>
                                    </p:animEffect>
                                  </p:childTnLst>
                                </p:cTn>
                              </p:par>
                              <p:par>
                                <p:cTn id="65" presetID="14" presetClass="entr" presetSubtype="10" repeatCount="indefinite"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randombar(horizontal)">
                                      <p:cBhvr>
                                        <p:cTn id="67" dur="500"/>
                                        <p:tgtEl>
                                          <p:spTgt spid="16"/>
                                        </p:tgtEl>
                                      </p:cBhvr>
                                    </p:animEffect>
                                  </p:childTnLst>
                                </p:cTn>
                              </p:par>
                              <p:par>
                                <p:cTn id="68" presetID="14" presetClass="entr" presetSubtype="10" repeatCount="indefinite"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randombar(horizontal)">
                                      <p:cBhvr>
                                        <p:cTn id="70" dur="500"/>
                                        <p:tgtEl>
                                          <p:spTgt spid="19"/>
                                        </p:tgtEl>
                                      </p:cBhvr>
                                    </p:animEffect>
                                  </p:childTnLst>
                                </p:cTn>
                              </p:par>
                              <p:par>
                                <p:cTn id="71" presetID="14" presetClass="entr" presetSubtype="10" repeatCount="indefinite"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randombar(horizontal)">
                                      <p:cBhvr>
                                        <p:cTn id="73" dur="500"/>
                                        <p:tgtEl>
                                          <p:spTgt spid="21"/>
                                        </p:tgtEl>
                                      </p:cBhvr>
                                    </p:animEffect>
                                  </p:childTnLst>
                                </p:cTn>
                              </p:par>
                              <p:par>
                                <p:cTn id="74" presetID="14" presetClass="entr" presetSubtype="10" repeatCount="indefinite" fill="hold"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randombar(horizontal)">
                                      <p:cBhvr>
                                        <p:cTn id="76" dur="500"/>
                                        <p:tgtEl>
                                          <p:spTgt spid="36"/>
                                        </p:tgtEl>
                                      </p:cBhvr>
                                    </p:animEffect>
                                  </p:childTnLst>
                                </p:cTn>
                              </p:par>
                              <p:par>
                                <p:cTn id="77" presetID="14" presetClass="entr" presetSubtype="10" repeatCount="indefinite"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randombar(horizontal)">
                                      <p:cBhvr>
                                        <p:cTn id="79" dur="500"/>
                                        <p:tgtEl>
                                          <p:spTgt spid="37"/>
                                        </p:tgtEl>
                                      </p:cBhvr>
                                    </p:animEffect>
                                  </p:childTnLst>
                                </p:cTn>
                              </p:par>
                              <p:par>
                                <p:cTn id="80" presetID="14" presetClass="entr" presetSubtype="10" repeatCount="indefinite" fill="hold"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randombar(horizontal)">
                                      <p:cBhvr>
                                        <p:cTn id="82" dur="500"/>
                                        <p:tgtEl>
                                          <p:spTgt spid="38"/>
                                        </p:tgtEl>
                                      </p:cBhvr>
                                    </p:animEffect>
                                  </p:childTnLst>
                                </p:cTn>
                              </p:par>
                              <p:par>
                                <p:cTn id="83" presetID="14" presetClass="entr" presetSubtype="10" repeatCount="indefinite"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randombar(horizontal)">
                                      <p:cBhvr>
                                        <p:cTn id="85" dur="500"/>
                                        <p:tgtEl>
                                          <p:spTgt spid="31"/>
                                        </p:tgtEl>
                                      </p:cBhvr>
                                    </p:animEffect>
                                  </p:childTnLst>
                                </p:cTn>
                              </p:par>
                              <p:par>
                                <p:cTn id="86" presetID="14" presetClass="entr" presetSubtype="10" repeatCount="indefinite" fill="hold"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randombar(horizontal)">
                                      <p:cBhvr>
                                        <p:cTn id="88" dur="500"/>
                                        <p:tgtEl>
                                          <p:spTgt spid="41"/>
                                        </p:tgtEl>
                                      </p:cBhvr>
                                    </p:animEffect>
                                  </p:childTnLst>
                                </p:cTn>
                              </p:par>
                              <p:par>
                                <p:cTn id="89" presetID="14" presetClass="entr" presetSubtype="10" repeatCount="indefinite" fill="hold"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randombar(horizontal)">
                                      <p:cBhvr>
                                        <p:cTn id="91" dur="500"/>
                                        <p:tgtEl>
                                          <p:spTgt spid="24"/>
                                        </p:tgtEl>
                                      </p:cBhvr>
                                    </p:animEffect>
                                  </p:childTnLst>
                                </p:cTn>
                              </p:par>
                              <p:par>
                                <p:cTn id="92" presetID="14" presetClass="entr" presetSubtype="10" repeatCount="indefinite" fill="hold"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randombar(horizontal)">
                                      <p:cBhvr>
                                        <p:cTn id="94" dur="500"/>
                                        <p:tgtEl>
                                          <p:spTgt spid="32"/>
                                        </p:tgtEl>
                                      </p:cBhvr>
                                    </p:animEffect>
                                  </p:childTnLst>
                                </p:cTn>
                              </p:par>
                              <p:par>
                                <p:cTn id="95" presetID="14" presetClass="entr" presetSubtype="10" repeatCount="indefinite"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randombar(horizontal)">
                                      <p:cBhvr>
                                        <p:cTn id="97" dur="500"/>
                                        <p:tgtEl>
                                          <p:spTgt spid="26"/>
                                        </p:tgtEl>
                                      </p:cBhvr>
                                    </p:animEffect>
                                  </p:childTnLst>
                                </p:cTn>
                              </p:par>
                              <p:par>
                                <p:cTn id="98" presetID="14" presetClass="entr" presetSubtype="10" repeatCount="indefinite" fill="hold"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randombar(horizontal)">
                                      <p:cBhvr>
                                        <p:cTn id="100" dur="500"/>
                                        <p:tgtEl>
                                          <p:spTgt spid="23"/>
                                        </p:tgtEl>
                                      </p:cBhvr>
                                    </p:animEffect>
                                  </p:childTnLst>
                                </p:cTn>
                              </p:par>
                              <p:par>
                                <p:cTn id="101" presetID="14" presetClass="entr" presetSubtype="10" repeatCount="indefinite" fill="hold"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randombar(horizontal)">
                                      <p:cBhvr>
                                        <p:cTn id="103" dur="500"/>
                                        <p:tgtEl>
                                          <p:spTgt spid="25"/>
                                        </p:tgtEl>
                                      </p:cBhvr>
                                    </p:animEffect>
                                  </p:childTnLst>
                                </p:cTn>
                              </p:par>
                              <p:par>
                                <p:cTn id="104" presetID="14" presetClass="entr" presetSubtype="10" repeatCount="indefinite"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randombar(horizontal)">
                                      <p:cBhvr>
                                        <p:cTn id="106" dur="500"/>
                                        <p:tgtEl>
                                          <p:spTgt spid="40"/>
                                        </p:tgtEl>
                                      </p:cBhvr>
                                    </p:animEffect>
                                  </p:childTnLst>
                                </p:cTn>
                              </p:par>
                              <p:par>
                                <p:cTn id="107" presetID="14" presetClass="entr" presetSubtype="10" repeatCount="indefinite"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randombar(horizontal)">
                                      <p:cBhvr>
                                        <p:cTn id="109" dur="500"/>
                                        <p:tgtEl>
                                          <p:spTgt spid="39"/>
                                        </p:tgtEl>
                                      </p:cBhvr>
                                    </p:animEffect>
                                  </p:childTnLst>
                                </p:cTn>
                              </p:par>
                              <p:par>
                                <p:cTn id="110" presetID="14" presetClass="entr" presetSubtype="10" repeatCount="indefinite" fill="hold"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randombar(horizontal)">
                                      <p:cBhvr>
                                        <p:cTn id="112" dur="500"/>
                                        <p:tgtEl>
                                          <p:spTgt spid="29"/>
                                        </p:tgtEl>
                                      </p:cBhvr>
                                    </p:animEffect>
                                  </p:childTnLst>
                                </p:cTn>
                              </p:par>
                              <p:par>
                                <p:cTn id="113" presetID="14" presetClass="entr" presetSubtype="10" repeatCount="indefinite" fill="hold" nodeType="with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randombar(horizontal)">
                                      <p:cBhvr>
                                        <p:cTn id="115" dur="500"/>
                                        <p:tgtEl>
                                          <p:spTgt spid="28"/>
                                        </p:tgtEl>
                                      </p:cBhvr>
                                    </p:animEffect>
                                  </p:childTnLst>
                                </p:cTn>
                              </p:par>
                              <p:par>
                                <p:cTn id="116" presetID="14" presetClass="entr" presetSubtype="10" repeatCount="indefinite" fill="hold" nodeType="with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randombar(horizontal)">
                                      <p:cBhvr>
                                        <p:cTn id="118" dur="500"/>
                                        <p:tgtEl>
                                          <p:spTgt spid="27"/>
                                        </p:tgtEl>
                                      </p:cBhvr>
                                    </p:animEffect>
                                  </p:childTnLst>
                                </p:cTn>
                              </p:par>
                              <p:par>
                                <p:cTn id="119" presetID="14" presetClass="entr" presetSubtype="10" repeatCount="indefinite" fill="hold"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randombar(horizontal)">
                                      <p:cBhvr>
                                        <p:cTn id="121" dur="500"/>
                                        <p:tgtEl>
                                          <p:spTgt spid="34"/>
                                        </p:tgtEl>
                                      </p:cBhvr>
                                    </p:animEffect>
                                  </p:childTnLst>
                                </p:cTn>
                              </p:par>
                              <p:par>
                                <p:cTn id="122" presetID="14" presetClass="entr" presetSubtype="10" repeatCount="indefinite" fill="hold" nodeType="with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randombar(horizontal)">
                                      <p:cBhvr>
                                        <p:cTn id="124" dur="500"/>
                                        <p:tgtEl>
                                          <p:spTgt spid="22"/>
                                        </p:tgtEl>
                                      </p:cBhvr>
                                    </p:animEffect>
                                  </p:childTnLst>
                                </p:cTn>
                              </p:par>
                              <p:par>
                                <p:cTn id="125" presetID="14" presetClass="entr" presetSubtype="10" repeatCount="indefinite" fill="hold"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randombar(horizontal)">
                                      <p:cBhvr>
                                        <p:cTn id="127" dur="500"/>
                                        <p:tgtEl>
                                          <p:spTgt spid="30"/>
                                        </p:tgtEl>
                                      </p:cBhvr>
                                    </p:animEffect>
                                  </p:childTnLst>
                                </p:cTn>
                              </p:par>
                              <p:par>
                                <p:cTn id="128" presetID="14" presetClass="entr" presetSubtype="10" repeatCount="indefinite" fill="hold" nodeType="with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randombar(horizontal)">
                                      <p:cBhvr>
                                        <p:cTn id="130" dur="500"/>
                                        <p:tgtEl>
                                          <p:spTgt spid="43"/>
                                        </p:tgtEl>
                                      </p:cBhvr>
                                    </p:animEffect>
                                  </p:childTnLst>
                                </p:cTn>
                              </p:par>
                              <p:par>
                                <p:cTn id="131" presetID="14" presetClass="entr" presetSubtype="10" repeatCount="indefinite" fill="hold"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randombar(horizontal)">
                                      <p:cBhvr>
                                        <p:cTn id="133" dur="500"/>
                                        <p:tgtEl>
                                          <p:spTgt spid="42"/>
                                        </p:tgtEl>
                                      </p:cBhvr>
                                    </p:animEffect>
                                  </p:childTnLst>
                                </p:cTn>
                              </p:par>
                              <p:par>
                                <p:cTn id="134" presetID="14" presetClass="entr" presetSubtype="10" repeatCount="indefinite" fill="hold" nodeType="withEffect">
                                  <p:stCondLst>
                                    <p:cond delay="0"/>
                                  </p:stCondLst>
                                  <p:childTnLst>
                                    <p:set>
                                      <p:cBhvr>
                                        <p:cTn id="135" dur="1" fill="hold">
                                          <p:stCondLst>
                                            <p:cond delay="0"/>
                                          </p:stCondLst>
                                        </p:cTn>
                                        <p:tgtEl>
                                          <p:spTgt spid="16"/>
                                        </p:tgtEl>
                                        <p:attrNameLst>
                                          <p:attrName>style.visibility</p:attrName>
                                        </p:attrNameLst>
                                      </p:cBhvr>
                                      <p:to>
                                        <p:strVal val="visible"/>
                                      </p:to>
                                    </p:set>
                                    <p:animEffect transition="in" filter="randombar(horizontal)">
                                      <p:cBhvr>
                                        <p:cTn id="136" dur="500"/>
                                        <p:tgtEl>
                                          <p:spTgt spid="16"/>
                                        </p:tgtEl>
                                      </p:cBhvr>
                                    </p:animEffect>
                                  </p:childTnLst>
                                </p:cTn>
                              </p:par>
                              <p:par>
                                <p:cTn id="137" presetID="14" presetClass="entr" presetSubtype="10" repeatCount="indefinite" fill="hold"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randombar(horizontal)">
                                      <p:cBhvr>
                                        <p:cTn id="139" dur="500"/>
                                        <p:tgtEl>
                                          <p:spTgt spid="19"/>
                                        </p:tgtEl>
                                      </p:cBhvr>
                                    </p:animEffect>
                                  </p:childTnLst>
                                </p:cTn>
                              </p:par>
                              <p:par>
                                <p:cTn id="140" presetID="14" presetClass="entr" presetSubtype="10" repeatCount="indefinite" fill="hold" nodeType="with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randombar(horizontal)">
                                      <p:cBhvr>
                                        <p:cTn id="142" dur="500"/>
                                        <p:tgtEl>
                                          <p:spTgt spid="21"/>
                                        </p:tgtEl>
                                      </p:cBhvr>
                                    </p:animEffect>
                                  </p:childTnLst>
                                </p:cTn>
                              </p:par>
                              <p:par>
                                <p:cTn id="143" presetID="14" presetClass="entr" presetSubtype="10" repeatCount="indefinite"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randombar(horizontal)">
                                      <p:cBhvr>
                                        <p:cTn id="145" dur="500"/>
                                        <p:tgtEl>
                                          <p:spTgt spid="33"/>
                                        </p:tgtEl>
                                      </p:cBhvr>
                                    </p:animEffect>
                                  </p:childTnLst>
                                </p:cTn>
                              </p:par>
                              <p:par>
                                <p:cTn id="146" presetID="8" presetClass="entr" presetSubtype="16" repeatCount="indefinite" fill="hold" nodeType="with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diamond(in)">
                                      <p:cBhvr>
                                        <p:cTn id="148" dur="500"/>
                                        <p:tgtEl>
                                          <p:spTgt spid="36"/>
                                        </p:tgtEl>
                                      </p:cBhvr>
                                    </p:animEffect>
                                  </p:childTnLst>
                                </p:cTn>
                              </p:par>
                              <p:par>
                                <p:cTn id="149" presetID="8" presetClass="entr" presetSubtype="16" repeatCount="indefinite" fill="hold"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diamond(in)">
                                      <p:cBhvr>
                                        <p:cTn id="151" dur="500"/>
                                        <p:tgtEl>
                                          <p:spTgt spid="37"/>
                                        </p:tgtEl>
                                      </p:cBhvr>
                                    </p:animEffect>
                                  </p:childTnLst>
                                </p:cTn>
                              </p:par>
                              <p:par>
                                <p:cTn id="152" presetID="64" presetClass="path" presetSubtype="0" repeatCount="indefinite" fill="hold" grpId="0" nodeType="withEffect">
                                  <p:stCondLst>
                                    <p:cond delay="0"/>
                                  </p:stCondLst>
                                  <p:childTnLst>
                                    <p:animMotion origin="layout" path="M 0.00286 -0.08704 L 0.00573 -0.57014 " pathEditMode="relative" rAng="0" ptsTypes="AA">
                                      <p:cBhvr>
                                        <p:cTn id="153" dur="3000" fill="hold"/>
                                        <p:tgtEl>
                                          <p:spTgt spid="47"/>
                                        </p:tgtEl>
                                        <p:attrNameLst>
                                          <p:attrName>ppt_x</p:attrName>
                                          <p:attrName>ppt_y</p:attrName>
                                        </p:attrNameLst>
                                      </p:cBhvr>
                                      <p:rCtr x="143" y="-24167"/>
                                    </p:animMotion>
                                  </p:childTnLst>
                                  <p:subTnLst>
                                    <p:set>
                                      <p:cBhvr override="childStyle">
                                        <p:cTn dur="1" fill="hold" display="0" masterRel="sameClick" afterEffect="1">
                                          <p:stCondLst>
                                            <p:cond evt="end" delay="0">
                                              <p:tn val="152"/>
                                            </p:cond>
                                          </p:stCondLst>
                                        </p:cTn>
                                        <p:tgtEl>
                                          <p:spTgt spid="47"/>
                                        </p:tgtEl>
                                        <p:attrNameLst>
                                          <p:attrName>style.visibility</p:attrName>
                                        </p:attrNameLst>
                                      </p:cBhvr>
                                      <p:to>
                                        <p:strVal val="hidden"/>
                                      </p:to>
                                    </p:set>
                                  </p:subTnLst>
                                </p:cTn>
                              </p:par>
                              <p:par>
                                <p:cTn id="154" presetID="49" presetClass="path" presetSubtype="0" repeatCount="indefinite" fill="hold" grpId="0" nodeType="withEffect">
                                  <p:stCondLst>
                                    <p:cond delay="0"/>
                                  </p:stCondLst>
                                  <p:childTnLst>
                                    <p:animMotion origin="layout" path="M 2.77556E-17 2.96296E-6 L 0.18411 0.28657 " pathEditMode="relative" rAng="0" ptsTypes="AA">
                                      <p:cBhvr>
                                        <p:cTn id="155" dur="3000" fill="hold"/>
                                        <p:tgtEl>
                                          <p:spTgt spid="48"/>
                                        </p:tgtEl>
                                        <p:attrNameLst>
                                          <p:attrName>ppt_x</p:attrName>
                                          <p:attrName>ppt_y</p:attrName>
                                        </p:attrNameLst>
                                      </p:cBhvr>
                                      <p:rCtr x="9206" y="14329"/>
                                    </p:animMotion>
                                  </p:childTnLst>
                                  <p:subTnLst>
                                    <p:set>
                                      <p:cBhvr override="childStyle">
                                        <p:cTn dur="1" fill="hold" display="0" masterRel="sameClick" afterEffect="1">
                                          <p:stCondLst>
                                            <p:cond evt="end" delay="0">
                                              <p:tn val="154"/>
                                            </p:cond>
                                          </p:stCondLst>
                                        </p:cTn>
                                        <p:tgtEl>
                                          <p:spTgt spid="48"/>
                                        </p:tgtEl>
                                        <p:attrNameLst>
                                          <p:attrName>style.visibility</p:attrName>
                                        </p:attrNameLst>
                                      </p:cBhvr>
                                      <p:to>
                                        <p:strVal val="hidden"/>
                                      </p:to>
                                    </p:set>
                                  </p:subTnLst>
                                </p:cTn>
                              </p:par>
                              <p:par>
                                <p:cTn id="156" presetID="46" presetClass="path" presetSubtype="0" repeatCount="indefinite" fill="hold" grpId="0" nodeType="withEffect">
                                  <p:stCondLst>
                                    <p:cond delay="500"/>
                                  </p:stCondLst>
                                  <p:childTnLst>
                                    <p:animMotion origin="layout" path="M -0.05312 -2.96296E-6 C -0.05716 -0.0669 -0.00716 -0.125 0.0599 -0.12893 C 0.12383 -0.13402 0.18386 -0.08889 0.18789 -0.02407 C 0.19284 0.03611 0.15091 0.0919 0.09089 0.09607 C 0.03594 0.09908 -0.01614 0.06204 -0.02018 0.00602 C -0.02409 -0.0449 0.01094 -0.09305 0.06185 -0.09699 C 0.10886 -0.1 0.15287 -0.06898 0.15586 -0.02199 C 0.15886 0.01991 0.13086 0.06111 0.08893 0.06297 C 0.05091 0.06598 0.01485 0.0419 0.01185 0.00394 C 0.0099 -0.03009 0.03086 -0.06296 0.06393 -0.06504 C 0.09284 -0.0669 0.12188 -0.04907 0.12383 -0.0199 C 0.12591 0.0051 0.11094 0.02894 0.08685 0.03102 C 0.06693 0.0331 0.04584 0.02199 0.04492 0.00209 C 0.04284 -0.01389 0.05091 -0.03102 0.06589 -0.0331 C 0.07787 -0.0331 0.08985 -0.02893 0.09193 -0.01805 C 0.09284 -0.01111 0.09089 -0.00393 0.0849 -0.00092 C 0.0819 -2.96296E-6 0.07982 -2.96296E-6 0.07683 -0.00092 " pathEditMode="relative" rAng="0" ptsTypes="AAAAAAAAAAAAAAAAA">
                                      <p:cBhvr>
                                        <p:cTn id="157" dur="5000" fill="hold"/>
                                        <p:tgtEl>
                                          <p:spTgt spid="52"/>
                                        </p:tgtEl>
                                        <p:attrNameLst>
                                          <p:attrName>ppt_x</p:attrName>
                                          <p:attrName>ppt_y</p:attrName>
                                        </p:attrNameLst>
                                      </p:cBhvr>
                                      <p:rCtr x="12057" y="-1667"/>
                                    </p:animMotion>
                                  </p:childTnLst>
                                </p:cTn>
                              </p:par>
                              <p:par>
                                <p:cTn id="158" presetID="46" presetClass="path" presetSubtype="0" repeatCount="indefinite" fill="hold" grpId="0" nodeType="withEffect">
                                  <p:stCondLst>
                                    <p:cond delay="0"/>
                                  </p:stCondLst>
                                  <p:childTnLst>
                                    <p:animMotion origin="layout" path="M 0.02291 -0.07037 C 0.01992 -0.13727 0.05742 -0.19537 0.10768 -0.1993 C 0.15559 -0.2044 0.20052 -0.15926 0.20351 -0.09444 C 0.20729 -0.03426 0.17578 0.02153 0.13085 0.0257 C 0.08971 0.02871 0.05065 -0.00833 0.04765 -0.06435 C 0.04466 -0.11528 0.07096 -0.16342 0.10911 -0.16736 C 0.14427 -0.17037 0.17734 -0.13935 0.17955 -0.09236 C 0.18177 -0.05046 0.1608 -0.00926 0.12942 -0.00741 C 0.10091 -0.0044 0.07382 -0.02847 0.07161 -0.06643 C 0.07018 -0.10046 0.0858 -0.13333 0.11067 -0.13542 C 0.13229 -0.13727 0.15403 -0.11944 0.15559 -0.09028 C 0.15716 -0.06528 0.14583 -0.04143 0.12786 -0.03935 C 0.11289 -0.03727 0.09713 -0.04838 0.09635 -0.06829 C 0.09479 -0.08426 0.10091 -0.10139 0.1121 -0.10347 C 0.12109 -0.10347 0.13007 -0.0993 0.13164 -0.08842 C 0.13229 -0.08148 0.13085 -0.0743 0.1263 -0.07129 C 0.12408 -0.07037 0.12252 -0.07037 0.12031 -0.07129 " pathEditMode="relative" rAng="0" ptsTypes="AAAAAAAAAAAAAAAAA">
                                      <p:cBhvr>
                                        <p:cTn id="159" dur="5000" fill="hold"/>
                                        <p:tgtEl>
                                          <p:spTgt spid="50"/>
                                        </p:tgtEl>
                                        <p:attrNameLst>
                                          <p:attrName>ppt_x</p:attrName>
                                          <p:attrName>ppt_y</p:attrName>
                                        </p:attrNameLst>
                                      </p:cBhvr>
                                      <p:rCtr x="9023" y="-1667"/>
                                    </p:animMotion>
                                  </p:childTnLst>
                                </p:cTn>
                              </p:par>
                              <p:par>
                                <p:cTn id="160" presetID="63" presetClass="path" presetSubtype="0" repeatCount="indefinite" fill="hold" grpId="0" nodeType="withEffect">
                                  <p:stCondLst>
                                    <p:cond delay="0"/>
                                  </p:stCondLst>
                                  <p:childTnLst>
                                    <p:animMotion origin="layout" path="M 8.33333E-7 -3.7037E-6 L 0.2763 -0.35046 " pathEditMode="relative" rAng="0" ptsTypes="AA">
                                      <p:cBhvr>
                                        <p:cTn id="161" dur="5000" fill="hold"/>
                                        <p:tgtEl>
                                          <p:spTgt spid="49"/>
                                        </p:tgtEl>
                                        <p:attrNameLst>
                                          <p:attrName>ppt_x</p:attrName>
                                          <p:attrName>ppt_y</p:attrName>
                                        </p:attrNameLst>
                                      </p:cBhvr>
                                      <p:rCtr x="13815" y="-17523"/>
                                    </p:animMotion>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45"/>
                                        </p:tgtEl>
                                        <p:attrNameLst>
                                          <p:attrName>style.visibility</p:attrName>
                                        </p:attrNameLst>
                                      </p:cBhvr>
                                      <p:to>
                                        <p:strVal val="visible"/>
                                      </p:to>
                                    </p:set>
                                    <p:animEffect transition="in" filter="fade">
                                      <p:cBhvr>
                                        <p:cTn id="166" dur="500"/>
                                        <p:tgtEl>
                                          <p:spTgt spid="45"/>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iterate type="lt">
                                    <p:tmPct val="10000"/>
                                  </p:iterate>
                                  <p:childTnLst>
                                    <p:set>
                                      <p:cBhvr>
                                        <p:cTn id="170" dur="1" fill="hold">
                                          <p:stCondLst>
                                            <p:cond delay="0"/>
                                          </p:stCondLst>
                                        </p:cTn>
                                        <p:tgtEl>
                                          <p:spTgt spid="54"/>
                                        </p:tgtEl>
                                        <p:attrNameLst>
                                          <p:attrName>style.visibility</p:attrName>
                                        </p:attrNameLst>
                                      </p:cBhvr>
                                      <p:to>
                                        <p:strVal val="visible"/>
                                      </p:to>
                                    </p:set>
                                    <p:animEffect transition="in" filter="fade">
                                      <p:cBhvr>
                                        <p:cTn id="171" dur="500"/>
                                        <p:tgtEl>
                                          <p:spTgt spid="54"/>
                                        </p:tgtEl>
                                      </p:cBhvr>
                                    </p:animEffect>
                                  </p:childTnLst>
                                </p:cTn>
                              </p:par>
                              <p:par>
                                <p:cTn id="172" presetID="10" presetClass="entr" presetSubtype="0" fill="hold" nodeType="withEffect">
                                  <p:stCondLst>
                                    <p:cond delay="0"/>
                                  </p:stCondLst>
                                  <p:childTnLst>
                                    <p:set>
                                      <p:cBhvr>
                                        <p:cTn id="173" dur="1" fill="hold">
                                          <p:stCondLst>
                                            <p:cond delay="0"/>
                                          </p:stCondLst>
                                        </p:cTn>
                                        <p:tgtEl>
                                          <p:spTgt spid="51"/>
                                        </p:tgtEl>
                                        <p:attrNameLst>
                                          <p:attrName>style.visibility</p:attrName>
                                        </p:attrNameLst>
                                      </p:cBhvr>
                                      <p:to>
                                        <p:strVal val="visible"/>
                                      </p:to>
                                    </p:set>
                                    <p:animEffect transition="in" filter="fade">
                                      <p:cBhvr>
                                        <p:cTn id="174" dur="500"/>
                                        <p:tgtEl>
                                          <p:spTgt spid="51"/>
                                        </p:tgtEl>
                                      </p:cBhvr>
                                    </p:animEffect>
                                  </p:childTnLst>
                                </p:cTn>
                              </p:par>
                              <p:par>
                                <p:cTn id="175" presetID="10" presetClass="entr" presetSubtype="0" fill="hold" grpId="0" nodeType="withEffect">
                                  <p:stCondLst>
                                    <p:cond delay="0"/>
                                  </p:stCondLst>
                                  <p:iterate type="lt">
                                    <p:tmPct val="10000"/>
                                  </p:iterate>
                                  <p:childTnLst>
                                    <p:set>
                                      <p:cBhvr>
                                        <p:cTn id="176" dur="1" fill="hold">
                                          <p:stCondLst>
                                            <p:cond delay="0"/>
                                          </p:stCondLst>
                                        </p:cTn>
                                        <p:tgtEl>
                                          <p:spTgt spid="56"/>
                                        </p:tgtEl>
                                        <p:attrNameLst>
                                          <p:attrName>style.visibility</p:attrName>
                                        </p:attrNameLst>
                                      </p:cBhvr>
                                      <p:to>
                                        <p:strVal val="visible"/>
                                      </p:to>
                                    </p:set>
                                    <p:animEffect transition="in" filter="fade">
                                      <p:cBhvr>
                                        <p:cTn id="177" dur="500"/>
                                        <p:tgtEl>
                                          <p:spTgt spid="56"/>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57"/>
                                        </p:tgtEl>
                                        <p:attrNameLst>
                                          <p:attrName>style.visibility</p:attrName>
                                        </p:attrNameLst>
                                      </p:cBhvr>
                                      <p:to>
                                        <p:strVal val="visible"/>
                                      </p:to>
                                    </p:set>
                                    <p:animEffect transition="in" filter="fade">
                                      <p:cBhvr>
                                        <p:cTn id="18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45" grpId="0"/>
      <p:bldP spid="54" grpId="0"/>
      <p:bldP spid="56" grpId="0"/>
      <p:bldP spid="57" grpId="0"/>
      <p:bldP spid="50"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5">
              <a:lumMod val="20000"/>
              <a:lumOff val="8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
          <p:cNvPicPr>
            <a:picLocks noChangeAspect="1"/>
          </p:cNvPicPr>
          <p:nvPr/>
        </p:nvPicPr>
        <p:blipFill>
          <a:blip r:embed="rId2"/>
          <a:stretch>
            <a:fillRect/>
          </a:stretch>
        </p:blipFill>
        <p:spPr>
          <a:xfrm>
            <a:off x="918129" y="1443034"/>
            <a:ext cx="6965107" cy="3613875"/>
          </a:xfrm>
          <a:prstGeom prst="rect">
            <a:avLst/>
          </a:prstGeom>
        </p:spPr>
        <p:style>
          <a:lnRef idx="2">
            <a:schemeClr val="dk1"/>
          </a:lnRef>
          <a:fillRef idx="1">
            <a:schemeClr val="lt1"/>
          </a:fillRef>
          <a:effectRef idx="0">
            <a:schemeClr val="dk1"/>
          </a:effectRef>
          <a:fontRef idx="minor">
            <a:schemeClr val="dk1"/>
          </a:fontRef>
        </p:style>
      </p:pic>
      <p:sp>
        <p:nvSpPr>
          <p:cNvPr id="4" name="Rectangle 3"/>
          <p:cNvSpPr/>
          <p:nvPr/>
        </p:nvSpPr>
        <p:spPr>
          <a:xfrm>
            <a:off x="3065016" y="293316"/>
            <a:ext cx="5214889" cy="769441"/>
          </a:xfrm>
          <a:prstGeom prst="rect">
            <a:avLst/>
          </a:prstGeom>
        </p:spPr>
        <p:txBody>
          <a:bodyPr wrap="none">
            <a:spAutoFit/>
          </a:bodyPr>
          <a:lstStyle/>
          <a:p>
            <a:r>
              <a:rPr lang="bn-IN" sz="4400" dirty="0">
                <a:latin typeface="Nikosh" pitchFamily="2" charset="0"/>
                <a:cs typeface="Nikosh" pitchFamily="2" charset="0"/>
              </a:rPr>
              <a:t>সালোকসংশ্লেষণ এর বিক্রিয়া </a:t>
            </a:r>
            <a:endParaRPr lang="en-US" sz="4400" dirty="0">
              <a:latin typeface="Nikosh" pitchFamily="2" charset="0"/>
              <a:cs typeface="Nikosh" pitchFamily="2" charset="0"/>
            </a:endParaRPr>
          </a:p>
        </p:txBody>
      </p:sp>
      <p:sp>
        <p:nvSpPr>
          <p:cNvPr id="5" name="TextBox 4"/>
          <p:cNvSpPr txBox="1"/>
          <p:nvPr/>
        </p:nvSpPr>
        <p:spPr>
          <a:xfrm>
            <a:off x="8183193" y="2409755"/>
            <a:ext cx="3690152" cy="1754326"/>
          </a:xfrm>
          <a:prstGeom prst="rect">
            <a:avLst/>
          </a:prstGeom>
        </p:spPr>
        <p:txBody>
          <a:bodyPr wrap="square" rtlCol="0">
            <a:spAutoFit/>
          </a:bodyPr>
          <a:lstStyle/>
          <a:p>
            <a:pPr algn="ctr"/>
            <a:r>
              <a:rPr lang="en-GB" altLang="en-US" sz="3600" dirty="0" err="1">
                <a:latin typeface="Nikosh" pitchFamily="2" charset="0"/>
                <a:cs typeface="Nikosh" pitchFamily="2" charset="0"/>
              </a:rPr>
              <a:t>সালোকসংশ্লেষণের</a:t>
            </a:r>
            <a:r>
              <a:rPr lang="en-US" altLang="en-US" sz="3600" dirty="0">
                <a:latin typeface="Nikosh" pitchFamily="2" charset="0"/>
                <a:cs typeface="Nikosh" pitchFamily="2" charset="0"/>
              </a:rPr>
              <a:t> </a:t>
            </a:r>
            <a:r>
              <a:rPr lang="en-GB" altLang="en-US" sz="3600" dirty="0">
                <a:latin typeface="Nikosh" pitchFamily="2" charset="0"/>
                <a:cs typeface="Nikosh" pitchFamily="2" charset="0"/>
              </a:rPr>
              <a:t>২</a:t>
            </a:r>
            <a:r>
              <a:rPr lang="en-US" altLang="en-US" sz="3600" dirty="0">
                <a:latin typeface="Nikosh" pitchFamily="2" charset="0"/>
                <a:cs typeface="Nikosh" pitchFamily="2" charset="0"/>
              </a:rPr>
              <a:t> </a:t>
            </a:r>
            <a:r>
              <a:rPr lang="en-GB" altLang="en-US" sz="3600" dirty="0" err="1">
                <a:latin typeface="Nikosh" pitchFamily="2" charset="0"/>
                <a:cs typeface="Nikosh" pitchFamily="2" charset="0"/>
              </a:rPr>
              <a:t>টি</a:t>
            </a:r>
            <a:r>
              <a:rPr lang="en-US" altLang="en-US" sz="3600" dirty="0">
                <a:latin typeface="Nikosh" pitchFamily="2" charset="0"/>
                <a:cs typeface="Nikosh" pitchFamily="2" charset="0"/>
              </a:rPr>
              <a:t> </a:t>
            </a:r>
            <a:r>
              <a:rPr lang="en-GB" altLang="en-US" sz="3600" dirty="0" err="1">
                <a:latin typeface="Nikosh" pitchFamily="2" charset="0"/>
                <a:cs typeface="Nikosh" pitchFamily="2" charset="0"/>
              </a:rPr>
              <a:t>পর্যায়</a:t>
            </a:r>
            <a:r>
              <a:rPr lang="en-US" altLang="en-US" sz="3600" dirty="0">
                <a:latin typeface="Nikosh" pitchFamily="2" charset="0"/>
                <a:cs typeface="Nikosh" pitchFamily="2" charset="0"/>
              </a:rPr>
              <a:t>- </a:t>
            </a:r>
            <a:r>
              <a:rPr lang="en-GB" altLang="en-US" sz="3600" dirty="0" err="1">
                <a:latin typeface="Nikosh" pitchFamily="2" charset="0"/>
                <a:cs typeface="Nikosh" pitchFamily="2" charset="0"/>
              </a:rPr>
              <a:t>আলোক</a:t>
            </a:r>
            <a:r>
              <a:rPr lang="en-US" altLang="en-US" sz="3600" dirty="0">
                <a:latin typeface="Nikosh" pitchFamily="2" charset="0"/>
                <a:cs typeface="Nikosh" pitchFamily="2" charset="0"/>
              </a:rPr>
              <a:t> </a:t>
            </a:r>
            <a:r>
              <a:rPr lang="en-GB" altLang="en-US" sz="3600" dirty="0" err="1">
                <a:latin typeface="Nikosh" pitchFamily="2" charset="0"/>
                <a:cs typeface="Nikosh" pitchFamily="2" charset="0"/>
              </a:rPr>
              <a:t>পর্যায়</a:t>
            </a:r>
            <a:r>
              <a:rPr lang="en-US" altLang="en-US" sz="3600" dirty="0">
                <a:latin typeface="Nikosh" pitchFamily="2" charset="0"/>
                <a:cs typeface="Nikosh" pitchFamily="2" charset="0"/>
              </a:rPr>
              <a:t> </a:t>
            </a:r>
            <a:r>
              <a:rPr lang="en-GB" altLang="en-US" sz="3600" dirty="0">
                <a:latin typeface="Nikosh" pitchFamily="2" charset="0"/>
                <a:cs typeface="Nikosh" pitchFamily="2" charset="0"/>
              </a:rPr>
              <a:t>ও</a:t>
            </a:r>
            <a:r>
              <a:rPr lang="en-US" altLang="en-US" sz="3600" dirty="0">
                <a:latin typeface="Nikosh" pitchFamily="2" charset="0"/>
                <a:cs typeface="Nikosh" pitchFamily="2" charset="0"/>
              </a:rPr>
              <a:t> </a:t>
            </a:r>
            <a:r>
              <a:rPr lang="en-GB" altLang="en-US" sz="3600" dirty="0" err="1">
                <a:latin typeface="Nikosh" pitchFamily="2" charset="0"/>
                <a:cs typeface="Nikosh" pitchFamily="2" charset="0"/>
              </a:rPr>
              <a:t>অন্ধকার</a:t>
            </a:r>
            <a:r>
              <a:rPr lang="en-US" altLang="en-US" sz="3600" dirty="0">
                <a:latin typeface="Nikosh" pitchFamily="2" charset="0"/>
                <a:cs typeface="Nikosh" pitchFamily="2" charset="0"/>
              </a:rPr>
              <a:t> </a:t>
            </a:r>
            <a:r>
              <a:rPr lang="en-GB" altLang="en-US" sz="3600" dirty="0" err="1">
                <a:latin typeface="Nikosh" pitchFamily="2" charset="0"/>
                <a:cs typeface="Nikosh" pitchFamily="2" charset="0"/>
              </a:rPr>
              <a:t>পর্যায়</a:t>
            </a:r>
            <a:r>
              <a:rPr lang="en-GB" altLang="en-US" sz="3600" dirty="0">
                <a:latin typeface="Nikosh" pitchFamily="2" charset="0"/>
                <a:cs typeface="Nikosh" pitchFamily="2" charset="0"/>
              </a:rPr>
              <a:t>।</a:t>
            </a:r>
            <a:r>
              <a:rPr lang="en-US" altLang="en-US" sz="3600" dirty="0">
                <a:latin typeface="Nikosh" pitchFamily="2" charset="0"/>
                <a:cs typeface="Nikosh" pitchFamily="2" charset="0"/>
              </a:rPr>
              <a:t>     </a:t>
            </a:r>
            <a:endParaRPr lang="en-GB" sz="3600" dirty="0">
              <a:latin typeface="Nikosh" pitchFamily="2" charset="0"/>
              <a:cs typeface="Nikosh" pitchFamily="2" charset="0"/>
            </a:endParaRPr>
          </a:p>
        </p:txBody>
      </p:sp>
      <p:sp>
        <p:nvSpPr>
          <p:cNvPr id="6" name="TextBox 4"/>
          <p:cNvSpPr txBox="1"/>
          <p:nvPr/>
        </p:nvSpPr>
        <p:spPr>
          <a:xfrm>
            <a:off x="748146" y="5573693"/>
            <a:ext cx="10848109" cy="584775"/>
          </a:xfrm>
          <a:prstGeom prst="rect">
            <a:avLst/>
          </a:prstGeom>
          <a:noFill/>
        </p:spPr>
        <p:txBody>
          <a:bodyPr wrap="square" rtlCol="0">
            <a:spAutoFit/>
          </a:bodyPr>
          <a:lstStyle/>
          <a:p>
            <a:r>
              <a:rPr lang="bn-IN" sz="3200" dirty="0" smtClean="0">
                <a:latin typeface="Nikosh" pitchFamily="2" charset="0"/>
                <a:cs typeface="Nikosh" pitchFamily="2" charset="0"/>
              </a:rPr>
              <a:t>কার্বন ডাই অক্সাইড +</a:t>
            </a:r>
            <a:r>
              <a:rPr lang="en-GB" altLang="en-US" sz="3200" dirty="0" smtClean="0">
                <a:latin typeface="Nikosh" pitchFamily="2" charset="0"/>
                <a:cs typeface="Nikosh" pitchFamily="2" charset="0"/>
              </a:rPr>
              <a:t>পানি</a:t>
            </a:r>
            <a:r>
              <a:rPr lang="en-US" altLang="en-US" sz="3200" dirty="0" smtClean="0">
                <a:latin typeface="Nikosh" pitchFamily="2" charset="0"/>
                <a:cs typeface="Nikosh" pitchFamily="2" charset="0"/>
              </a:rPr>
              <a:t>                         </a:t>
            </a:r>
            <a:r>
              <a:rPr lang="en-GB" altLang="en-US" sz="3200" dirty="0" smtClean="0">
                <a:latin typeface="Nikosh" pitchFamily="2" charset="0"/>
                <a:cs typeface="Nikosh" pitchFamily="2" charset="0"/>
              </a:rPr>
              <a:t>গ্লুকোজ</a:t>
            </a:r>
            <a:r>
              <a:rPr lang="en-US" altLang="en-US" sz="3200" dirty="0" smtClean="0">
                <a:latin typeface="Nikosh" pitchFamily="2" charset="0"/>
                <a:cs typeface="Nikosh" pitchFamily="2" charset="0"/>
              </a:rPr>
              <a:t>+ </a:t>
            </a:r>
            <a:r>
              <a:rPr lang="en-GB" altLang="en-US" sz="3200" dirty="0" smtClean="0">
                <a:latin typeface="Nikosh" pitchFamily="2" charset="0"/>
                <a:cs typeface="Nikosh" pitchFamily="2" charset="0"/>
              </a:rPr>
              <a:t>অক্সিজেন</a:t>
            </a:r>
            <a:r>
              <a:rPr lang="en-US" altLang="en-US" sz="3200" dirty="0" smtClean="0">
                <a:latin typeface="Nikosh" pitchFamily="2" charset="0"/>
                <a:cs typeface="Nikosh" pitchFamily="2" charset="0"/>
              </a:rPr>
              <a:t>      </a:t>
            </a:r>
            <a:endParaRPr lang="en-US" sz="3200" dirty="0">
              <a:latin typeface="Nikosh" pitchFamily="2" charset="0"/>
              <a:cs typeface="Nikosh" pitchFamily="2" charset="0"/>
            </a:endParaRPr>
          </a:p>
        </p:txBody>
      </p:sp>
      <p:cxnSp>
        <p:nvCxnSpPr>
          <p:cNvPr id="7" name="Straight Arrow Connector 6"/>
          <p:cNvCxnSpPr>
            <a:cxnSpLocks/>
          </p:cNvCxnSpPr>
          <p:nvPr/>
        </p:nvCxnSpPr>
        <p:spPr>
          <a:xfrm flipV="1">
            <a:off x="4337595" y="5846976"/>
            <a:ext cx="2165792" cy="118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0"/>
          <p:cNvSpPr txBox="1"/>
          <p:nvPr/>
        </p:nvSpPr>
        <p:spPr>
          <a:xfrm>
            <a:off x="4399102" y="5143242"/>
            <a:ext cx="1581038" cy="584775"/>
          </a:xfrm>
          <a:prstGeom prst="rect">
            <a:avLst/>
          </a:prstGeom>
          <a:noFill/>
        </p:spPr>
        <p:txBody>
          <a:bodyPr wrap="square" rtlCol="0">
            <a:spAutoFit/>
          </a:bodyPr>
          <a:lstStyle/>
          <a:p>
            <a:pPr algn="ctr"/>
            <a:r>
              <a:rPr lang="bn-IN" sz="3200" dirty="0" smtClean="0">
                <a:latin typeface="Nikosh" pitchFamily="2" charset="0"/>
                <a:cs typeface="Nikosh" pitchFamily="2" charset="0"/>
              </a:rPr>
              <a:t>আলো</a:t>
            </a:r>
            <a:endParaRPr lang="en-US" sz="3200" dirty="0">
              <a:latin typeface="Nikosh" pitchFamily="2" charset="0"/>
              <a:cs typeface="Nikosh" pitchFamily="2" charset="0"/>
            </a:endParaRPr>
          </a:p>
        </p:txBody>
      </p:sp>
      <p:sp>
        <p:nvSpPr>
          <p:cNvPr id="9" name="TextBox 13"/>
          <p:cNvSpPr txBox="1"/>
          <p:nvPr/>
        </p:nvSpPr>
        <p:spPr>
          <a:xfrm>
            <a:off x="4462286" y="5808064"/>
            <a:ext cx="2636530" cy="584775"/>
          </a:xfrm>
          <a:prstGeom prst="rect">
            <a:avLst/>
          </a:prstGeom>
          <a:noFill/>
        </p:spPr>
        <p:txBody>
          <a:bodyPr wrap="square" rtlCol="0">
            <a:spAutoFit/>
          </a:bodyPr>
          <a:lstStyle/>
          <a:p>
            <a:r>
              <a:rPr lang="bn-IN" sz="3200" dirty="0" smtClean="0">
                <a:latin typeface="Nikosh" pitchFamily="2" charset="0"/>
                <a:cs typeface="Nikosh" pitchFamily="2" charset="0"/>
              </a:rPr>
              <a:t>ক্লোরোফিল</a:t>
            </a:r>
            <a:endParaRPr lang="en-US" sz="3200" dirty="0">
              <a:latin typeface="Nikosh" pitchFamily="2" charset="0"/>
              <a:cs typeface="Nikosh" pitchFamily="2" charset="0"/>
            </a:endParaRPr>
          </a:p>
        </p:txBody>
      </p:sp>
    </p:spTree>
    <p:extLst>
      <p:ext uri="{BB962C8B-B14F-4D97-AF65-F5344CB8AC3E}">
        <p14:creationId xmlns:p14="http://schemas.microsoft.com/office/powerpoint/2010/main" val="290430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0-#ppt_w/2"/>
                                          </p:val>
                                        </p:tav>
                                        <p:tav tm="100000">
                                          <p:val>
                                            <p:strVal val="#ppt_x"/>
                                          </p:val>
                                        </p:tav>
                                      </p:tavLst>
                                    </p:anim>
                                    <p:anim calcmode="lin" valueType="num">
                                      <p:cBhvr additive="base">
                                        <p:cTn id="21" dur="10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0-#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ppt_x"/>
                                          </p:val>
                                        </p:tav>
                                        <p:tav tm="100000">
                                          <p:val>
                                            <p:strVal val="#ppt_x"/>
                                          </p:val>
                                        </p:tav>
                                      </p:tavLst>
                                    </p:anim>
                                    <p:anim calcmode="lin" valueType="num">
                                      <p:cBhvr additive="base">
                                        <p:cTn id="31"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ppt_x"/>
                                          </p:val>
                                        </p:tav>
                                        <p:tav tm="100000">
                                          <p:val>
                                            <p:strVal val="#ppt_x"/>
                                          </p:val>
                                        </p:tav>
                                      </p:tavLst>
                                    </p:anim>
                                    <p:anim calcmode="lin" valueType="num">
                                      <p:cBhvr additive="base">
                                        <p:cTn id="37"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1720</TotalTime>
  <Words>486</Words>
  <Application>Microsoft Office PowerPoint</Application>
  <PresentationFormat>Custom</PresentationFormat>
  <Paragraphs>84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i</cp:lastModifiedBy>
  <cp:revision>291</cp:revision>
  <dcterms:created xsi:type="dcterms:W3CDTF">2020-03-28T14:15:40Z</dcterms:created>
  <dcterms:modified xsi:type="dcterms:W3CDTF">2020-10-18T09:05:46Z</dcterms:modified>
</cp:coreProperties>
</file>