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79" r:id="rId2"/>
    <p:sldId id="280" r:id="rId3"/>
    <p:sldId id="283" r:id="rId4"/>
    <p:sldId id="304" r:id="rId5"/>
    <p:sldId id="258" r:id="rId6"/>
    <p:sldId id="259" r:id="rId7"/>
    <p:sldId id="260" r:id="rId8"/>
    <p:sldId id="264" r:id="rId9"/>
    <p:sldId id="265" r:id="rId10"/>
    <p:sldId id="307" r:id="rId11"/>
    <p:sldId id="306" r:id="rId12"/>
    <p:sldId id="266" r:id="rId13"/>
    <p:sldId id="267" r:id="rId14"/>
    <p:sldId id="30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063B6-FD60-4803-9ED8-94E71105C5E4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38FE2-EBE4-471C-A564-A5281CBAFF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008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dirty="0"/>
              <a:t>শুরুতেই ক্যাপসনের মাধ্যমে পাঠ পরিচিতির আবাস দিতে হবে।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8FB4C0-688F-4BCA-A8B0-CED913FA263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113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/>
              <a:t>সম্মানিত</a:t>
            </a:r>
            <a:r>
              <a:rPr lang="bn-BD" baseline="0" dirty="0"/>
              <a:t> শিক্ষকমন্ডলী আপনারা ইচ্ছে করলে এই </a:t>
            </a:r>
            <a:r>
              <a:rPr lang="en-US" baseline="0" dirty="0"/>
              <a:t>slide </a:t>
            </a:r>
            <a:r>
              <a:rPr lang="bn-BD" baseline="0" dirty="0"/>
              <a:t>টি </a:t>
            </a:r>
            <a:r>
              <a:rPr lang="en-US" baseline="0" dirty="0"/>
              <a:t>Hide </a:t>
            </a:r>
            <a:r>
              <a:rPr lang="bn-BD" baseline="0" dirty="0"/>
              <a:t>করে রাখতে পারবেন। </a:t>
            </a:r>
            <a:r>
              <a:rPr lang="en-US" baseline="0" dirty="0"/>
              <a:t>Hide </a:t>
            </a:r>
            <a:r>
              <a:rPr lang="bn-BD" baseline="0" dirty="0"/>
              <a:t>করার পদ্ধতি হলো রিবন বার এর </a:t>
            </a:r>
            <a:r>
              <a:rPr lang="en-US" baseline="0" dirty="0"/>
              <a:t>Slide Show </a:t>
            </a:r>
            <a:r>
              <a:rPr lang="bn-BD" baseline="0" dirty="0"/>
              <a:t>তে ক্লিক করে </a:t>
            </a:r>
            <a:r>
              <a:rPr lang="en-US" baseline="0" dirty="0"/>
              <a:t>Hide Slide </a:t>
            </a:r>
            <a:r>
              <a:rPr lang="bn-BD" baseline="0" dirty="0"/>
              <a:t>এর উপর ক্লিক করলে </a:t>
            </a:r>
            <a:r>
              <a:rPr lang="en-US" baseline="0" dirty="0"/>
              <a:t>hide </a:t>
            </a:r>
            <a:r>
              <a:rPr lang="bn-BD" baseline="0" dirty="0"/>
              <a:t> হয়ে যাবে। এক্ষেত্রে </a:t>
            </a:r>
            <a:r>
              <a:rPr lang="en-US" baseline="0" dirty="0"/>
              <a:t>f5 </a:t>
            </a:r>
            <a:r>
              <a:rPr lang="bn-BD" baseline="0" dirty="0"/>
              <a:t>চেপে </a:t>
            </a:r>
            <a:r>
              <a:rPr lang="en-US" baseline="0" dirty="0"/>
              <a:t>Slide Show </a:t>
            </a:r>
            <a:r>
              <a:rPr lang="bn-BD" baseline="0" dirty="0"/>
              <a:t>করলে </a:t>
            </a:r>
            <a:r>
              <a:rPr lang="en-US" baseline="0" dirty="0"/>
              <a:t>Hide </a:t>
            </a:r>
            <a:r>
              <a:rPr lang="bn-BD" baseline="0" dirty="0"/>
              <a:t>করা </a:t>
            </a:r>
            <a:r>
              <a:rPr lang="en-US" baseline="0" dirty="0"/>
              <a:t>page </a:t>
            </a:r>
            <a:r>
              <a:rPr lang="bn-BD" baseline="0" dirty="0"/>
              <a:t>আর দেখা যাবে না।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8FB4C0-688F-4BCA-A8B0-CED913FA263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1220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BD" dirty="0"/>
              <a:t>পাঠের</a:t>
            </a:r>
            <a:r>
              <a:rPr lang="bn-BD" baseline="0" dirty="0"/>
              <a:t> শিরোনাম আসার আগে শিক্ষার্থীদের দ্বারা পাঠের শিরোনাম ঘোষণার চেষ্টা করতে হবে। পাঠ শিরোনাম বোর্ডে লিখতে হবে।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8FB4C0-688F-4BCA-A8B0-CED913FA263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44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9B24-2C34-4AAF-9C5F-289035E4D117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72E9-CD91-42F2-9986-7242ADA1C1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65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9B24-2C34-4AAF-9C5F-289035E4D117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72E9-CD91-42F2-9986-7242ADA1C1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42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9B24-2C34-4AAF-9C5F-289035E4D117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72E9-CD91-42F2-9986-7242ADA1C1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687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9B24-2C34-4AAF-9C5F-289035E4D117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72E9-CD91-42F2-9986-7242ADA1C1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658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9B24-2C34-4AAF-9C5F-289035E4D117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72E9-CD91-42F2-9986-7242ADA1C1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1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9B24-2C34-4AAF-9C5F-289035E4D117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72E9-CD91-42F2-9986-7242ADA1C1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5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9B24-2C34-4AAF-9C5F-289035E4D117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72E9-CD91-42F2-9986-7242ADA1C1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63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9B24-2C34-4AAF-9C5F-289035E4D117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72E9-CD91-42F2-9986-7242ADA1C1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3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9B24-2C34-4AAF-9C5F-289035E4D117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72E9-CD91-42F2-9986-7242ADA1C1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39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9B24-2C34-4AAF-9C5F-289035E4D117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72E9-CD91-42F2-9986-7242ADA1C1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099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9B24-2C34-4AAF-9C5F-289035E4D117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172E9-CD91-42F2-9986-7242ADA1C1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75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29B24-2C34-4AAF-9C5F-289035E4D117}" type="datetimeFigureOut">
              <a:rPr lang="en-US" smtClean="0"/>
              <a:pPr/>
              <a:t>10/18/2020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172E9-CD91-42F2-9986-7242ADA1C1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8170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BC425FA-F995-4C87-A965-078F4568D02C}"/>
              </a:ext>
            </a:extLst>
          </p:cNvPr>
          <p:cNvSpPr txBox="1"/>
          <p:nvPr/>
        </p:nvSpPr>
        <p:spPr>
          <a:xfrm>
            <a:off x="2606040" y="1293674"/>
            <a:ext cx="6979919" cy="175432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এই স্লাইডটি সম্মানিত শিক্ষকবৃন্দের জন্য। </a:t>
            </a:r>
          </a:p>
          <a:p>
            <a:pPr algn="ctr"/>
            <a:r>
              <a:rPr lang="bn-BD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স্লাইডটি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উপস্থাপনের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পূর্বে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পুস্তকের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সংশ্লিষ্ট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পাঠের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মিলিয়ে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নিতে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পারেন</a:t>
            </a:r>
            <a:r>
              <a:rPr lang="en-US" sz="36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252F5B-9FC5-48F2-9851-60C16D91BECF}"/>
              </a:ext>
            </a:extLst>
          </p:cNvPr>
          <p:cNvSpPr txBox="1"/>
          <p:nvPr/>
        </p:nvSpPr>
        <p:spPr>
          <a:xfrm>
            <a:off x="2148841" y="3048001"/>
            <a:ext cx="8481809" cy="206210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এই পাঠটি শ্রেণিকক্ষে উপস্থাপনের সময় প্রয়োজনীয় পরামর্শ প্রতিটি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 স্লাইডের নিচে অর্থাৎ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Slide Note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এ সংযোজন করা হয়েছে। 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আশা করি সম্মানিত শিক্ষকগণ পাঠটি উপস্থাপনের পূর্বে  উল্লেখিত</a:t>
            </a:r>
          </a:p>
          <a:p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Note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দেখে নেবেন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F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চেপে উপস্থাপন শুরু করতে পারেন।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11BD1EE1-68AC-4CDF-975A-208DB1650CF7}"/>
              </a:ext>
            </a:extLst>
          </p:cNvPr>
          <p:cNvSpPr/>
          <p:nvPr/>
        </p:nvSpPr>
        <p:spPr>
          <a:xfrm>
            <a:off x="321213" y="0"/>
            <a:ext cx="11549575" cy="6858000"/>
          </a:xfrm>
          <a:prstGeom prst="frame">
            <a:avLst>
              <a:gd name="adj1" fmla="val 1737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20" tIns="54009" rIns="108020" bIns="540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26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855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25E3F75-9E99-4F46-8346-FB555FE9E6B7}"/>
              </a:ext>
            </a:extLst>
          </p:cNvPr>
          <p:cNvSpPr txBox="1"/>
          <p:nvPr/>
        </p:nvSpPr>
        <p:spPr>
          <a:xfrm>
            <a:off x="0" y="4963273"/>
            <a:ext cx="1206137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s-IN" sz="3600" b="0" i="0" dirty="0">
                <a:solidFill>
                  <a:srgbClr val="363638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ইরশাদ হয়েছে, ‘আমি আমার রাসূলদের পাঠিয়েছি খোলাখুলি বিধান সহকারে। আর তাদের সাথে অবতীর্ণ করেছি (দিকনির্দেশনার) কিতাব ও ন্যায়বিচারের বাণী, যাতে করে মানুষ নিজেদের ব্যাপারে ন্যায়ানুগ ব্যবস্থা নিতে পারে।’ (সূরা হাদীদ : আয়াত ২৫)।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A picture containing diagram&#10;&#10;Description automatically generated">
            <a:extLst>
              <a:ext uri="{FF2B5EF4-FFF2-40B4-BE49-F238E27FC236}">
                <a16:creationId xmlns:a16="http://schemas.microsoft.com/office/drawing/2014/main" id="{3877D45D-A70B-44FA-9A1F-CD120787C3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333" y="238875"/>
            <a:ext cx="9718316" cy="458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75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2E5FEBF3-307F-4C1D-A825-06414C0C8A93}"/>
              </a:ext>
            </a:extLst>
          </p:cNvPr>
          <p:cNvSpPr txBox="1"/>
          <p:nvPr/>
        </p:nvSpPr>
        <p:spPr>
          <a:xfrm>
            <a:off x="1009106" y="4911022"/>
            <a:ext cx="988531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s-IN" sz="2800" b="0" i="0" dirty="0">
                <a:solidFill>
                  <a:srgbClr val="363638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সেখানেও ন্যায়বিচারের তাকিদ করে বলা হয়েছে, ‘যখন কোনো (বিবদমান) বিষয়ে তোমাদের কোনো কিছু বলতে কিংবা মীমাংসা করতে হয়, তখন ন্যায়বিচার করবে যদিও (বিবদমান পক্ষ) তোমাদের কোনো নিকটাত্মীয় হয়।’ (সূরা আনআম : আয়াত ১৫২)।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 descr="A picture containing scale, device, table, lamp&#10;&#10;Description automatically generated">
            <a:extLst>
              <a:ext uri="{FF2B5EF4-FFF2-40B4-BE49-F238E27FC236}">
                <a16:creationId xmlns:a16="http://schemas.microsoft.com/office/drawing/2014/main" id="{D7792631-E375-4FCB-B58E-680F3B1299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4664" y="462694"/>
            <a:ext cx="4594200" cy="3862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130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85403" y="615926"/>
            <a:ext cx="7460566" cy="1269145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IN" sz="8000" dirty="0"/>
              <a:t>দলীয়ভাবে কাজ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9830" y="2182976"/>
            <a:ext cx="10515600" cy="3913094"/>
          </a:xfrm>
        </p:spPr>
        <p:txBody>
          <a:bodyPr>
            <a:normAutofit/>
          </a:bodyPr>
          <a:lstStyle/>
          <a:p>
            <a:pPr algn="r" rtl="1"/>
            <a:r>
              <a:rPr lang="ar-SA" sz="4800" dirty="0">
                <a:solidFill>
                  <a:schemeClr val="bg1"/>
                </a:solidFill>
              </a:rPr>
              <a:t>١   - سوال - ماذا ظهر في الفرس ؟</a:t>
            </a:r>
          </a:p>
          <a:p>
            <a:pPr algn="r" rtl="1"/>
            <a:r>
              <a:rPr lang="ar-SA" sz="4800" dirty="0">
                <a:solidFill>
                  <a:schemeClr val="bg1"/>
                </a:solidFill>
              </a:rPr>
              <a:t> ٢ - لماذا رد عمر (رض ) الفرس .؟ </a:t>
            </a:r>
          </a:p>
          <a:p>
            <a:pPr algn="r" rtl="1"/>
            <a:r>
              <a:rPr lang="ar-SA" sz="4800" dirty="0">
                <a:solidFill>
                  <a:schemeClr val="bg1"/>
                </a:solidFill>
              </a:rPr>
              <a:t> ٣ - لماذا أنكر ألاعرأ بي أن استرجع ؟ </a:t>
            </a:r>
          </a:p>
          <a:p>
            <a:pPr algn="r" rtl="1"/>
            <a:r>
              <a:rPr lang="ar-SA" sz="4800" dirty="0">
                <a:solidFill>
                  <a:schemeClr val="bg1"/>
                </a:solidFill>
              </a:rPr>
              <a:t> ٤ - ماذا أقترح عمر (رض ) اختأ ره الرجل   ألاعرأ بي حكما ؟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859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large brick building with grass in front of a house&#10;&#10;Description automatically generated">
            <a:extLst>
              <a:ext uri="{FF2B5EF4-FFF2-40B4-BE49-F238E27FC236}">
                <a16:creationId xmlns:a16="http://schemas.microsoft.com/office/drawing/2014/main" id="{3174508C-3016-4635-B971-1DCA485721D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50" t="7692" r="30678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029" y="1645919"/>
            <a:ext cx="4881810" cy="356217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নিজ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থেকে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নস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টির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সারাংশ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b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لخص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النص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المذكور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من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عندك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7ADD82F-CC7A-430F-99AF-F1D2D5FB96CC}"/>
              </a:ext>
            </a:extLst>
          </p:cNvPr>
          <p:cNvSpPr txBox="1">
            <a:spLocks/>
          </p:cNvSpPr>
          <p:nvPr/>
        </p:nvSpPr>
        <p:spPr>
          <a:xfrm>
            <a:off x="3269566" y="527538"/>
            <a:ext cx="5452403" cy="11183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bn-IN" sz="72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280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225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7ADD82F-CC7A-430F-99AF-F1D2D5FB96CC}"/>
              </a:ext>
            </a:extLst>
          </p:cNvPr>
          <p:cNvSpPr txBox="1">
            <a:spLocks/>
          </p:cNvSpPr>
          <p:nvPr/>
        </p:nvSpPr>
        <p:spPr>
          <a:xfrm>
            <a:off x="1028700" y="1967266"/>
            <a:ext cx="2628900" cy="254725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6000" kern="1200">
                <a:ln w="0"/>
                <a:solidFill>
                  <a:srgbClr val="FFFFFF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সবাইকে </a:t>
            </a:r>
          </a:p>
        </p:txBody>
      </p:sp>
      <p:pic>
        <p:nvPicPr>
          <p:cNvPr id="7" name="Picture 6" descr="A picture containing dog, looking, plastic, water&#10;&#10;Description automatically generated">
            <a:extLst>
              <a:ext uri="{FF2B5EF4-FFF2-40B4-BE49-F238E27FC236}">
                <a16:creationId xmlns:a16="http://schemas.microsoft.com/office/drawing/2014/main" id="{FFEE6DBE-91F4-4874-B989-DC3AC7B9B0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316" y="910501"/>
            <a:ext cx="6780700" cy="5034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50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>
            <a:extLst>
              <a:ext uri="{FF2B5EF4-FFF2-40B4-BE49-F238E27FC236}">
                <a16:creationId xmlns:a16="http://schemas.microsoft.com/office/drawing/2014/main" id="{51B3E5BB-E4EE-42DB-8C8D-35C43921263B}"/>
              </a:ext>
            </a:extLst>
          </p:cNvPr>
          <p:cNvSpPr/>
          <p:nvPr/>
        </p:nvSpPr>
        <p:spPr>
          <a:xfrm>
            <a:off x="321213" y="0"/>
            <a:ext cx="11549575" cy="6858000"/>
          </a:xfrm>
          <a:prstGeom prst="frame">
            <a:avLst>
              <a:gd name="adj1" fmla="val 1737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20" tIns="54009" rIns="108020" bIns="540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26">
              <a:solidFill>
                <a:schemeClr val="tx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78D4722-35AC-4EB6-8FD1-55173FF798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8732" y="579350"/>
            <a:ext cx="9634536" cy="1564031"/>
          </a:xfrm>
          <a:prstGeom prst="rect">
            <a:avLst/>
          </a:prstGeom>
        </p:spPr>
      </p:pic>
      <p:pic>
        <p:nvPicPr>
          <p:cNvPr id="8" name="Picture 7" descr="A close up of a flower&#10;&#10;Description automatically generated">
            <a:extLst>
              <a:ext uri="{FF2B5EF4-FFF2-40B4-BE49-F238E27FC236}">
                <a16:creationId xmlns:a16="http://schemas.microsoft.com/office/drawing/2014/main" id="{DA16AB91-288B-4721-83E3-26393BBF62A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8276" y="2363282"/>
            <a:ext cx="4755447" cy="391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09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1065" y="3521442"/>
            <a:ext cx="5064921" cy="29744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253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</a:t>
            </a:r>
            <a:r>
              <a:rPr lang="bn-IN" sz="4253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BD" sz="4253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সালাহ উদ্দিন মাহমুদ</a:t>
            </a:r>
            <a:endParaRPr lang="en-US" sz="4253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363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বিএ অনার্স</a:t>
            </a:r>
            <a:r>
              <a:rPr lang="en-US" sz="2363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sz="2835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এম এ</a:t>
            </a:r>
            <a:r>
              <a:rPr lang="en-US" sz="2835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126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189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ইসলামিক ইস্টাডিজ</a:t>
            </a:r>
            <a:r>
              <a:rPr lang="en-US" sz="2126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bn-BD" sz="4725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363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(ইসলাম)</a:t>
            </a:r>
            <a:endParaRPr lang="bn-IN" sz="2363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2363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বাতিসা মাধ্যমিক বালিকা বিদ্যালয় </a:t>
            </a:r>
          </a:p>
          <a:p>
            <a:pPr algn="ctr"/>
            <a:r>
              <a:rPr lang="en-US" sz="189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Email- salahuddinhpl@gmail.com</a:t>
            </a:r>
            <a:endParaRPr lang="bn-BD" sz="189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3308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০১৮১২৭০৮৪২৪</a:t>
            </a:r>
            <a:endParaRPr lang="en-US" sz="3308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367" y="1338162"/>
            <a:ext cx="2598337" cy="20908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53DC76B-ED1A-4201-B46F-5E68FB37EB18}"/>
              </a:ext>
            </a:extLst>
          </p:cNvPr>
          <p:cNvSpPr/>
          <p:nvPr/>
        </p:nvSpPr>
        <p:spPr>
          <a:xfrm>
            <a:off x="7633287" y="3847970"/>
            <a:ext cx="3390285" cy="2273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35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শ্রেণি:  </a:t>
            </a:r>
            <a:r>
              <a:rPr lang="bn-IN" sz="2835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নবম </a:t>
            </a:r>
            <a:endParaRPr lang="en-US" sz="2835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35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বিষয়:  </a:t>
            </a:r>
            <a:r>
              <a:rPr lang="bn-IN" sz="2835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আরবী সাহিত্য </a:t>
            </a:r>
            <a:endParaRPr lang="en-US" sz="2835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835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2835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2835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০৫</a:t>
            </a:r>
            <a:endParaRPr lang="en-US" sz="2835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35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সময়:   ৪০ মিনিট</a:t>
            </a:r>
          </a:p>
          <a:p>
            <a:pPr algn="ctr"/>
            <a:r>
              <a:rPr lang="en-US" sz="2835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তারিখ: </a:t>
            </a:r>
            <a:r>
              <a:rPr lang="bn-IN" sz="2835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১৮</a:t>
            </a:r>
            <a:r>
              <a:rPr lang="en-US" sz="2835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bn-IN" sz="2835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১০</a:t>
            </a:r>
            <a:r>
              <a:rPr lang="en-US" sz="2835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/২০</a:t>
            </a:r>
            <a:r>
              <a:rPr lang="bn-IN" sz="2835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r>
              <a:rPr lang="en-US" sz="2835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ইং</a:t>
            </a:r>
            <a:endParaRPr lang="bn-BD" sz="2835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A0A1F2-EA81-40B7-969D-2BD2CA7732B4}"/>
              </a:ext>
            </a:extLst>
          </p:cNvPr>
          <p:cNvSpPr txBox="1"/>
          <p:nvPr/>
        </p:nvSpPr>
        <p:spPr>
          <a:xfrm>
            <a:off x="4574194" y="45903"/>
            <a:ext cx="3113805" cy="1183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88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088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97C0019A-A1F9-4D48-B584-5BA06938BD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6" y="155046"/>
            <a:ext cx="1177390" cy="119981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2D48BDB-025B-43E7-8602-14091CE6F6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16683" y="5840956"/>
            <a:ext cx="998676" cy="70158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FA591CE-FBE6-4911-BCF3-1CD603E7FA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487460" y="182276"/>
            <a:ext cx="1177390" cy="119981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492C190-E8F3-44AA-BA05-2FB5303ADA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803818" y="5819473"/>
            <a:ext cx="874237" cy="890890"/>
          </a:xfrm>
          <a:prstGeom prst="rect">
            <a:avLst/>
          </a:prstGeom>
        </p:spPr>
      </p:pic>
      <p:sp>
        <p:nvSpPr>
          <p:cNvPr id="25" name="Frame 24">
            <a:extLst>
              <a:ext uri="{FF2B5EF4-FFF2-40B4-BE49-F238E27FC236}">
                <a16:creationId xmlns:a16="http://schemas.microsoft.com/office/drawing/2014/main" id="{50B45FE2-3AA8-40EC-B2C5-0C72C52907B9}"/>
              </a:ext>
            </a:extLst>
          </p:cNvPr>
          <p:cNvSpPr/>
          <p:nvPr/>
        </p:nvSpPr>
        <p:spPr>
          <a:xfrm>
            <a:off x="321213" y="0"/>
            <a:ext cx="11549575" cy="6858000"/>
          </a:xfrm>
          <a:prstGeom prst="frame">
            <a:avLst>
              <a:gd name="adj1" fmla="val 1737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20" tIns="54009" rIns="108020" bIns="540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26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FD96B1D-50B7-4919-A139-D97059A003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38320" y="3149091"/>
            <a:ext cx="4916862" cy="1168450"/>
          </a:xfrm>
          <a:prstGeom prst="rect">
            <a:avLst/>
          </a:prstGeom>
        </p:spPr>
      </p:pic>
      <p:pic>
        <p:nvPicPr>
          <p:cNvPr id="4" name="Picture 3" descr="A sign lit up at night&#10;&#10;Description automatically generated">
            <a:extLst>
              <a:ext uri="{FF2B5EF4-FFF2-40B4-BE49-F238E27FC236}">
                <a16:creationId xmlns:a16="http://schemas.microsoft.com/office/drawing/2014/main" id="{C7B81075-7A2C-4A6A-8433-A10F2247D10F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5" t="11748" r="12063" b="13038"/>
          <a:stretch/>
        </p:blipFill>
        <p:spPr>
          <a:xfrm>
            <a:off x="7827353" y="1734063"/>
            <a:ext cx="2648893" cy="193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028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8">
            <a:extLst>
              <a:ext uri="{FF2B5EF4-FFF2-40B4-BE49-F238E27FC236}">
                <a16:creationId xmlns:a16="http://schemas.microsoft.com/office/drawing/2014/main" id="{F84680FB-F61B-4AB9-9624-57A8C9BAEB14}"/>
              </a:ext>
            </a:extLst>
          </p:cNvPr>
          <p:cNvSpPr/>
          <p:nvPr/>
        </p:nvSpPr>
        <p:spPr>
          <a:xfrm>
            <a:off x="3305496" y="784458"/>
            <a:ext cx="5581005" cy="908042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5198" b="1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 -</a:t>
            </a:r>
            <a:endParaRPr lang="en-US" sz="5198" b="1" dirty="0">
              <a:ln w="11430"/>
              <a:solidFill>
                <a:sysClr val="windowText" lastClr="0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9">
            <a:extLst>
              <a:ext uri="{FF2B5EF4-FFF2-40B4-BE49-F238E27FC236}">
                <a16:creationId xmlns:a16="http://schemas.microsoft.com/office/drawing/2014/main" id="{6B06A258-0E8C-4887-AC20-AA1DB7258474}"/>
              </a:ext>
            </a:extLst>
          </p:cNvPr>
          <p:cNvSpPr/>
          <p:nvPr/>
        </p:nvSpPr>
        <p:spPr>
          <a:xfrm>
            <a:off x="1169605" y="2194562"/>
            <a:ext cx="9852789" cy="381234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prstTxWarp prst="textPlain">
              <a:avLst/>
            </a:prstTxWarp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SA" sz="9600" b="1" dirty="0"/>
              <a:t>ألعدل وألا نصاف</a:t>
            </a:r>
            <a:r>
              <a:rPr lang="ar-SA" sz="8800" b="1" dirty="0"/>
              <a:t> </a:t>
            </a:r>
            <a:r>
              <a:rPr lang="bn-IN" sz="8800" b="1" dirty="0"/>
              <a:t>  </a:t>
            </a:r>
            <a:r>
              <a:rPr lang="bn-IN" sz="8800" dirty="0"/>
              <a:t>                          (ন্যায়পরায়ণ ও ন্যায়বিচার</a:t>
            </a:r>
            <a:endParaRPr lang="bn-BD" sz="4253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40561663-6FB0-4E80-8397-218C61642DCE}"/>
              </a:ext>
            </a:extLst>
          </p:cNvPr>
          <p:cNvSpPr/>
          <p:nvPr/>
        </p:nvSpPr>
        <p:spPr>
          <a:xfrm>
            <a:off x="321213" y="0"/>
            <a:ext cx="11549575" cy="6858000"/>
          </a:xfrm>
          <a:prstGeom prst="frame">
            <a:avLst>
              <a:gd name="adj1" fmla="val 1737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20" tIns="54009" rIns="108020" bIns="5400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26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18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266390"/>
              </p:ext>
            </p:extLst>
          </p:nvPr>
        </p:nvGraphicFramePr>
        <p:xfrm>
          <a:off x="309490" y="309978"/>
          <a:ext cx="11662116" cy="5977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9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228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25963">
                <a:tc>
                  <a:txBody>
                    <a:bodyPr/>
                    <a:lstStyle/>
                    <a:p>
                      <a:pPr algn="ctr"/>
                      <a:r>
                        <a:rPr lang="bn-IN" sz="4400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শিখন ফল :</a:t>
                      </a:r>
                      <a:endParaRPr lang="en-US" sz="4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400" dirty="0">
                          <a:latin typeface="NikoshBAN" panose="02000000000000000000" pitchFamily="2" charset="0"/>
                        </a:rPr>
                        <a:t>ألا ستفادة:</a:t>
                      </a:r>
                      <a:endParaRPr lang="en-US" sz="4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1386">
                <a:tc>
                  <a:txBody>
                    <a:bodyPr/>
                    <a:lstStyle/>
                    <a:p>
                      <a:r>
                        <a:rPr lang="bn-IN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&gt; হজরত ওমর( রা: )কর্তৃক তার বিরুদ্ধে</a:t>
                      </a:r>
                    </a:p>
                    <a:p>
                      <a:r>
                        <a:rPr lang="bn-IN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শুরাইহ এর বিচারে প্রধান্য দান এবং তার বিচারে সন্তস্ট হওয়া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bn-IN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হজরত ওমর (রা :) কর্তৃক সুরাইহ কে বিচারক পদে নিয়োগ প্রদান ,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bn-IN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বিচারের ক্ষেত্রে স্বজন প্রিয়তা বর্জন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bn-IN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হজরত আলী(রা:) তার বিপক্ষে শুরাইহ এর বিচার মেনে নেয়া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bn-IN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শুরাইহ কর্তৃক তার ছেলের বিপক্ষে এবং প্রতিপক্ষের দিকে রায় প্রদান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bn-IN" sz="2800" b="1" dirty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শুরাইহ ন্যায়বিচারক ও স্নেহশীল ব্যক্তি ছিলেন , </a:t>
                      </a:r>
                      <a:endParaRPr lang="en-US" sz="2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800" b="1" dirty="0">
                          <a:latin typeface="NikoshBAN" panose="02000000000000000000" pitchFamily="2" charset="0"/>
                        </a:rPr>
                        <a:t>&gt;  أيثإ ر عمر (رض)قضأء</a:t>
                      </a:r>
                      <a:r>
                        <a:rPr lang="ar-SA" sz="2800" b="1" baseline="0" dirty="0">
                          <a:latin typeface="NikoshBAN" panose="02000000000000000000" pitchFamily="2" charset="0"/>
                        </a:rPr>
                        <a:t> شرايح علىيه و راضأء ه بقضأ ءه . </a:t>
                      </a:r>
                    </a:p>
                    <a:p>
                      <a:pPr marL="285750" indent="-285750" algn="r" rtl="1">
                        <a:buFont typeface="Wingdings" panose="05000000000000000000" pitchFamily="2" charset="2"/>
                        <a:buChar char="Ø"/>
                      </a:pPr>
                      <a:r>
                        <a:rPr lang="ar-SA" sz="2800" b="1" dirty="0">
                          <a:latin typeface="NikoshBAN" panose="02000000000000000000" pitchFamily="2" charset="0"/>
                        </a:rPr>
                        <a:t>تعين عمر شريحأ في منصب ألقضأ ء .</a:t>
                      </a:r>
                    </a:p>
                    <a:p>
                      <a:pPr marL="285750" indent="-285750" algn="r" rtl="1">
                        <a:buFont typeface="Wingdings" panose="05000000000000000000" pitchFamily="2" charset="2"/>
                        <a:buChar char="Ø"/>
                      </a:pPr>
                      <a:r>
                        <a:rPr lang="ar-SA" sz="2800" b="1" dirty="0">
                          <a:latin typeface="NikoshBAN" panose="02000000000000000000" pitchFamily="2" charset="0"/>
                        </a:rPr>
                        <a:t>ضرورة ترك محأ بة ألا قأ رب في ألقضأ ء .</a:t>
                      </a:r>
                    </a:p>
                    <a:p>
                      <a:pPr marL="285750" indent="-285750" algn="r" rtl="1">
                        <a:buFont typeface="Wingdings" panose="05000000000000000000" pitchFamily="2" charset="2"/>
                        <a:buChar char="Ø"/>
                      </a:pPr>
                      <a:r>
                        <a:rPr lang="ar-SA" sz="2800" b="1" dirty="0">
                          <a:latin typeface="NikoshBAN" panose="02000000000000000000" pitchFamily="2" charset="0"/>
                        </a:rPr>
                        <a:t>أنقيأ د علي (رض )لق ضأ ء شريح عليه .</a:t>
                      </a:r>
                    </a:p>
                    <a:p>
                      <a:pPr marL="285750" indent="-285750" algn="r" rtl="1">
                        <a:buFont typeface="Wingdings" panose="05000000000000000000" pitchFamily="2" charset="2"/>
                        <a:buChar char="Ø"/>
                      </a:pPr>
                      <a:r>
                        <a:rPr lang="ar-SA" sz="2800" b="1" dirty="0">
                          <a:latin typeface="NikoshBAN" panose="02000000000000000000" pitchFamily="2" charset="0"/>
                        </a:rPr>
                        <a:t>قضأ</a:t>
                      </a:r>
                      <a:r>
                        <a:rPr lang="ar-SA" sz="2800" b="1" baseline="0" dirty="0">
                          <a:latin typeface="NikoshBAN" panose="02000000000000000000" pitchFamily="2" charset="0"/>
                        </a:rPr>
                        <a:t> ء شريح علي أبنه و حكمه لخصمه </a:t>
                      </a:r>
                    </a:p>
                    <a:p>
                      <a:pPr marL="285750" indent="-285750" algn="r" rtl="1">
                        <a:buFont typeface="Wingdings" panose="05000000000000000000" pitchFamily="2" charset="2"/>
                        <a:buChar char="Ø"/>
                      </a:pPr>
                      <a:r>
                        <a:rPr lang="ar-SA" sz="2800" b="1" dirty="0">
                          <a:latin typeface="NikoshBAN" panose="02000000000000000000" pitchFamily="2" charset="0"/>
                        </a:rPr>
                        <a:t>كان شريح قأ ضيا عأ د لا و أ نسا نا عطو فا  </a:t>
                      </a:r>
                      <a:endParaRPr lang="en-US" sz="2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8547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060" y="386366"/>
            <a:ext cx="10515600" cy="1403798"/>
          </a:xfrm>
        </p:spPr>
        <p:txBody>
          <a:bodyPr>
            <a:normAutofit fontScale="90000"/>
          </a:bodyPr>
          <a:lstStyle/>
          <a:p>
            <a:pPr algn="l"/>
            <a:r>
              <a:rPr lang="bn-IN" sz="6000" dirty="0"/>
              <a:t>শব্দার্থ </a:t>
            </a:r>
            <a:r>
              <a:rPr lang="bn-IN" dirty="0"/>
              <a:t>:</a:t>
            </a:r>
            <a:r>
              <a:rPr lang="ar-SA" dirty="0"/>
              <a:t>                              </a:t>
            </a:r>
            <a:r>
              <a:rPr lang="ar-SA" sz="6000" dirty="0"/>
              <a:t>معأ ني ألمفردأت   </a:t>
            </a:r>
            <a:endParaRPr lang="en-US" sz="6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085750"/>
              </p:ext>
            </p:extLst>
          </p:nvPr>
        </p:nvGraphicFramePr>
        <p:xfrm>
          <a:off x="730623" y="167640"/>
          <a:ext cx="10730753" cy="652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0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02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0891">
                <a:tc>
                  <a:txBody>
                    <a:bodyPr/>
                    <a:lstStyle/>
                    <a:p>
                      <a:pPr algn="ctr" rtl="1"/>
                      <a:r>
                        <a:rPr lang="ar-SA" sz="4800" dirty="0"/>
                        <a:t>                   ألكلمة  </a:t>
                      </a:r>
                      <a:endParaRPr lang="en-US" sz="4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4800" dirty="0"/>
                        <a:t>অর্থ </a:t>
                      </a:r>
                      <a:endParaRPr lang="en-US" sz="4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24">
                <a:tc>
                  <a:txBody>
                    <a:bodyPr/>
                    <a:lstStyle/>
                    <a:p>
                      <a:pPr algn="ctr" rtl="1"/>
                      <a:r>
                        <a:rPr lang="ar-SA" sz="3200" baseline="0" dirty="0"/>
                        <a:t> </a:t>
                      </a:r>
                      <a:r>
                        <a:rPr lang="ar-SA" sz="3200" b="1" baseline="0" dirty="0"/>
                        <a:t>&lt;      </a:t>
                      </a:r>
                      <a:r>
                        <a:rPr lang="ar-SA" sz="3200" b="1" dirty="0"/>
                        <a:t>أنطلق </a:t>
                      </a:r>
                    </a:p>
                    <a:p>
                      <a:pPr algn="ctr" rtl="1"/>
                      <a:r>
                        <a:rPr lang="ar-SA" sz="3200" b="1" dirty="0"/>
                        <a:t>&lt;</a:t>
                      </a:r>
                      <a:r>
                        <a:rPr lang="ar-SA" sz="3200" b="1" baseline="0" dirty="0"/>
                        <a:t>     معيب</a:t>
                      </a:r>
                    </a:p>
                    <a:p>
                      <a:pPr algn="ctr" rtl="1"/>
                      <a:r>
                        <a:rPr lang="ar-SA" sz="3200" b="1" baseline="0" dirty="0"/>
                        <a:t>&lt;    أ حتكم </a:t>
                      </a:r>
                    </a:p>
                    <a:p>
                      <a:pPr algn="ctr" rtl="1"/>
                      <a:r>
                        <a:rPr lang="ar-SA" sz="3200" b="1" baseline="0" dirty="0"/>
                        <a:t>&lt;:       سر </a:t>
                      </a:r>
                    </a:p>
                    <a:p>
                      <a:pPr algn="ctr" rtl="1"/>
                      <a:r>
                        <a:rPr lang="ar-SA" sz="3200" b="1" dirty="0"/>
                        <a:t>&lt;     متعجلا </a:t>
                      </a:r>
                    </a:p>
                    <a:p>
                      <a:pPr algn="ctr" rtl="1"/>
                      <a:r>
                        <a:rPr lang="ar-SA" sz="3200" b="1" dirty="0"/>
                        <a:t>&lt;     در عي </a:t>
                      </a:r>
                    </a:p>
                    <a:p>
                      <a:pPr algn="ctr" rtl="1"/>
                      <a:r>
                        <a:rPr lang="ar-SA" sz="3200" b="1" dirty="0"/>
                        <a:t>&lt;      ألذ مي </a:t>
                      </a:r>
                    </a:p>
                    <a:p>
                      <a:pPr algn="ctr" rtl="1"/>
                      <a:r>
                        <a:rPr lang="ar-SA" sz="3200" b="1" dirty="0"/>
                        <a:t>&lt;      و هبت </a:t>
                      </a:r>
                    </a:p>
                    <a:p>
                      <a:pPr algn="ctr" rtl="1"/>
                      <a:r>
                        <a:rPr lang="ar-SA" sz="3200" b="1" dirty="0"/>
                        <a:t>&lt;     قد ضمن </a:t>
                      </a:r>
                    </a:p>
                    <a:p>
                      <a:pPr algn="ctr" rtl="1"/>
                      <a:r>
                        <a:rPr lang="ar-SA" sz="3200" b="1" dirty="0"/>
                        <a:t>&lt;</a:t>
                      </a:r>
                      <a:r>
                        <a:rPr lang="ar-SA" sz="3200" b="1" baseline="0" dirty="0"/>
                        <a:t>      </a:t>
                      </a:r>
                      <a:r>
                        <a:rPr lang="ar-SA" sz="3200" b="1" dirty="0"/>
                        <a:t>الهارب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bn-IN" sz="3200" dirty="0"/>
                        <a:t>রওনা করল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bn-IN" sz="3200" dirty="0"/>
                        <a:t>দোষ যুক্ত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bn-IN" sz="3200" dirty="0"/>
                        <a:t>বিচার ফ্য়্ছালা করল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bn-IN" sz="3200" dirty="0"/>
                        <a:t>তুমি চল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bn-IN" sz="3200" dirty="0"/>
                        <a:t>দ্রুত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bn-IN" sz="3200" dirty="0"/>
                        <a:t>আমার বর্ম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bn-IN" sz="3200" dirty="0"/>
                        <a:t>জিম্মি ব্যক্তি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bn-IN" sz="3200" dirty="0"/>
                        <a:t>আমি দান করলাম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bn-IN" sz="3200" dirty="0"/>
                        <a:t>জামিন হলেন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bn-IN" sz="3200" dirty="0"/>
                        <a:t>পলায়ন করি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bn-IN" sz="2400" dirty="0"/>
                    </a:p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0211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1551"/>
          </a:xfrm>
        </p:spPr>
        <p:txBody>
          <a:bodyPr/>
          <a:lstStyle/>
          <a:p>
            <a:pPr algn="ctr" rtl="1"/>
            <a:r>
              <a:rPr lang="ar-SA" dirty="0"/>
              <a:t>ألنص ألمدروس  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0088600"/>
              </p:ext>
            </p:extLst>
          </p:nvPr>
        </p:nvGraphicFramePr>
        <p:xfrm>
          <a:off x="281354" y="365125"/>
          <a:ext cx="11563643" cy="603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63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07571">
                <a:tc>
                  <a:txBody>
                    <a:bodyPr/>
                    <a:lstStyle/>
                    <a:p>
                      <a:pPr algn="ctr" rtl="1"/>
                      <a:r>
                        <a:rPr lang="ar-SA" sz="4400" dirty="0"/>
                        <a:t>أقرا ألنص   ألتا لي ثم أجب عن ألا سلة ألملحقة :</a:t>
                      </a:r>
                      <a:endParaRPr lang="bn-IN" sz="4400" dirty="0"/>
                    </a:p>
                    <a:p>
                      <a:pPr algn="ctr" rtl="1"/>
                      <a:r>
                        <a:rPr lang="bn-IN" sz="3200" dirty="0"/>
                        <a:t>নিচের নসটি পড় সংশ্লিস্ট প্রশ্নের  উত্তর দাও </a:t>
                      </a:r>
                      <a:endParaRPr lang="en-US" sz="32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1549">
                <a:tc>
                  <a:txBody>
                    <a:bodyPr/>
                    <a:lstStyle/>
                    <a:p>
                      <a:pPr algn="r" rtl="1"/>
                      <a:r>
                        <a:rPr lang="ar-SA" sz="4400" b="1" dirty="0"/>
                        <a:t>أشتري أمير ألمومنين عمر بن ألخطاب رضي الله عنه فرسا </a:t>
                      </a:r>
                      <a:r>
                        <a:rPr lang="bn-IN" sz="4400" b="1" dirty="0"/>
                        <a:t> </a:t>
                      </a:r>
                      <a:r>
                        <a:rPr lang="ar-SA" sz="4400" b="1" dirty="0"/>
                        <a:t>من أ عرأ بي – و  دفع له ثمنه –ثم ركب علي ظهره ، و أنطلق و بعد قليل ظهر في الفرس عيب منعه من الجري فعأ د به عمر ألي صاحبه –و قال له :خذ فرسك</a:t>
                      </a:r>
                      <a:r>
                        <a:rPr lang="ar-SA" sz="4400" b="1" baseline="0" dirty="0"/>
                        <a:t> فانه معيبه فقال ألا عربي : لا أ خذ٥ </a:t>
                      </a:r>
                      <a:r>
                        <a:rPr lang="ar-SA" sz="4400" b="1" dirty="0"/>
                        <a:t> يا أمير ألمو مين  ؛و قد بعته لك صحيحا ، فقال عمر :أجعل بيني و بينك  حكما –فقال الرجل : يحكم بيننا شريح بن حارث الكندي –فقال عمر ؛ رضيت به </a:t>
                      </a:r>
                      <a:endParaRPr lang="en-US" sz="44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23989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618" y="90152"/>
            <a:ext cx="11760987" cy="6767848"/>
          </a:xfr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/>
          <a:lstStyle/>
          <a:p>
            <a:pPr algn="r" rtl="1"/>
            <a:r>
              <a:rPr lang="ar-SA" b="1" dirty="0">
                <a:solidFill>
                  <a:srgbClr val="C00000"/>
                </a:solidFill>
              </a:rPr>
              <a:t>ألا سيلة من النص و أجوبتها </a:t>
            </a:r>
            <a:r>
              <a:rPr lang="ar-SA" dirty="0"/>
              <a:t>–</a:t>
            </a:r>
            <a:r>
              <a:rPr lang="bn-IN" dirty="0"/>
              <a:t>নস থেকে প্রশ্ন উত্তর </a:t>
            </a:r>
            <a:br>
              <a:rPr lang="ar-SA" dirty="0"/>
            </a:br>
            <a:r>
              <a:rPr lang="ar-SA" dirty="0"/>
              <a:t>(١) السؤأل –ممن أشتري عمر بن خطاب ألفرس .؟</a:t>
            </a:r>
            <a:br>
              <a:rPr lang="ar-SA" dirty="0"/>
            </a:br>
            <a:r>
              <a:rPr lang="ar-SA" dirty="0"/>
              <a:t>     الجواب – أشتري عمر بن خطاب (رض) الفرس من أ عري  (٢) السؤال – ماذأ ظهر في الفرس ؟</a:t>
            </a:r>
            <a:br>
              <a:rPr lang="ar-SA" dirty="0"/>
            </a:br>
            <a:r>
              <a:rPr lang="ar-SA" dirty="0"/>
              <a:t>     الجوب – ظهر في الفرس عيب منعه من الجري .              </a:t>
            </a:r>
            <a:br>
              <a:rPr lang="ar-SA" dirty="0"/>
            </a:br>
            <a:r>
              <a:rPr lang="ar-SA" dirty="0"/>
              <a:t>(٣) السؤال – لماذا رد عمر (رض) الفرس ؟  </a:t>
            </a:r>
            <a:br>
              <a:rPr lang="ar-SA" dirty="0"/>
            </a:br>
            <a:r>
              <a:rPr lang="ar-SA" dirty="0"/>
              <a:t>     الجواب –رد عمر الفرس لأن فيه عيبا منعه من الجري  </a:t>
            </a:r>
            <a:br>
              <a:rPr lang="ar-SA" dirty="0"/>
            </a:br>
            <a:r>
              <a:rPr lang="ar-SA" dirty="0"/>
              <a:t>(٤) السؤال – لماذا أنكر ألا عربي أن استرجع فرسه ؟ </a:t>
            </a:r>
            <a:br>
              <a:rPr lang="ar-SA" dirty="0"/>
            </a:br>
            <a:r>
              <a:rPr lang="ar-SA" dirty="0"/>
              <a:t>    الجواب – أنكر ألا عربي أن استرجع فرسه لأنه اتقيد أنه باعه            عند عمر صحيحا.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186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85A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>
            <a:normAutofit/>
          </a:bodyPr>
          <a:lstStyle/>
          <a:p>
            <a:r>
              <a:rPr lang="bn-IN" sz="5400" dirty="0">
                <a:solidFill>
                  <a:srgbClr val="FFFF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5400" dirty="0">
              <a:solidFill>
                <a:srgbClr val="FFFF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7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0" name="Picture 5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228" r="1" b="9060"/>
          <a:stretch/>
        </p:blipFill>
        <p:spPr>
          <a:xfrm>
            <a:off x="976251" y="942538"/>
            <a:ext cx="6423355" cy="4311694"/>
          </a:xfrm>
          <a:prstGeom prst="rect">
            <a:avLst/>
          </a:prstGeom>
          <a:effectLst/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F4C01F87-AF20-4AB6-A034-F29379F8CE6E}"/>
              </a:ext>
            </a:extLst>
          </p:cNvPr>
          <p:cNvSpPr txBox="1">
            <a:spLocks/>
          </p:cNvSpPr>
          <p:nvPr/>
        </p:nvSpPr>
        <p:spPr>
          <a:xfrm>
            <a:off x="156767" y="5354121"/>
            <a:ext cx="8583168" cy="10192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ar-SA" sz="6000" b="1" dirty="0">
                <a:ln/>
                <a:solidFill>
                  <a:schemeClr val="accent4"/>
                </a:solidFill>
              </a:rPr>
              <a:t>ممن أشتري عمر بن الخطاب الفرس </a:t>
            </a:r>
            <a:endParaRPr lang="en-US" sz="6000" b="1" dirty="0">
              <a:ln/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330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791</Words>
  <Application>Microsoft Office PowerPoint</Application>
  <PresentationFormat>Widescreen</PresentationFormat>
  <Paragraphs>82</Paragraphs>
  <Slides>14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শব্দার্থ :                              معأ ني ألمفردأت   </vt:lpstr>
      <vt:lpstr>ألنص ألمدروس  </vt:lpstr>
      <vt:lpstr>ألا سيلة من النص و أجوبتها –নস থেকে প্রশ্ন উত্তর  (١) السؤأل –ممن أشتري عمر بن خطاب ألفرس .؟      الجواب – أشتري عمر بن خطاب (رض) الفرس من أ عري  (٢) السؤال – ماذأ ظهر في الفرس ؟      الجوب – ظهر في الفرس عيب منعه من الجري .               (٣) السؤال – لماذا رد عمر (رض) الفرس ؟        الجواب –رد عمر الفرس لأن فيه عيبا منعه من الجري   (٤) السؤال – لماذا أنكر ألا عربي أن استرجع فرسه ؟      الجواب – أنكر ألا عربي أن استرجع فرسه لأنه اتقيد أنه باعه            عند عمر صحيحا.</vt:lpstr>
      <vt:lpstr>একক কাজ </vt:lpstr>
      <vt:lpstr>PowerPoint Presentation</vt:lpstr>
      <vt:lpstr>PowerPoint Presentation</vt:lpstr>
      <vt:lpstr>দলীয়ভাবে কাজ </vt:lpstr>
      <vt:lpstr>তোমার নিজ থেকে নস টির সারাংশ লিখ لخص النص المذكور من عندك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Salah Uddin Assistant Teacher</dc:creator>
  <cp:lastModifiedBy>Md Salah Uddin Assistant Teacher</cp:lastModifiedBy>
  <cp:revision>5</cp:revision>
  <dcterms:created xsi:type="dcterms:W3CDTF">2020-10-18T04:24:36Z</dcterms:created>
  <dcterms:modified xsi:type="dcterms:W3CDTF">2020-10-18T04:34:11Z</dcterms:modified>
</cp:coreProperties>
</file>