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6" r:id="rId2"/>
    <p:sldId id="257" r:id="rId3"/>
    <p:sldId id="259" r:id="rId4"/>
    <p:sldId id="258" r:id="rId5"/>
    <p:sldId id="304" r:id="rId6"/>
    <p:sldId id="263" r:id="rId7"/>
    <p:sldId id="292" r:id="rId8"/>
    <p:sldId id="306" r:id="rId9"/>
    <p:sldId id="312" r:id="rId10"/>
    <p:sldId id="314" r:id="rId11"/>
    <p:sldId id="295" r:id="rId12"/>
    <p:sldId id="315" r:id="rId13"/>
    <p:sldId id="296" r:id="rId14"/>
    <p:sldId id="307" r:id="rId15"/>
    <p:sldId id="274" r:id="rId16"/>
    <p:sldId id="310" r:id="rId17"/>
    <p:sldId id="311" r:id="rId18"/>
    <p:sldId id="276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483"/>
    <a:srgbClr val="FF99FF"/>
    <a:srgbClr val="FF66CC"/>
    <a:srgbClr val="FF0066"/>
    <a:srgbClr val="B674B1"/>
    <a:srgbClr val="F733E9"/>
    <a:srgbClr val="04C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67" autoAdjust="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3AFB-4704-47DE-8895-ABFD91A0D393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21DE-E381-4BD1-BEAC-676F8ADFA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D21DE-E381-4BD1-BEAC-676F8ADFA0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D21DE-E381-4BD1-BEAC-676F8ADFA0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pring nature wallpapers high resolution | Reflections of Pop ...">
            <a:extLst>
              <a:ext uri="{FF2B5EF4-FFF2-40B4-BE49-F238E27FC236}">
                <a16:creationId xmlns:a16="http://schemas.microsoft.com/office/drawing/2014/main" id="{079BC9E8-BE48-43B7-BE21-DA93B2D2B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CF6AF-EA5C-4E76-A02A-ABC4B3C7745C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D4336A-65B7-43E0-9443-365A874A1C73}"/>
              </a:ext>
            </a:extLst>
          </p:cNvPr>
          <p:cNvSpPr/>
          <p:nvPr userDrawn="1"/>
        </p:nvSpPr>
        <p:spPr>
          <a:xfrm>
            <a:off x="76200" y="80387"/>
            <a:ext cx="8991600" cy="6472814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D528-F9FF-498A-B6D2-6352B30077F2}"/>
              </a:ext>
            </a:extLst>
          </p:cNvPr>
          <p:cNvSpPr/>
          <p:nvPr userDrawn="1"/>
        </p:nvSpPr>
        <p:spPr>
          <a:xfrm>
            <a:off x="152400" y="152400"/>
            <a:ext cx="8840481" cy="632632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CEFD5-632A-4447-BB9C-85DC4CB873E3}"/>
              </a:ext>
            </a:extLst>
          </p:cNvPr>
          <p:cNvSpPr/>
          <p:nvPr userDrawn="1"/>
        </p:nvSpPr>
        <p:spPr>
          <a:xfrm>
            <a:off x="304800" y="304800"/>
            <a:ext cx="8538242" cy="6025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0D6CCB-A675-449D-B10E-EAA7AA0240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323" y="445477"/>
            <a:ext cx="452152" cy="5666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9553CF-18D5-47DF-AEE1-7CE9BDB034F9}"/>
              </a:ext>
            </a:extLst>
          </p:cNvPr>
          <p:cNvGrpSpPr/>
          <p:nvPr userDrawn="1"/>
        </p:nvGrpSpPr>
        <p:grpSpPr>
          <a:xfrm>
            <a:off x="457200" y="5181600"/>
            <a:ext cx="8229600" cy="1009650"/>
            <a:chOff x="457200" y="5181600"/>
            <a:chExt cx="8229600" cy="10096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80131C-5A06-480C-A5A9-5569698AC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457200" y="5181600"/>
              <a:ext cx="4524375" cy="1009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6" name="Picture 2" descr="Free Flower Grass Cliparts, Download Free Clip Art, Free Clip Art on  Clipart Library">
              <a:extLst>
                <a:ext uri="{FF2B5EF4-FFF2-40B4-BE49-F238E27FC236}">
                  <a16:creationId xmlns:a16="http://schemas.microsoft.com/office/drawing/2014/main" id="{1C975052-80E1-4454-8F36-C96B3F3419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43400" y="5181600"/>
              <a:ext cx="4343400" cy="1009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84A4F-4A1D-4E81-87FA-8F8AE1EC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25BB6B-B22A-4FC9-97FB-CA4F944FFCC0}"/>
              </a:ext>
            </a:extLst>
          </p:cNvPr>
          <p:cNvSpPr txBox="1"/>
          <p:nvPr/>
        </p:nvSpPr>
        <p:spPr>
          <a:xfrm>
            <a:off x="1219200" y="685800"/>
            <a:ext cx="6477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অম্লমান অনুসারে মাটির শ্রেণিবিভাগ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6C8CC-866E-4BB6-BCBA-31C3E7627431}"/>
              </a:ext>
            </a:extLst>
          </p:cNvPr>
          <p:cNvSpPr txBox="1"/>
          <p:nvPr/>
        </p:nvSpPr>
        <p:spPr>
          <a:xfrm>
            <a:off x="990600" y="2514600"/>
            <a:ext cx="709224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অম্লীয় মাটি- অম্লমান 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৭.০ এর কম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ক্ষারীয় মাটি- অম্লমান 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৭.০ এর বেশী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নিরপেক্ষ মাটি- অম্লমান বা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pH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৭.০</a:t>
            </a:r>
          </a:p>
        </p:txBody>
      </p:sp>
    </p:spTree>
    <p:extLst>
      <p:ext uri="{BB962C8B-B14F-4D97-AF65-F5344CB8AC3E}">
        <p14:creationId xmlns:p14="http://schemas.microsoft.com/office/powerpoint/2010/main" val="413982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22600" y="337810"/>
            <a:ext cx="30480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অম্লত্ব</a:t>
            </a:r>
          </a:p>
          <a:p>
            <a:pPr algn="ctr"/>
            <a:r>
              <a:rPr lang="en-US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Acidity of Soil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900" y="1524000"/>
            <a:ext cx="1905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00" y="2209800"/>
            <a:ext cx="8153400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মাটিতে সক্রিয় হাইড্রোজেন আয়নের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(H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পরিমাণ হাইড্রোক্সিল আয়নের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32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চেয়ে বেশি হলে তাকে মাটির অম্লত্ব বলা হয়।  অম্লীয় মাটির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মান ০-৬.৯ অর্থাৎ ৭.০ এর নিচে থাকে। </a:t>
            </a:r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1975" y="1536174"/>
            <a:ext cx="802005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অম্লীয় মাটির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মান ৭.০ এর নিচে থাকে।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রঙ সাধারনত লাল হয়।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জৈব পদার্থ সহজে পচে না।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অণুজীবের কার্যাবলী কম থাকে।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ক্ষারীয় উপাদান (সোডিয়াম, ক্যালসিয়াম, ম্যাগনেসিয়াম) কম থাকে।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আয়রন এলুমিনিয়াম, ম্যাঙ্গানিজের আধিক্য থাকায় মাটিতে বিষাক্ততা সৃষ্টি হয়।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বোরন, জিঙ্ক, কপার ইত্যাদি গৌণ উপাদানের সহজলভ্যতা বাড়ে।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কোবাল্ট ও ফসফরাসের সহজলভ্যতা কম হয়।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প্রয়োগসহ বিভিন্ন উপায়ে মাটির অম্লত্ব কমানো যায়।</a:t>
            </a:r>
          </a:p>
          <a:p>
            <a:pPr>
              <a:buFont typeface="Wingdings" pitchFamily="2" charset="2"/>
              <a:buChar char="ü"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অম্লীয় মাটিতে জন্মায় এমন ফসল হল- চা, কফি, আনারস, লেবু ইত্যাদি।   </a:t>
            </a:r>
            <a:r>
              <a:rPr lang="bn-BD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067" y="510114"/>
            <a:ext cx="3048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অম্লীয় মাটির 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20884"/>
            <a:ext cx="2381250" cy="243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815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1295400"/>
            <a:ext cx="8153400" cy="39703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উৎস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দ্রব্য অম্লীয় শিলা হলে মাটি অম্লীয় হয়।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 মাটির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হ্রাসে বড় ভূমিকা পালন করে। এসিড বৃষ্টির পানিতে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প্রায় ৫.৭ যা অম্লীয় প্রকৃতির। এই পানি মাটির সাথে মিশে মাটির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কমিয়ে অম্লীয় মাটিতে পরিণত করে।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গাছের মূলে শ্বসন প্রক্রিয়ার ফলে গাছ হতে নির্গত কার্বন-ডাই-অক্সাইড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কার্বলিক এসিডের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CO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পরিমাণ বৃদ্ধি করে যা মাটির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করে মাটিকে অম্লীয় প্রকৃতির করে তোলে।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তাদের নানা ধরনের জৈবিক কার্যাবলি পরিচালনার জন্য মাটি থেকে আয়ন শোষণ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NO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−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NH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Ca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H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PO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করে যা মাটিতে বিদ্যমান খনিজ পদার্থের আয়নের অসমতা সৃষ্টি করে। ফলে মাটি অম্লীয় প্রকৃতির হয়।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সারের প্রয়োগের ফলে মাটির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হয়। কেননা রাসায়নিক সারের প্রধান উপাদান অ্যামোনিয়াম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NH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যা মাটিতে বিদ্যমান আয়নের সাথে বিক্রিয়া করে নাইট্রেট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NO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গঠন করে এবং হাইড্রোজেন আয়ন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মুক্ত হয় ফলস্বরূপ মাটির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পায় এবং মাটি অম্লীয় হয়ে ওঠে।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মাটিতে চুন ব্যবহার করা না হলে মাটি অম্লীয় হয়।।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বজ্রপাত হলে আকাশ থেকে নাই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ট্রেট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মাটিতে পরে পানির সাথে বিক্রিয়া করে নাই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এসি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 যা মাটিকে অম্লীয় করে।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304800"/>
            <a:ext cx="5410200" cy="914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অম্লীয় প্রকৃতির হওয়ার কারণ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03A4-6B39-4B90-BBB6-088C07854C71}"/>
              </a:ext>
            </a:extLst>
          </p:cNvPr>
          <p:cNvSpPr txBox="1"/>
          <p:nvPr/>
        </p:nvSpPr>
        <p:spPr>
          <a:xfrm>
            <a:off x="457200" y="1143000"/>
            <a:ext cx="8229600" cy="440120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ক্ষারীয় পদার্থ প্রয়োগের মাধ্যমে মাটির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করা সম্ভব।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চুন বা ক্যালসিয়াম কার্বোনেট মাটির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 সবচেয়ে বেশি কার্যকর এবং এটি সহজলভ্য। দানাদার চুনের চেয়ে চুনের দ্রবণ এক্ষেত্রে বেশি কার্যকর। কি পরিমাণ মাটি আছে, মাটির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 কতো এবং কতো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 তার ওপর নির্ভর করে চুনের পরিমাণ নির্ণয় করা হয়।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জৈব সার ও সবুজ সার ব্যবহার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অনুজীব সার ও বায়ো পেস্টিসাইড বা ট্রাইকোডার্মা ব্যবহার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কাঠের ছাই প্রয়োগ করে।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অম্লীয় সার প্রয়োগ কমিয়ে এবং সুষম সার ব্যবহার করে।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EEF9B-2911-495A-B086-5EB7065503D5}"/>
              </a:ext>
            </a:extLst>
          </p:cNvPr>
          <p:cNvSpPr txBox="1"/>
          <p:nvPr/>
        </p:nvSpPr>
        <p:spPr>
          <a:xfrm>
            <a:off x="1943100" y="457200"/>
            <a:ext cx="5257800" cy="52322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অম্লীয় মাটির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(অম্লীয় মাটি সংশোধন) </a:t>
            </a:r>
          </a:p>
        </p:txBody>
      </p:sp>
    </p:spTree>
    <p:extLst>
      <p:ext uri="{BB962C8B-B14F-4D97-AF65-F5344CB8AC3E}">
        <p14:creationId xmlns:p14="http://schemas.microsoft.com/office/powerpoint/2010/main" val="10019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4572000"/>
            <a:ext cx="7162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অম্লত্ব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5334000" cy="3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AA6E37-BFE4-42EA-A036-21CAEB069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143" y="444611"/>
            <a:ext cx="3237257" cy="1963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4A30B-DDCA-454C-BE20-595D8102AB0C}"/>
              </a:ext>
            </a:extLst>
          </p:cNvPr>
          <p:cNvSpPr txBox="1"/>
          <p:nvPr/>
        </p:nvSpPr>
        <p:spPr>
          <a:xfrm>
            <a:off x="4270106" y="914400"/>
            <a:ext cx="2065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A2607-7C92-4BFD-B818-EE8A9A5BEC42}"/>
              </a:ext>
            </a:extLst>
          </p:cNvPr>
          <p:cNvSpPr txBox="1"/>
          <p:nvPr/>
        </p:nvSpPr>
        <p:spPr>
          <a:xfrm>
            <a:off x="457200" y="2667000"/>
            <a:ext cx="8229599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মাটির অম্লমান বলতে কী বুঝ?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মাটির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জানা জরুরি কেন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অম্ল মাটিতে চুন প্রয়োগ করা হয় কেন?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ভাল ফলন প্রাপ্তিতে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কিভাবে ভুমিকা রাখতে পারে?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939FDC-CD22-4736-9A89-DB73F127AD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444611"/>
            <a:ext cx="185976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F886A-699F-466E-8553-878AAECD8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3292" y="1447800"/>
            <a:ext cx="3886200" cy="284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CE058-449F-4CC5-B054-FDCA564B97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81000"/>
            <a:ext cx="4066384" cy="1182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7A9CB-DCDC-4821-9600-FF6A7981F5D6}"/>
              </a:ext>
            </a:extLst>
          </p:cNvPr>
          <p:cNvSpPr txBox="1"/>
          <p:nvPr/>
        </p:nvSpPr>
        <p:spPr>
          <a:xfrm>
            <a:off x="890192" y="4332982"/>
            <a:ext cx="777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মাটিতে অম্লত্ত্বের প্রভাব এবং মাটি সংশোধনের উপযোগিতা সম্পর্কে একটি প্রতিবেদন তৈরি কর। </a:t>
            </a:r>
          </a:p>
        </p:txBody>
      </p:sp>
    </p:spTree>
    <p:extLst>
      <p:ext uri="{BB962C8B-B14F-4D97-AF65-F5344CB8AC3E}">
        <p14:creationId xmlns:p14="http://schemas.microsoft.com/office/powerpoint/2010/main" val="6138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772399" cy="47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19400" y="3581400"/>
            <a:ext cx="46833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‘ক্ষুদ্র ক্ষুদ্র বালু কনা বিন্দু বিন্দু জল</a:t>
            </a:r>
          </a:p>
          <a:p>
            <a:pPr algn="ctr"/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 মহাদেশ সাগর অতল’ </a:t>
            </a:r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4DE46D-50D3-4E58-8E17-FCC528B8B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444" y="500404"/>
            <a:ext cx="2542252" cy="1170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8DC840-CD68-4083-B516-32CF212D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4" y="343496"/>
            <a:ext cx="8287456" cy="4914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B082CA-1B93-41EF-9E86-C9BCCBF2B75A}"/>
              </a:ext>
            </a:extLst>
          </p:cNvPr>
          <p:cNvSpPr txBox="1"/>
          <p:nvPr/>
        </p:nvSpPr>
        <p:spPr>
          <a:xfrm>
            <a:off x="3048000" y="1143000"/>
            <a:ext cx="58645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57C88-1ACB-4B00-83B8-7AADCCA41AD5}"/>
              </a:ext>
            </a:extLst>
          </p:cNvPr>
          <p:cNvSpPr/>
          <p:nvPr/>
        </p:nvSpPr>
        <p:spPr>
          <a:xfrm>
            <a:off x="5029200" y="5257800"/>
            <a:ext cx="3733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dirty="0">
                <a:solidFill>
                  <a:schemeClr val="bg1">
                    <a:lumMod val="6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 ব্যবহৃত সকল ছবি গুগল থেকে নেয়া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124200"/>
            <a:ext cx="5077032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cap="none" spc="5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6800D-8EEB-4C32-900D-D4D5EAFE0B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0"/>
            <a:ext cx="4081866" cy="441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D0421-B910-4C63-8488-39DB7AB003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457200"/>
            <a:ext cx="4703274" cy="3733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Successful cultivation of Horticulture Cro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6EF427-B73C-4FDA-A5D0-E994BFFD46BD}"/>
              </a:ext>
            </a:extLst>
          </p:cNvPr>
          <p:cNvCxnSpPr>
            <a:cxnSpLocks/>
          </p:cNvCxnSpPr>
          <p:nvPr/>
        </p:nvCxnSpPr>
        <p:spPr>
          <a:xfrm>
            <a:off x="2247058" y="1445838"/>
            <a:ext cx="36898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9E28EE-C432-4579-91F1-DED8F772AF03}"/>
              </a:ext>
            </a:extLst>
          </p:cNvPr>
          <p:cNvCxnSpPr>
            <a:cxnSpLocks/>
          </p:cNvCxnSpPr>
          <p:nvPr/>
        </p:nvCxnSpPr>
        <p:spPr>
          <a:xfrm>
            <a:off x="2347997" y="1585688"/>
            <a:ext cx="37502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357B9-ABEE-4463-A3EF-B4954F774B2D}"/>
              </a:ext>
            </a:extLst>
          </p:cNvPr>
          <p:cNvCxnSpPr>
            <a:cxnSpLocks/>
          </p:cNvCxnSpPr>
          <p:nvPr/>
        </p:nvCxnSpPr>
        <p:spPr>
          <a:xfrm>
            <a:off x="2064178" y="1284801"/>
            <a:ext cx="37113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59848E-CEEB-4590-8010-45B1C0ACD942}"/>
              </a:ext>
            </a:extLst>
          </p:cNvPr>
          <p:cNvSpPr/>
          <p:nvPr/>
        </p:nvSpPr>
        <p:spPr>
          <a:xfrm>
            <a:off x="2667000" y="1066800"/>
            <a:ext cx="774269" cy="758079"/>
          </a:xfrm>
          <a:prstGeom prst="ellipse">
            <a:avLst/>
          </a:prstGeom>
          <a:solidFill>
            <a:srgbClr val="00B050"/>
          </a:soli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CA8BB8-8866-4FD5-A022-507E70994BBD}"/>
              </a:ext>
            </a:extLst>
          </p:cNvPr>
          <p:cNvSpPr/>
          <p:nvPr/>
        </p:nvSpPr>
        <p:spPr>
          <a:xfrm>
            <a:off x="3290943" y="1066800"/>
            <a:ext cx="774269" cy="758079"/>
          </a:xfrm>
          <a:prstGeom prst="ellipse">
            <a:avLst/>
          </a:prstGeom>
          <a:solidFill>
            <a:srgbClr val="C00000"/>
          </a:soli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99B256-A0F8-4407-83D1-356FB7B0940F}"/>
              </a:ext>
            </a:extLst>
          </p:cNvPr>
          <p:cNvSpPr/>
          <p:nvPr/>
        </p:nvSpPr>
        <p:spPr>
          <a:xfrm>
            <a:off x="3940270" y="1066799"/>
            <a:ext cx="774269" cy="758079"/>
          </a:xfrm>
          <a:prstGeom prst="ellipse">
            <a:avLst/>
          </a:prstGeom>
          <a:solidFill>
            <a:srgbClr val="7030A0"/>
          </a:soli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EEF953-14B6-412C-B607-D6582A6BB4D7}"/>
              </a:ext>
            </a:extLst>
          </p:cNvPr>
          <p:cNvSpPr/>
          <p:nvPr/>
        </p:nvSpPr>
        <p:spPr>
          <a:xfrm>
            <a:off x="4596375" y="1066799"/>
            <a:ext cx="774269" cy="758079"/>
          </a:xfrm>
          <a:prstGeom prst="ellipse">
            <a:avLst/>
          </a:prstGeom>
          <a:solidFill>
            <a:srgbClr val="0066FF"/>
          </a:soli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0B541-E5D3-431C-AEE2-F726318539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52" y="868987"/>
            <a:ext cx="571836" cy="71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EB2EC-F774-44BB-BA37-EA42F3547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9"/>
          <a:stretch/>
        </p:blipFill>
        <p:spPr>
          <a:xfrm>
            <a:off x="6896942" y="328393"/>
            <a:ext cx="1943942" cy="251459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4BA0B-413E-473D-8C86-B162E4ED30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662" y="2050977"/>
            <a:ext cx="3151905" cy="1676545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3186F09-9EE0-4161-8803-A6D1B673D2F6}"/>
              </a:ext>
            </a:extLst>
          </p:cNvPr>
          <p:cNvSpPr txBox="1">
            <a:spLocks/>
          </p:cNvSpPr>
          <p:nvPr/>
        </p:nvSpPr>
        <p:spPr>
          <a:xfrm>
            <a:off x="4572091" y="4612062"/>
            <a:ext cx="3276600" cy="1600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1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1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1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 </a:t>
            </a:r>
          </a:p>
          <a:p>
            <a:pPr algn="ctr">
              <a:buFont typeface="Arial" pitchFamily="34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3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দ্বিতীয় </a:t>
            </a:r>
          </a:p>
          <a:p>
            <a:pPr algn="ctr">
              <a:buFont typeface="Arial" pitchFamily="34" charset="0"/>
              <a:buNone/>
            </a:pPr>
            <a:r>
              <a:rPr lang="bn-BD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 সম্পৃক্ত কৃষি প্রযুক্তি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BCD62D7-ABA2-434A-9463-585669AB32DB}"/>
              </a:ext>
            </a:extLst>
          </p:cNvPr>
          <p:cNvSpPr txBox="1">
            <a:spLocks/>
          </p:cNvSpPr>
          <p:nvPr/>
        </p:nvSpPr>
        <p:spPr>
          <a:xfrm>
            <a:off x="2743200" y="533400"/>
            <a:ext cx="3886200" cy="520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259F6-A4E2-41A1-A420-44856A2FFA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04482"/>
            <a:ext cx="2771005" cy="2167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E172CC-F3EC-4591-9C6F-543B9D6CB8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53" y="3321826"/>
            <a:ext cx="2741697" cy="1827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88D42C-E6D1-494A-9FE2-6BF277732E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162" y="1160781"/>
            <a:ext cx="2886638" cy="2054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F47455-93EB-4DB9-B796-3E37B9294E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162" y="3299208"/>
            <a:ext cx="2886638" cy="1927704"/>
          </a:xfrm>
          <a:prstGeom prst="rect">
            <a:avLst/>
          </a:prstGeom>
        </p:spPr>
      </p:pic>
      <p:sp>
        <p:nvSpPr>
          <p:cNvPr id="18" name="Diamond 17">
            <a:extLst>
              <a:ext uri="{FF2B5EF4-FFF2-40B4-BE49-F238E27FC236}">
                <a16:creationId xmlns:a16="http://schemas.microsoft.com/office/drawing/2014/main" id="{1219EA2C-963B-4F95-8EBE-7827F92481F5}"/>
              </a:ext>
            </a:extLst>
          </p:cNvPr>
          <p:cNvSpPr/>
          <p:nvPr/>
        </p:nvSpPr>
        <p:spPr>
          <a:xfrm>
            <a:off x="3670371" y="1152407"/>
            <a:ext cx="1694323" cy="1676400"/>
          </a:xfrm>
          <a:prstGeom prst="diamond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238A4129-1F4A-4C2C-A923-8EAA6F0259F8}"/>
              </a:ext>
            </a:extLst>
          </p:cNvPr>
          <p:cNvSpPr/>
          <p:nvPr/>
        </p:nvSpPr>
        <p:spPr>
          <a:xfrm>
            <a:off x="3697605" y="3124200"/>
            <a:ext cx="1694323" cy="1676400"/>
          </a:xfrm>
          <a:prstGeom prst="diamond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পরীক্ষা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6DF57A-CC09-4A12-A90D-45BC43488427}"/>
              </a:ext>
            </a:extLst>
          </p:cNvPr>
          <p:cNvSpPr txBox="1"/>
          <p:nvPr/>
        </p:nvSpPr>
        <p:spPr>
          <a:xfrm>
            <a:off x="2283488" y="533400"/>
            <a:ext cx="457702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A896E-370B-430E-8742-F4A9D936CD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77" y="1524000"/>
            <a:ext cx="7998645" cy="22252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4204B9-3218-4D00-BD2F-E03FC910FFA9}"/>
              </a:ext>
            </a:extLst>
          </p:cNvPr>
          <p:cNvSpPr txBox="1"/>
          <p:nvPr/>
        </p:nvSpPr>
        <p:spPr>
          <a:xfrm>
            <a:off x="2451099" y="3764340"/>
            <a:ext cx="4241800" cy="15696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অম্লত্ব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Soil Acidity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4BD39DF-1621-43B5-B0B1-86892E62E3D2}"/>
              </a:ext>
            </a:extLst>
          </p:cNvPr>
          <p:cNvSpPr/>
          <p:nvPr/>
        </p:nvSpPr>
        <p:spPr>
          <a:xfrm>
            <a:off x="2208350" y="1730927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DD6379-9834-4BB9-98AC-7611FB710317}"/>
              </a:ext>
            </a:extLst>
          </p:cNvPr>
          <p:cNvSpPr/>
          <p:nvPr/>
        </p:nvSpPr>
        <p:spPr>
          <a:xfrm>
            <a:off x="1263519" y="3782961"/>
            <a:ext cx="1066352" cy="1096971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768D3-B2B1-4DC2-BA91-26FAC20CADCA}"/>
              </a:ext>
            </a:extLst>
          </p:cNvPr>
          <p:cNvSpPr/>
          <p:nvPr/>
        </p:nvSpPr>
        <p:spPr>
          <a:xfrm>
            <a:off x="1381815" y="2453149"/>
            <a:ext cx="1602792" cy="1605471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318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E02538E-F645-4888-A2E2-D12E922A538C}"/>
              </a:ext>
            </a:extLst>
          </p:cNvPr>
          <p:cNvSpPr/>
          <p:nvPr/>
        </p:nvSpPr>
        <p:spPr>
          <a:xfrm>
            <a:off x="670046" y="1328107"/>
            <a:ext cx="1336119" cy="134276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57C96B-D592-43D7-95D6-4CC636714C76}"/>
              </a:ext>
            </a:extLst>
          </p:cNvPr>
          <p:cNvSpPr/>
          <p:nvPr/>
        </p:nvSpPr>
        <p:spPr>
          <a:xfrm>
            <a:off x="544777" y="2521324"/>
            <a:ext cx="430346" cy="44753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A00878-52F8-40D3-B5DF-6A261F46D06D}"/>
              </a:ext>
            </a:extLst>
          </p:cNvPr>
          <p:cNvSpPr/>
          <p:nvPr/>
        </p:nvSpPr>
        <p:spPr>
          <a:xfrm>
            <a:off x="573514" y="3721064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C67B44-E183-4EBF-BB7C-B91E568A66D5}"/>
              </a:ext>
            </a:extLst>
          </p:cNvPr>
          <p:cNvSpPr/>
          <p:nvPr/>
        </p:nvSpPr>
        <p:spPr>
          <a:xfrm>
            <a:off x="804901" y="4424938"/>
            <a:ext cx="340442" cy="35879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83C8AD-B16E-40A1-807E-1F501DD0ACC9}"/>
              </a:ext>
            </a:extLst>
          </p:cNvPr>
          <p:cNvSpPr/>
          <p:nvPr/>
        </p:nvSpPr>
        <p:spPr>
          <a:xfrm>
            <a:off x="1942961" y="1384198"/>
            <a:ext cx="379791" cy="35879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B7B629-981D-4348-A69B-D347B1CA281D}"/>
              </a:ext>
            </a:extLst>
          </p:cNvPr>
          <p:cNvSpPr/>
          <p:nvPr/>
        </p:nvSpPr>
        <p:spPr>
          <a:xfrm>
            <a:off x="841637" y="2972874"/>
            <a:ext cx="681455" cy="645290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C82CB8-F088-4E3C-9A50-AD1DFC828B66}"/>
              </a:ext>
            </a:extLst>
          </p:cNvPr>
          <p:cNvSpPr/>
          <p:nvPr/>
        </p:nvSpPr>
        <p:spPr>
          <a:xfrm>
            <a:off x="455838" y="3102552"/>
            <a:ext cx="340442" cy="35879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21513-4564-4B6E-9885-F2303EE3936C}"/>
              </a:ext>
            </a:extLst>
          </p:cNvPr>
          <p:cNvSpPr txBox="1"/>
          <p:nvPr/>
        </p:nvSpPr>
        <p:spPr>
          <a:xfrm>
            <a:off x="637641" y="1757116"/>
            <a:ext cx="1321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5174EF-CD36-4FB8-BD25-75540CD45ECF}"/>
              </a:ext>
            </a:extLst>
          </p:cNvPr>
          <p:cNvSpPr/>
          <p:nvPr/>
        </p:nvSpPr>
        <p:spPr>
          <a:xfrm>
            <a:off x="2962409" y="1005460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CF0A52-021B-4D11-9844-48DA30F669D3}"/>
              </a:ext>
            </a:extLst>
          </p:cNvPr>
          <p:cNvSpPr/>
          <p:nvPr/>
        </p:nvSpPr>
        <p:spPr>
          <a:xfrm>
            <a:off x="3100948" y="2362486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99EE32-4CBB-47F3-8ED2-0C4B3B272B94}"/>
              </a:ext>
            </a:extLst>
          </p:cNvPr>
          <p:cNvSpPr/>
          <p:nvPr/>
        </p:nvSpPr>
        <p:spPr>
          <a:xfrm>
            <a:off x="3031042" y="3774340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01BC87-843E-43C7-B46C-636BC97CF25C}"/>
              </a:ext>
            </a:extLst>
          </p:cNvPr>
          <p:cNvSpPr/>
          <p:nvPr/>
        </p:nvSpPr>
        <p:spPr>
          <a:xfrm>
            <a:off x="2403905" y="4005343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730525-CF27-47B1-91D7-876AE72A328F}"/>
              </a:ext>
            </a:extLst>
          </p:cNvPr>
          <p:cNvSpPr/>
          <p:nvPr/>
        </p:nvSpPr>
        <p:spPr>
          <a:xfrm>
            <a:off x="3030097" y="1073092"/>
            <a:ext cx="433667" cy="43329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A43951-8AE2-4EEB-9A75-4BA8DF8AF7E7}"/>
              </a:ext>
            </a:extLst>
          </p:cNvPr>
          <p:cNvSpPr/>
          <p:nvPr/>
        </p:nvSpPr>
        <p:spPr>
          <a:xfrm>
            <a:off x="3174466" y="2414050"/>
            <a:ext cx="433667" cy="433293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0EA8E3-4BBA-4CCB-BECA-06ABAD0430AA}"/>
              </a:ext>
            </a:extLst>
          </p:cNvPr>
          <p:cNvSpPr/>
          <p:nvPr/>
        </p:nvSpPr>
        <p:spPr>
          <a:xfrm>
            <a:off x="3109444" y="3841974"/>
            <a:ext cx="433667" cy="433293"/>
          </a:xfrm>
          <a:prstGeom prst="ellipse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3B77649-F812-4BE4-B340-27901C2BB161}"/>
              </a:ext>
            </a:extLst>
          </p:cNvPr>
          <p:cNvSpPr/>
          <p:nvPr/>
        </p:nvSpPr>
        <p:spPr>
          <a:xfrm>
            <a:off x="395098" y="4392523"/>
            <a:ext cx="263259" cy="28940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DDF2D8C-3194-46AE-A78B-7537D4C6F3E5}"/>
              </a:ext>
            </a:extLst>
          </p:cNvPr>
          <p:cNvSpPr/>
          <p:nvPr/>
        </p:nvSpPr>
        <p:spPr>
          <a:xfrm>
            <a:off x="1684087" y="1168550"/>
            <a:ext cx="263259" cy="28940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AB0CC0-7D4E-46F2-BCC1-226AFA4D79D2}"/>
              </a:ext>
            </a:extLst>
          </p:cNvPr>
          <p:cNvSpPr/>
          <p:nvPr/>
        </p:nvSpPr>
        <p:spPr>
          <a:xfrm>
            <a:off x="2640614" y="2308445"/>
            <a:ext cx="263259" cy="28940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6A7C99-9039-4DCF-9429-9814547527A3}"/>
              </a:ext>
            </a:extLst>
          </p:cNvPr>
          <p:cNvSpPr txBox="1"/>
          <p:nvPr/>
        </p:nvSpPr>
        <p:spPr>
          <a:xfrm>
            <a:off x="3608133" y="1087221"/>
            <a:ext cx="507866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অম্লত্ব সম্পর্কে ধারণা লাভ করতে পারবে।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7A9992-D4D9-49AD-9B38-037853626D61}"/>
              </a:ext>
            </a:extLst>
          </p:cNvPr>
          <p:cNvSpPr txBox="1"/>
          <p:nvPr/>
        </p:nvSpPr>
        <p:spPr>
          <a:xfrm>
            <a:off x="3709872" y="2425706"/>
            <a:ext cx="497692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অম্লিয় মাটির বৈশিষ্ট্য বর্ণনা করতে পারবে।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CFC11E-2CA2-4810-8D6E-6835F4649B77}"/>
              </a:ext>
            </a:extLst>
          </p:cNvPr>
          <p:cNvSpPr/>
          <p:nvPr/>
        </p:nvSpPr>
        <p:spPr>
          <a:xfrm>
            <a:off x="1356638" y="948844"/>
            <a:ext cx="263259" cy="28940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8D0559-1686-48DD-8EFF-E12AB2FA0997}"/>
              </a:ext>
            </a:extLst>
          </p:cNvPr>
          <p:cNvSpPr/>
          <p:nvPr/>
        </p:nvSpPr>
        <p:spPr>
          <a:xfrm>
            <a:off x="551286" y="686696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ABBB0B2-E76D-42F7-9039-4212FBB807B8}"/>
              </a:ext>
            </a:extLst>
          </p:cNvPr>
          <p:cNvSpPr/>
          <p:nvPr/>
        </p:nvSpPr>
        <p:spPr>
          <a:xfrm>
            <a:off x="2353814" y="4679108"/>
            <a:ext cx="340442" cy="35879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F9DA83-BD54-4EB1-9793-EB6044D658B2}"/>
              </a:ext>
            </a:extLst>
          </p:cNvPr>
          <p:cNvSpPr/>
          <p:nvPr/>
        </p:nvSpPr>
        <p:spPr>
          <a:xfrm>
            <a:off x="3117333" y="4499710"/>
            <a:ext cx="340442" cy="35879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2FDE5A8-F583-406D-B858-F5FD3971D93B}"/>
              </a:ext>
            </a:extLst>
          </p:cNvPr>
          <p:cNvSpPr/>
          <p:nvPr/>
        </p:nvSpPr>
        <p:spPr>
          <a:xfrm>
            <a:off x="1488267" y="454677"/>
            <a:ext cx="340442" cy="35879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EA6BA3D-C36C-4580-A5D5-164592FC8D8B}"/>
              </a:ext>
            </a:extLst>
          </p:cNvPr>
          <p:cNvSpPr/>
          <p:nvPr/>
        </p:nvSpPr>
        <p:spPr>
          <a:xfrm>
            <a:off x="3349016" y="2990055"/>
            <a:ext cx="311002" cy="28940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811C8D-110E-413E-B105-373AE6E01E97}"/>
              </a:ext>
            </a:extLst>
          </p:cNvPr>
          <p:cNvSpPr/>
          <p:nvPr/>
        </p:nvSpPr>
        <p:spPr>
          <a:xfrm>
            <a:off x="2090788" y="644807"/>
            <a:ext cx="681455" cy="645290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C6B35BA-63B2-4344-8647-16167C62EBC2}"/>
              </a:ext>
            </a:extLst>
          </p:cNvPr>
          <p:cNvSpPr/>
          <p:nvPr/>
        </p:nvSpPr>
        <p:spPr>
          <a:xfrm>
            <a:off x="2676889" y="1310933"/>
            <a:ext cx="263259" cy="289407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2CF4F1-D24F-4B75-A355-82D4F4E3E586}"/>
              </a:ext>
            </a:extLst>
          </p:cNvPr>
          <p:cNvSpPr txBox="1"/>
          <p:nvPr/>
        </p:nvSpPr>
        <p:spPr>
          <a:xfrm>
            <a:off x="3656279" y="3725001"/>
            <a:ext cx="503052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অম্লিয় মাটি সংশোধন সম্পর্কে ব্যাখ্যা করতে পারবে।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190700A-B221-4072-B9C0-15D231197BC4}"/>
              </a:ext>
            </a:extLst>
          </p:cNvPr>
          <p:cNvSpPr/>
          <p:nvPr/>
        </p:nvSpPr>
        <p:spPr>
          <a:xfrm>
            <a:off x="2962409" y="1696388"/>
            <a:ext cx="580702" cy="568559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FA52404-213A-43CD-BDE3-4E71A41A0A4A}"/>
              </a:ext>
            </a:extLst>
          </p:cNvPr>
          <p:cNvSpPr/>
          <p:nvPr/>
        </p:nvSpPr>
        <p:spPr>
          <a:xfrm>
            <a:off x="3030097" y="3271976"/>
            <a:ext cx="430346" cy="447536"/>
          </a:xfrm>
          <a:prstGeom prst="ellipse">
            <a:avLst/>
          </a:prstGeom>
          <a:gradFill flip="none" rotWithShape="1">
            <a:gsLst>
              <a:gs pos="3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73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2540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290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1250" y="457200"/>
            <a:ext cx="4457700" cy="5334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মৃত্তিকা বিক্রিয়া ও মাটির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endParaRPr lang="en-US" sz="3200" b="1" dirty="0">
              <a:ln w="1905"/>
              <a:solidFill>
                <a:srgbClr val="F733E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8786"/>
            <a:ext cx="24384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মৃত্তিকা বিক্রিয়া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27117"/>
            <a:ext cx="830580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প্রাকৃতিকভাবেই প্রতিনিয়ত ভৌত, রাসায়নিক ও জৈবিক পরিবর্তন ঘটছে। এই ঘটনাকেই মৃত্তিকা বিক্রিয়া বলা হয়। মৃত্তিকা বিক্রিয়াকে সাধারনত 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</a:t>
            </a:r>
            <a:r>
              <a:rPr lang="bn-BD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44334"/>
            <a:ext cx="229101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</a:t>
            </a:r>
            <a:r>
              <a:rPr lang="en-US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অম্লমান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733800"/>
            <a:ext cx="83058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মৃত্তিকার যে বৈশিষ্ট্য দ্বারা মাটির অম্লত্ব, ক্ষারত্ব ও নিরপেক্ষতা বুঝায়, তাকেই মাটির অম্লমান বলে। অম্লমান হল মাটির অম্লত্ব ও ক্ষারত্ব  প্রকাশের একক যা মাটির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পরিচিত।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87D0D6-3BA0-4D1C-9CFC-600435BEC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517" y="4495800"/>
            <a:ext cx="4516965" cy="7537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77FC6-5434-4F2C-A57C-8ABFA214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89" y="477688"/>
            <a:ext cx="972257" cy="11353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4D5E72-7B50-4BD0-AF8A-32ED7B3D1E82}"/>
              </a:ext>
            </a:extLst>
          </p:cNvPr>
          <p:cNvSpPr txBox="1"/>
          <p:nvPr/>
        </p:nvSpPr>
        <p:spPr>
          <a:xfrm>
            <a:off x="476956" y="3014990"/>
            <a:ext cx="821548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মানকে স্কেলের সাহায্যে প্রকাশ করা হয়। স্কেলের মান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০-১৪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পর্যন্ত।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E5EEA61-C395-42AC-A3A6-E7DA038D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4204" y="3666967"/>
            <a:ext cx="2820992" cy="75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C152E1-4BD7-4DD4-95C7-C5FACA8E8324}"/>
              </a:ext>
            </a:extLst>
          </p:cNvPr>
          <p:cNvSpPr txBox="1"/>
          <p:nvPr/>
        </p:nvSpPr>
        <p:spPr>
          <a:xfrm>
            <a:off x="533400" y="1490197"/>
            <a:ext cx="821548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এসেছে গ্রীক শব্দ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pondus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যার অর্থ ওজন, আর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 হাইড্রোজেন আয়ন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H+) 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6750A-E772-4A43-9A15-0CD3318152BC}"/>
              </a:ext>
            </a:extLst>
          </p:cNvPr>
          <p:cNvSpPr txBox="1"/>
          <p:nvPr/>
        </p:nvSpPr>
        <p:spPr>
          <a:xfrm>
            <a:off x="1371600" y="806308"/>
            <a:ext cx="69525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মাটিতে হাইড্রোজেন আয়নের ঋণাত্মক লগারিদমকে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799F8-C422-4E33-8C19-DB8A4D65BD9B}"/>
              </a:ext>
            </a:extLst>
          </p:cNvPr>
          <p:cNvSpPr txBox="1"/>
          <p:nvPr/>
        </p:nvSpPr>
        <p:spPr>
          <a:xfrm>
            <a:off x="533400" y="2402677"/>
            <a:ext cx="815904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কোন একক নেই।</a:t>
            </a:r>
          </a:p>
        </p:txBody>
      </p:sp>
    </p:spTree>
    <p:extLst>
      <p:ext uri="{BB962C8B-B14F-4D97-AF65-F5344CB8AC3E}">
        <p14:creationId xmlns:p14="http://schemas.microsoft.com/office/powerpoint/2010/main" val="158279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F3933A-1DE4-469E-87F3-51EF65FAD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74" y="381000"/>
            <a:ext cx="8315652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Vrinda"/>
      </a:majorFont>
      <a:minorFont>
        <a:latin typeface="NikoshBAN"/>
        <a:ea typeface=""/>
        <a:cs typeface="Vrind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743</Words>
  <Application>Microsoft Office PowerPoint</Application>
  <PresentationFormat>On-screen Show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User</cp:lastModifiedBy>
  <cp:revision>205</cp:revision>
  <dcterms:created xsi:type="dcterms:W3CDTF">2020-07-02T02:59:26Z</dcterms:created>
  <dcterms:modified xsi:type="dcterms:W3CDTF">2020-10-18T20:19:50Z</dcterms:modified>
</cp:coreProperties>
</file>