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3"/>
  </p:notesMasterIdLst>
  <p:sldIdLst>
    <p:sldId id="266" r:id="rId2"/>
    <p:sldId id="267" r:id="rId3"/>
    <p:sldId id="268" r:id="rId4"/>
    <p:sldId id="289" r:id="rId5"/>
    <p:sldId id="272" r:id="rId6"/>
    <p:sldId id="297" r:id="rId7"/>
    <p:sldId id="269" r:id="rId8"/>
    <p:sldId id="259" r:id="rId9"/>
    <p:sldId id="270" r:id="rId10"/>
    <p:sldId id="258" r:id="rId11"/>
    <p:sldId id="271" r:id="rId12"/>
    <p:sldId id="295" r:id="rId13"/>
    <p:sldId id="290" r:id="rId14"/>
    <p:sldId id="291" r:id="rId15"/>
    <p:sldId id="292" r:id="rId16"/>
    <p:sldId id="293" r:id="rId17"/>
    <p:sldId id="294" r:id="rId18"/>
    <p:sldId id="257" r:id="rId19"/>
    <p:sldId id="279" r:id="rId20"/>
    <p:sldId id="296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745" autoAdjust="0"/>
    <p:restoredTop sz="94673" autoAdjust="0"/>
  </p:normalViewPr>
  <p:slideViewPr>
    <p:cSldViewPr>
      <p:cViewPr>
        <p:scale>
          <a:sx n="100" d="100"/>
          <a:sy n="100" d="100"/>
        </p:scale>
        <p:origin x="-802" y="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49FF6-68A4-4904-A970-130D505817D2}" type="datetimeFigureOut">
              <a:rPr lang="en-US" smtClean="0"/>
              <a:pPr/>
              <a:t>18-Oct-20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7EB8-ED0A-4837-A967-7F186F87D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7EB8-ED0A-4837-A967-7F186F87DD5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7EB8-ED0A-4837-A967-7F186F87DD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18-Oct-20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18-Oct-20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18-Oct-20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18-Oct-20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ame Side Corner Rectangle 6"/>
          <p:cNvSpPr/>
          <p:nvPr/>
        </p:nvSpPr>
        <p:spPr>
          <a:xfrm>
            <a:off x="0" y="0"/>
            <a:ext cx="9144000" cy="6858000"/>
          </a:xfrm>
          <a:prstGeom prst="snip2SameRect">
            <a:avLst>
              <a:gd name="adj1" fmla="val 0"/>
              <a:gd name="adj2" fmla="val 0"/>
            </a:avLst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43434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  <a:r>
              <a:rPr lang="en-US" sz="7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বালাগঞ্জ</a:t>
            </a:r>
            <a:r>
              <a:rPr 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7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কলেজ</a:t>
            </a:r>
            <a:r>
              <a:rPr 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7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অনলাইন</a:t>
            </a:r>
            <a:r>
              <a:rPr 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7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ক্লাসে</a:t>
            </a:r>
            <a:r>
              <a:rPr 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7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স্বাগত</a:t>
            </a:r>
            <a:endParaRPr lang="en-US" sz="7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53400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752600" y="0"/>
            <a:ext cx="4114800" cy="1600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ভারতে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আগত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ইউরোপীয়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কোম্পানিসমূহ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048000"/>
            <a:ext cx="25146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ডাচ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ইস্ট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ইন্ডিয়া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কোম্পানি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5791200"/>
            <a:ext cx="25146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ফ্রেঞ্চ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ইস্ট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ইন্ডিয়া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কোম্পানি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2133600"/>
            <a:ext cx="25146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পর্তুগিজ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ইস্ট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ইন্ডিয়া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কোম্পানি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3962400"/>
            <a:ext cx="25146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ডেনিশ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ইস্ট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ইন্ডিয়া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কোম্পানি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4876800"/>
            <a:ext cx="25146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ইংরেজ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ইস্ট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ইন্ডিয়া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কোম্পানি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819400" y="23622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819400" y="32766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819400" y="41148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819400" y="50292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819400" y="59436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2209800"/>
            <a:ext cx="16764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1505-1961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52800" y="3048000"/>
            <a:ext cx="16764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1602-1805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52800" y="3962400"/>
            <a:ext cx="16764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1620-1868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4876800"/>
            <a:ext cx="16764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1612-1947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2800" y="5791200"/>
            <a:ext cx="16764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1769-1947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16764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সময়কাল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715000" y="16764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বাণিজ্যকুঠি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257800" y="2209800"/>
            <a:ext cx="2895600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কালিকট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গোয়া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হুগলি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57800" y="3048000"/>
            <a:ext cx="2895600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কালিকট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চুঁচুড়া,চন্দননগর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57800" y="3962400"/>
            <a:ext cx="2895600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শ্রীরামপুর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ত্রীবাঙ্কর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57800" y="4876800"/>
            <a:ext cx="2895600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সুরাট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মুসলিপট্টম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হুগলি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কলকাতা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মুম্বাই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257800" y="5791200"/>
            <a:ext cx="2895600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সুরাট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মুসলিপট্টম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চন্দননগর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6" grpId="0" animBg="1"/>
      <p:bldP spid="17" grpId="0" animBg="1"/>
      <p:bldP spid="19" grpId="0" animBg="1"/>
      <p:bldP spid="2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r 2"/>
          <p:cNvSpPr/>
          <p:nvPr/>
        </p:nvSpPr>
        <p:spPr>
          <a:xfrm>
            <a:off x="2286000" y="1371600"/>
            <a:ext cx="3352800" cy="3048000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ভারতে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ইউরোপীয়দের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আগমণের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কারণ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638800" y="2590800"/>
            <a:ext cx="518623" cy="9255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432404">
            <a:off x="3758031" y="706392"/>
            <a:ext cx="447989" cy="9255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1828800" y="2590800"/>
            <a:ext cx="518623" cy="9255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3708639" y="4216161"/>
            <a:ext cx="518623" cy="9255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0" y="2209800"/>
            <a:ext cx="16764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মসলা</a:t>
            </a:r>
            <a:endParaRPr lang="en-US" sz="3200" dirty="0"/>
          </a:p>
        </p:txBody>
      </p:sp>
      <p:sp>
        <p:nvSpPr>
          <p:cNvPr id="9" name="Oval 8"/>
          <p:cNvSpPr/>
          <p:nvPr/>
        </p:nvSpPr>
        <p:spPr>
          <a:xfrm rot="10800000" flipV="1">
            <a:off x="3048000" y="4953000"/>
            <a:ext cx="1676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সিল্ক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0" y="2286000"/>
            <a:ext cx="1828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সুগন্ধি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ভারতে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আগত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ইউরোপীয়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কোম্পানিসমূহের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কর্মকান্ড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9144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পর্তুগিজ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3716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পর্তুগিজরা</a:t>
            </a:r>
            <a:r>
              <a:rPr lang="en-US" dirty="0" smtClean="0"/>
              <a:t> </a:t>
            </a:r>
            <a:r>
              <a:rPr lang="en-US" dirty="0" err="1" smtClean="0"/>
              <a:t>বাংলায়</a:t>
            </a:r>
            <a:r>
              <a:rPr lang="en-US" dirty="0" smtClean="0"/>
              <a:t> </a:t>
            </a:r>
            <a:r>
              <a:rPr lang="en-US" dirty="0" err="1" smtClean="0"/>
              <a:t>ফিরিঙ্গি</a:t>
            </a:r>
            <a:r>
              <a:rPr lang="en-US" dirty="0" smtClean="0"/>
              <a:t> </a:t>
            </a:r>
            <a:r>
              <a:rPr lang="en-US" dirty="0" err="1" smtClean="0"/>
              <a:t>নামে</a:t>
            </a:r>
            <a:r>
              <a:rPr lang="en-US" dirty="0" smtClean="0"/>
              <a:t> </a:t>
            </a:r>
            <a:r>
              <a:rPr lang="en-US" dirty="0" err="1" smtClean="0"/>
              <a:t>পরিচিত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১৪৯৮ </a:t>
            </a:r>
            <a:r>
              <a:rPr lang="en-US" dirty="0" err="1" smtClean="0"/>
              <a:t>সালের</a:t>
            </a:r>
            <a:r>
              <a:rPr lang="en-US" dirty="0" smtClean="0"/>
              <a:t> ২৭ </a:t>
            </a:r>
            <a:r>
              <a:rPr lang="en-US" dirty="0" err="1" smtClean="0"/>
              <a:t>মে</a:t>
            </a:r>
            <a:r>
              <a:rPr lang="en-US" dirty="0" smtClean="0"/>
              <a:t> </a:t>
            </a:r>
            <a:r>
              <a:rPr lang="en-US" dirty="0" err="1" smtClean="0"/>
              <a:t>ভাস্কো-দা-গামা</a:t>
            </a:r>
            <a:r>
              <a:rPr lang="en-US" dirty="0" smtClean="0"/>
              <a:t> </a:t>
            </a:r>
            <a:r>
              <a:rPr lang="en-US" dirty="0" err="1" smtClean="0"/>
              <a:t>কালিকট</a:t>
            </a:r>
            <a:r>
              <a:rPr lang="en-US" dirty="0" smtClean="0"/>
              <a:t> </a:t>
            </a:r>
            <a:r>
              <a:rPr lang="en-US" dirty="0" err="1" smtClean="0"/>
              <a:t>বন্দরে</a:t>
            </a:r>
            <a:r>
              <a:rPr lang="en-US" dirty="0" smtClean="0"/>
              <a:t> </a:t>
            </a:r>
            <a:r>
              <a:rPr lang="en-US" dirty="0" err="1" smtClean="0"/>
              <a:t>পৌছান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১৫০৯</a:t>
            </a:r>
            <a:r>
              <a:rPr lang="en-US" dirty="0" smtClean="0"/>
              <a:t>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আল-বুকার্ক</a:t>
            </a:r>
            <a:r>
              <a:rPr lang="en-US" dirty="0" smtClean="0"/>
              <a:t> </a:t>
            </a:r>
            <a:r>
              <a:rPr lang="en-US" dirty="0" err="1" smtClean="0"/>
              <a:t>গভর্নর</a:t>
            </a:r>
            <a:r>
              <a:rPr lang="en-US" dirty="0" smtClean="0"/>
              <a:t> </a:t>
            </a:r>
            <a:r>
              <a:rPr lang="en-US" dirty="0" err="1" smtClean="0"/>
              <a:t>নিযুক্ত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শক্তিশালী</a:t>
            </a:r>
            <a:r>
              <a:rPr lang="en-US" dirty="0" smtClean="0"/>
              <a:t> </a:t>
            </a:r>
            <a:r>
              <a:rPr lang="en-US" dirty="0" err="1" smtClean="0"/>
              <a:t>নৌবহর</a:t>
            </a:r>
            <a:r>
              <a:rPr lang="en-US" dirty="0" smtClean="0"/>
              <a:t> </a:t>
            </a:r>
            <a:r>
              <a:rPr lang="en-US" dirty="0" err="1" smtClean="0"/>
              <a:t>গড়ে</a:t>
            </a:r>
            <a:r>
              <a:rPr lang="en-US" dirty="0" smtClean="0"/>
              <a:t> </a:t>
            </a:r>
            <a:r>
              <a:rPr lang="en-US" dirty="0" err="1" smtClean="0"/>
              <a:t>তোলেন</a:t>
            </a:r>
            <a:r>
              <a:rPr lang="en-US" dirty="0" smtClean="0"/>
              <a:t>।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প্রাচ্যে</a:t>
            </a:r>
            <a:r>
              <a:rPr lang="en-US" dirty="0" smtClean="0"/>
              <a:t> </a:t>
            </a:r>
            <a:r>
              <a:rPr lang="en-US" dirty="0" err="1" smtClean="0"/>
              <a:t>পর্তুগিজ</a:t>
            </a:r>
            <a:r>
              <a:rPr lang="en-US" dirty="0" smtClean="0"/>
              <a:t> </a:t>
            </a:r>
            <a:r>
              <a:rPr lang="en-US" dirty="0" err="1" smtClean="0"/>
              <a:t>সাম্রাজ্য</a:t>
            </a:r>
            <a:r>
              <a:rPr lang="en-US" dirty="0" smtClean="0"/>
              <a:t> </a:t>
            </a:r>
            <a:r>
              <a:rPr lang="en-US" dirty="0" err="1" smtClean="0"/>
              <a:t>স্থাপনের</a:t>
            </a:r>
            <a:r>
              <a:rPr lang="en-US" dirty="0" smtClean="0"/>
              <a:t> </a:t>
            </a:r>
            <a:r>
              <a:rPr lang="en-US" dirty="0" err="1" smtClean="0"/>
              <a:t>পরিকল্পনা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b="1" dirty="0" smtClean="0"/>
              <a:t>১৫১০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গোয়া</a:t>
            </a:r>
            <a:r>
              <a:rPr lang="en-US" dirty="0" smtClean="0"/>
              <a:t> , </a:t>
            </a:r>
            <a:r>
              <a:rPr lang="en-US" b="1" dirty="0" smtClean="0"/>
              <a:t>১৫১১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মালাক্কা</a:t>
            </a:r>
            <a:r>
              <a:rPr lang="en-US" dirty="0" smtClean="0"/>
              <a:t>, </a:t>
            </a:r>
            <a:r>
              <a:rPr lang="en-US" b="1" dirty="0" smtClean="0"/>
              <a:t>১৫১৫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হরমুজ</a:t>
            </a:r>
            <a:r>
              <a:rPr lang="en-US" dirty="0" smtClean="0"/>
              <a:t> </a:t>
            </a:r>
            <a:r>
              <a:rPr lang="en-US" dirty="0" err="1" smtClean="0"/>
              <a:t>দখল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 </a:t>
            </a:r>
            <a:r>
              <a:rPr lang="en-US" dirty="0" err="1" smtClean="0"/>
              <a:t>আল-বুকার্কের</a:t>
            </a:r>
            <a:r>
              <a:rPr lang="en-US" dirty="0" smtClean="0"/>
              <a:t> </a:t>
            </a:r>
            <a:r>
              <a:rPr lang="en-US" dirty="0" err="1" smtClean="0"/>
              <a:t>সাম্রাজ্যবিস্তারনীতি</a:t>
            </a:r>
            <a:r>
              <a:rPr lang="en-US" dirty="0" smtClean="0"/>
              <a:t> ‘</a:t>
            </a:r>
            <a:r>
              <a:rPr lang="en-US" dirty="0" err="1" smtClean="0"/>
              <a:t>নীলজল</a:t>
            </a:r>
            <a:r>
              <a:rPr lang="en-US" dirty="0" smtClean="0"/>
              <a:t> </a:t>
            </a:r>
            <a:r>
              <a:rPr lang="en-US" dirty="0" err="1" smtClean="0"/>
              <a:t>নীতি</a:t>
            </a:r>
            <a:r>
              <a:rPr lang="en-US" dirty="0" smtClean="0"/>
              <a:t>’ </a:t>
            </a:r>
            <a:r>
              <a:rPr lang="en-US" dirty="0" err="1" smtClean="0"/>
              <a:t>নামে</a:t>
            </a:r>
            <a:r>
              <a:rPr lang="en-US" dirty="0" smtClean="0"/>
              <a:t> </a:t>
            </a:r>
            <a:r>
              <a:rPr lang="en-US" dirty="0" err="1" smtClean="0"/>
              <a:t>পরিচিত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2766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১৫৩৬</a:t>
            </a:r>
            <a:r>
              <a:rPr lang="en-US" dirty="0" smtClean="0"/>
              <a:t>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বাংলার</a:t>
            </a:r>
            <a:r>
              <a:rPr lang="en-US" dirty="0" smtClean="0"/>
              <a:t> </a:t>
            </a:r>
            <a:r>
              <a:rPr lang="en-US" dirty="0" err="1" smtClean="0"/>
              <a:t>সুলতান</a:t>
            </a:r>
            <a:r>
              <a:rPr lang="en-US" dirty="0" smtClean="0"/>
              <a:t> </a:t>
            </a:r>
            <a:r>
              <a:rPr lang="en-US" dirty="0" err="1" smtClean="0"/>
              <a:t>মাহমুদ</a:t>
            </a:r>
            <a:r>
              <a:rPr lang="en-US" dirty="0" smtClean="0"/>
              <a:t> </a:t>
            </a:r>
            <a:r>
              <a:rPr lang="en-US" dirty="0" err="1" smtClean="0"/>
              <a:t>শাহের</a:t>
            </a:r>
            <a:r>
              <a:rPr lang="en-US" dirty="0" smtClean="0"/>
              <a:t> </a:t>
            </a:r>
            <a:r>
              <a:rPr lang="en-US" dirty="0" err="1" smtClean="0"/>
              <a:t>অনুমতি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চট্টগ্রাম</a:t>
            </a:r>
            <a:r>
              <a:rPr lang="en-US" dirty="0" smtClean="0"/>
              <a:t> ও </a:t>
            </a:r>
            <a:r>
              <a:rPr lang="en-US" dirty="0" err="1" smtClean="0"/>
              <a:t>হুগলিতে</a:t>
            </a:r>
            <a:r>
              <a:rPr lang="en-US" dirty="0" smtClean="0"/>
              <a:t> </a:t>
            </a:r>
            <a:r>
              <a:rPr lang="en-US" dirty="0" err="1" smtClean="0"/>
              <a:t>বাণিজ্যকুঠি</a:t>
            </a:r>
            <a:r>
              <a:rPr lang="en-US" dirty="0" smtClean="0"/>
              <a:t> </a:t>
            </a:r>
            <a:r>
              <a:rPr lang="en-US" dirty="0" err="1" smtClean="0"/>
              <a:t>নির্মান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 </a:t>
            </a:r>
            <a:r>
              <a:rPr lang="en-US" dirty="0" err="1" smtClean="0"/>
              <a:t>পরবর্তীতে</a:t>
            </a:r>
            <a:r>
              <a:rPr lang="en-US" dirty="0" smtClean="0"/>
              <a:t> ১৫৮০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সম্রাট</a:t>
            </a:r>
            <a:r>
              <a:rPr lang="en-US" dirty="0" smtClean="0"/>
              <a:t> </a:t>
            </a:r>
            <a:r>
              <a:rPr lang="en-US" dirty="0" err="1" smtClean="0"/>
              <a:t>আকবরের</a:t>
            </a:r>
            <a:r>
              <a:rPr lang="en-US" dirty="0" smtClean="0"/>
              <a:t> </a:t>
            </a:r>
            <a:r>
              <a:rPr lang="en-US" dirty="0" err="1" smtClean="0"/>
              <a:t>অনুমতিক্রমে</a:t>
            </a:r>
            <a:r>
              <a:rPr lang="en-US" dirty="0" smtClean="0"/>
              <a:t> </a:t>
            </a:r>
            <a:r>
              <a:rPr lang="en-US" dirty="0" err="1" smtClean="0"/>
              <a:t>হুগলি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ওঠে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বাণিজ্য</a:t>
            </a:r>
            <a:r>
              <a:rPr lang="en-US" dirty="0" smtClean="0"/>
              <a:t> </a:t>
            </a:r>
            <a:r>
              <a:rPr lang="en-US" dirty="0" err="1" smtClean="0"/>
              <a:t>কেন্দ্র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4196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কর্মকান্ড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006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ধর্মপ্রচার</a:t>
            </a:r>
            <a:r>
              <a:rPr lang="en-US" dirty="0" smtClean="0"/>
              <a:t>, </a:t>
            </a:r>
            <a:r>
              <a:rPr lang="en-US" dirty="0" err="1" smtClean="0"/>
              <a:t>জোরপূর্বক</a:t>
            </a:r>
            <a:r>
              <a:rPr lang="en-US" dirty="0" smtClean="0"/>
              <a:t> </a:t>
            </a:r>
            <a:r>
              <a:rPr lang="en-US" dirty="0" err="1" smtClean="0"/>
              <a:t>ধর্মান্তরিত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, </a:t>
            </a:r>
            <a:r>
              <a:rPr lang="en-US" dirty="0" err="1" smtClean="0"/>
              <a:t>দস্যুতা</a:t>
            </a:r>
            <a:r>
              <a:rPr lang="en-US" dirty="0" smtClean="0"/>
              <a:t>, </a:t>
            </a:r>
            <a:r>
              <a:rPr lang="en-US" dirty="0" err="1" smtClean="0"/>
              <a:t>আইন</a:t>
            </a:r>
            <a:r>
              <a:rPr lang="en-US" dirty="0" smtClean="0"/>
              <a:t> </a:t>
            </a:r>
            <a:r>
              <a:rPr lang="en-US" dirty="0" err="1" smtClean="0"/>
              <a:t>অমান্য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বিনাশুল্কে</a:t>
            </a:r>
            <a:r>
              <a:rPr lang="en-US" dirty="0" smtClean="0"/>
              <a:t> </a:t>
            </a:r>
            <a:r>
              <a:rPr lang="en-US" dirty="0" err="1" smtClean="0"/>
              <a:t>বাণিজ্য</a:t>
            </a:r>
            <a:r>
              <a:rPr lang="en-US" dirty="0" smtClean="0"/>
              <a:t>,   </a:t>
            </a:r>
            <a:r>
              <a:rPr lang="en-US" dirty="0" err="1" smtClean="0"/>
              <a:t>জোরকরে</a:t>
            </a:r>
            <a:r>
              <a:rPr lang="en-US" dirty="0" smtClean="0"/>
              <a:t> </a:t>
            </a:r>
            <a:r>
              <a:rPr lang="en-US" dirty="0" err="1" smtClean="0"/>
              <a:t>এদেশের</a:t>
            </a:r>
            <a:r>
              <a:rPr lang="en-US" dirty="0" smtClean="0"/>
              <a:t> </a:t>
            </a:r>
            <a:r>
              <a:rPr lang="en-US" dirty="0" err="1" smtClean="0"/>
              <a:t>মেয়েদের</a:t>
            </a:r>
            <a:r>
              <a:rPr lang="en-US" dirty="0" smtClean="0"/>
              <a:t> </a:t>
            </a:r>
            <a:r>
              <a:rPr lang="en-US" dirty="0" err="1" smtClean="0"/>
              <a:t>বিয়ে</a:t>
            </a:r>
            <a:r>
              <a:rPr lang="en-US" dirty="0" smtClean="0"/>
              <a:t>, </a:t>
            </a:r>
            <a:r>
              <a:rPr lang="en-US" dirty="0" err="1" smtClean="0"/>
              <a:t>বিদেশে</a:t>
            </a:r>
            <a:r>
              <a:rPr lang="en-US" dirty="0" smtClean="0"/>
              <a:t> </a:t>
            </a:r>
            <a:r>
              <a:rPr lang="en-US" dirty="0" err="1" smtClean="0"/>
              <a:t>দাস-দাসী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বিক্রি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।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7150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ভারতীয়</a:t>
            </a:r>
            <a:r>
              <a:rPr lang="en-US" dirty="0" smtClean="0"/>
              <a:t> </a:t>
            </a:r>
            <a:r>
              <a:rPr lang="en-US" dirty="0" err="1" smtClean="0"/>
              <a:t>সভ্যতা</a:t>
            </a:r>
            <a:r>
              <a:rPr lang="en-US" dirty="0" smtClean="0"/>
              <a:t> ও </a:t>
            </a:r>
            <a:r>
              <a:rPr lang="en-US" dirty="0" err="1" smtClean="0"/>
              <a:t>ভাষা-সাহিত্যে</a:t>
            </a:r>
            <a:r>
              <a:rPr lang="en-US" dirty="0" smtClean="0"/>
              <a:t> </a:t>
            </a:r>
            <a:r>
              <a:rPr lang="en-US" dirty="0" err="1" smtClean="0"/>
              <a:t>পর্তুগিজদের</a:t>
            </a:r>
            <a:r>
              <a:rPr lang="en-US" dirty="0" smtClean="0"/>
              <a:t> </a:t>
            </a:r>
            <a:r>
              <a:rPr lang="en-US" dirty="0" err="1" smtClean="0"/>
              <a:t>যথেষ্ট</a:t>
            </a:r>
            <a:r>
              <a:rPr lang="en-US" dirty="0" smtClean="0"/>
              <a:t> </a:t>
            </a:r>
            <a:r>
              <a:rPr lang="en-US" dirty="0" err="1" smtClean="0"/>
              <a:t>অবদান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।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ভারতে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আগত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ইউরোপীয়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কোম্পানিসমূহের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কর্মকান্ড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ডাচ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ওলন্দাজ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3716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১৬০২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dirty="0" err="1" smtClean="0"/>
              <a:t>ভারতে</a:t>
            </a:r>
            <a:r>
              <a:rPr lang="en-US" sz="1700" dirty="0" smtClean="0"/>
              <a:t> </a:t>
            </a:r>
            <a:r>
              <a:rPr lang="en-US" sz="1700" dirty="0" err="1" smtClean="0"/>
              <a:t>আগমন</a:t>
            </a:r>
            <a:r>
              <a:rPr lang="en-US" sz="1700" dirty="0" smtClean="0"/>
              <a:t> </a:t>
            </a:r>
            <a:r>
              <a:rPr lang="en-US" sz="1700" dirty="0" err="1" smtClean="0"/>
              <a:t>করে</a:t>
            </a:r>
            <a:r>
              <a:rPr lang="en-US" sz="1700" dirty="0" smtClean="0"/>
              <a:t> </a:t>
            </a:r>
            <a:r>
              <a:rPr lang="en-US" sz="1700" dirty="0" err="1" smtClean="0"/>
              <a:t>কালিকট</a:t>
            </a:r>
            <a:r>
              <a:rPr lang="en-US" sz="1700" dirty="0" smtClean="0"/>
              <a:t> ও </a:t>
            </a:r>
            <a:r>
              <a:rPr lang="en-US" sz="1700" dirty="0" err="1" smtClean="0"/>
              <a:t>নাগাপট্টমে</a:t>
            </a:r>
            <a:r>
              <a:rPr lang="en-US" sz="1700" dirty="0" smtClean="0"/>
              <a:t> </a:t>
            </a:r>
            <a:r>
              <a:rPr lang="en-US" sz="1700" dirty="0" err="1" smtClean="0"/>
              <a:t>বাণিজ্যকুঠি</a:t>
            </a:r>
            <a:r>
              <a:rPr lang="en-US" sz="1700" dirty="0" smtClean="0"/>
              <a:t> </a:t>
            </a:r>
            <a:r>
              <a:rPr lang="en-US" sz="1700" dirty="0" err="1" smtClean="0"/>
              <a:t>স্থাপন</a:t>
            </a:r>
            <a:r>
              <a:rPr lang="en-US" sz="1700" dirty="0" smtClean="0"/>
              <a:t> </a:t>
            </a:r>
            <a:r>
              <a:rPr lang="en-US" sz="1700" dirty="0" err="1" smtClean="0"/>
              <a:t>করে</a:t>
            </a:r>
            <a:r>
              <a:rPr lang="en-US" sz="1700" dirty="0" smtClean="0"/>
              <a:t>।</a:t>
            </a:r>
            <a:endParaRPr lang="en-US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828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১৬২৫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হুগলির</a:t>
            </a:r>
            <a:r>
              <a:rPr lang="en-US" dirty="0" smtClean="0"/>
              <a:t> </a:t>
            </a:r>
            <a:r>
              <a:rPr lang="en-US" dirty="0" err="1" smtClean="0"/>
              <a:t>নিকটবতী</a:t>
            </a:r>
            <a:r>
              <a:rPr lang="en-US" dirty="0" smtClean="0"/>
              <a:t> </a:t>
            </a:r>
            <a:r>
              <a:rPr lang="en-US" dirty="0" err="1" smtClean="0"/>
              <a:t>চুঁচুড়ায়</a:t>
            </a:r>
            <a:r>
              <a:rPr lang="en-US" dirty="0" smtClean="0"/>
              <a:t> </a:t>
            </a:r>
            <a:r>
              <a:rPr lang="en-US" dirty="0" err="1" smtClean="0"/>
              <a:t>বাণিজ্যকুঠি</a:t>
            </a:r>
            <a:r>
              <a:rPr lang="en-US" dirty="0" smtClean="0"/>
              <a:t> </a:t>
            </a:r>
            <a:r>
              <a:rPr lang="en-US" dirty="0" err="1" smtClean="0"/>
              <a:t>স্থাপন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209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১৬৭৬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sz="1700" dirty="0" err="1" smtClean="0"/>
              <a:t>চন্দননগর</a:t>
            </a:r>
            <a:r>
              <a:rPr lang="en-US" sz="1700" dirty="0" smtClean="0"/>
              <a:t> ও </a:t>
            </a:r>
            <a:r>
              <a:rPr lang="en-US" sz="1700" dirty="0" err="1" smtClean="0"/>
              <a:t>শ্রীরামপুরে</a:t>
            </a:r>
            <a:r>
              <a:rPr lang="en-US" sz="1700" dirty="0" smtClean="0"/>
              <a:t> </a:t>
            </a:r>
            <a:r>
              <a:rPr lang="en-US" sz="1700" dirty="0" err="1" smtClean="0"/>
              <a:t>বাণিজ্যকুঠি</a:t>
            </a:r>
            <a:r>
              <a:rPr lang="en-US" sz="1700" dirty="0" smtClean="0"/>
              <a:t> </a:t>
            </a:r>
            <a:r>
              <a:rPr lang="en-US" sz="1700" dirty="0" err="1" smtClean="0"/>
              <a:t>স্থাপন</a:t>
            </a:r>
            <a:r>
              <a:rPr lang="en-US" sz="1700" dirty="0" smtClean="0"/>
              <a:t> </a:t>
            </a:r>
            <a:r>
              <a:rPr lang="en-US" sz="1700" dirty="0" err="1" smtClean="0"/>
              <a:t>করে</a:t>
            </a:r>
            <a:r>
              <a:rPr lang="en-US" sz="1700" dirty="0" smtClean="0"/>
              <a:t>। </a:t>
            </a:r>
            <a:endParaRPr lang="en-US" sz="17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667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১৭৫৯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dirty="0" err="1" smtClean="0"/>
              <a:t>বিদারার</a:t>
            </a:r>
            <a:r>
              <a:rPr lang="en-US" dirty="0" smtClean="0"/>
              <a:t> </a:t>
            </a:r>
            <a:r>
              <a:rPr lang="en-US" dirty="0" err="1" smtClean="0"/>
              <a:t>যুদ্ধে</a:t>
            </a:r>
            <a:r>
              <a:rPr lang="en-US" dirty="0" smtClean="0"/>
              <a:t> </a:t>
            </a:r>
            <a:r>
              <a:rPr lang="en-US" dirty="0" err="1" smtClean="0"/>
              <a:t>ইংরেজদের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পরাজিত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sz="1700" dirty="0" smtClean="0"/>
              <a:t>।</a:t>
            </a:r>
            <a:endParaRPr lang="en-US" sz="17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124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১৮১৫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dirty="0" err="1" smtClean="0"/>
              <a:t>ভারত</a:t>
            </a:r>
            <a:r>
              <a:rPr lang="en-US" sz="1700" dirty="0" smtClean="0"/>
              <a:t> </a:t>
            </a:r>
            <a:r>
              <a:rPr lang="en-US" sz="1700" dirty="0" err="1" smtClean="0"/>
              <a:t>ত্যাগ</a:t>
            </a:r>
            <a:r>
              <a:rPr lang="en-US" sz="1700" dirty="0" smtClean="0"/>
              <a:t> </a:t>
            </a:r>
            <a:r>
              <a:rPr lang="en-US" sz="1700" dirty="0" err="1" smtClean="0"/>
              <a:t>করে</a:t>
            </a:r>
            <a:r>
              <a:rPr lang="en-US" sz="1700" dirty="0" smtClean="0"/>
              <a:t> </a:t>
            </a:r>
            <a:r>
              <a:rPr lang="en-US" sz="1700" dirty="0" err="1" smtClean="0"/>
              <a:t>দক্ষিণ-পূর্ব</a:t>
            </a:r>
            <a:r>
              <a:rPr lang="en-US" sz="1700" dirty="0" smtClean="0"/>
              <a:t> </a:t>
            </a:r>
            <a:r>
              <a:rPr lang="en-US" sz="1700" dirty="0" err="1" smtClean="0"/>
              <a:t>এশিয়ায়</a:t>
            </a:r>
            <a:r>
              <a:rPr lang="en-US" sz="1700" dirty="0" smtClean="0"/>
              <a:t> </a:t>
            </a:r>
            <a:r>
              <a:rPr lang="en-US" sz="1700" dirty="0" err="1" smtClean="0"/>
              <a:t>উপনিবেশ</a:t>
            </a:r>
            <a:r>
              <a:rPr lang="en-US" sz="1700" dirty="0" smtClean="0"/>
              <a:t> </a:t>
            </a:r>
            <a:r>
              <a:rPr lang="en-US" sz="1700" dirty="0" err="1" smtClean="0"/>
              <a:t>গড়ে</a:t>
            </a:r>
            <a:r>
              <a:rPr lang="en-US" sz="1700" dirty="0" smtClean="0"/>
              <a:t> </a:t>
            </a:r>
            <a:r>
              <a:rPr lang="en-US" sz="1700" dirty="0" err="1" smtClean="0"/>
              <a:t>তোলে</a:t>
            </a:r>
            <a:r>
              <a:rPr lang="en-US" sz="1700" dirty="0" smtClean="0"/>
              <a:t>। 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ভারতে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আগত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ইউরোপীয়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কোম্পানিসমূহের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কর্মকান্ড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দিনেমার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১৬১৬ </a:t>
            </a:r>
            <a:r>
              <a:rPr lang="en-US" b="1" dirty="0" err="1" smtClean="0"/>
              <a:t>সালে</a:t>
            </a:r>
            <a:r>
              <a:rPr lang="en-US" b="1" dirty="0" smtClean="0"/>
              <a:t> ‘</a:t>
            </a:r>
            <a:r>
              <a:rPr lang="en-US" b="1" dirty="0" err="1" smtClean="0"/>
              <a:t>ডেনিশ</a:t>
            </a:r>
            <a:r>
              <a:rPr lang="en-US" b="1" dirty="0" smtClean="0"/>
              <a:t> </a:t>
            </a:r>
            <a:r>
              <a:rPr lang="en-US" b="1" dirty="0" err="1" smtClean="0"/>
              <a:t>ইস্ট</a:t>
            </a:r>
            <a:r>
              <a:rPr lang="en-US" b="1" dirty="0" smtClean="0"/>
              <a:t> </a:t>
            </a:r>
            <a:r>
              <a:rPr lang="en-US" b="1" dirty="0" err="1" smtClean="0"/>
              <a:t>ইন্ডিয়া</a:t>
            </a:r>
            <a:r>
              <a:rPr lang="en-US" b="1" dirty="0" smtClean="0"/>
              <a:t> </a:t>
            </a:r>
            <a:r>
              <a:rPr lang="en-US" b="1" dirty="0" err="1" smtClean="0"/>
              <a:t>কোম্পানি</a:t>
            </a:r>
            <a:r>
              <a:rPr lang="en-US" b="1" dirty="0" smtClean="0"/>
              <a:t>’ </a:t>
            </a:r>
            <a:r>
              <a:rPr lang="en-US" b="1" dirty="0" err="1" smtClean="0"/>
              <a:t>গঠন</a:t>
            </a:r>
            <a:r>
              <a:rPr lang="en-US" b="1" dirty="0" smtClean="0"/>
              <a:t> </a:t>
            </a:r>
            <a:r>
              <a:rPr lang="en-US" b="1" dirty="0" err="1" smtClean="0"/>
              <a:t>করে</a:t>
            </a:r>
            <a:r>
              <a:rPr lang="en-US" b="1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১৬২০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ভারতে</a:t>
            </a:r>
            <a:r>
              <a:rPr lang="en-US" dirty="0" smtClean="0"/>
              <a:t> </a:t>
            </a:r>
            <a:r>
              <a:rPr lang="en-US" dirty="0" err="1" smtClean="0"/>
              <a:t>আগমন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তান্জোর</a:t>
            </a:r>
            <a:r>
              <a:rPr lang="en-US" dirty="0" smtClean="0"/>
              <a:t> </a:t>
            </a:r>
            <a:r>
              <a:rPr lang="en-US" dirty="0" err="1" smtClean="0"/>
              <a:t>জেলার</a:t>
            </a:r>
            <a:r>
              <a:rPr lang="en-US" dirty="0" smtClean="0"/>
              <a:t> </a:t>
            </a:r>
            <a:r>
              <a:rPr lang="en-US" dirty="0" err="1" smtClean="0"/>
              <a:t>ত্রিবাঙ্করে</a:t>
            </a:r>
            <a:r>
              <a:rPr lang="en-US" dirty="0" smtClean="0"/>
              <a:t> </a:t>
            </a:r>
            <a:r>
              <a:rPr lang="en-US" dirty="0" err="1" smtClean="0"/>
              <a:t>বাণিজ্য</a:t>
            </a:r>
            <a:r>
              <a:rPr lang="en-US" dirty="0" smtClean="0"/>
              <a:t> </a:t>
            </a:r>
            <a:r>
              <a:rPr lang="en-US" dirty="0" err="1" smtClean="0"/>
              <a:t>কঠি</a:t>
            </a:r>
            <a:r>
              <a:rPr lang="en-US" dirty="0" smtClean="0"/>
              <a:t> </a:t>
            </a:r>
            <a:r>
              <a:rPr lang="en-US" dirty="0" err="1" smtClean="0"/>
              <a:t>স্থাপন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336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১৬৭৬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sz="1700" dirty="0" err="1" smtClean="0"/>
              <a:t>শ্রীরামপুরে</a:t>
            </a:r>
            <a:r>
              <a:rPr lang="en-US" sz="1700" dirty="0" smtClean="0"/>
              <a:t> </a:t>
            </a:r>
            <a:r>
              <a:rPr lang="en-US" sz="1700" dirty="0" err="1" smtClean="0"/>
              <a:t>বাণিজ্যকুঠি</a:t>
            </a:r>
            <a:r>
              <a:rPr lang="en-US" sz="1700" dirty="0" smtClean="0"/>
              <a:t> </a:t>
            </a:r>
            <a:r>
              <a:rPr lang="en-US" sz="1700" dirty="0" err="1" smtClean="0"/>
              <a:t>স্থাপন</a:t>
            </a:r>
            <a:r>
              <a:rPr lang="en-US" sz="1700" dirty="0" smtClean="0"/>
              <a:t> </a:t>
            </a:r>
            <a:r>
              <a:rPr lang="en-US" sz="1700" dirty="0" err="1" smtClean="0"/>
              <a:t>করে</a:t>
            </a:r>
            <a:r>
              <a:rPr lang="en-US" sz="1700" dirty="0" smtClean="0"/>
              <a:t>। </a:t>
            </a:r>
            <a:endParaRPr lang="en-US" sz="17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667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১৮৬৮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dirty="0" err="1" smtClean="0"/>
              <a:t>ভারতের</a:t>
            </a:r>
            <a:r>
              <a:rPr lang="en-US" dirty="0" smtClean="0"/>
              <a:t> </a:t>
            </a: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r>
              <a:rPr lang="en-US" dirty="0" smtClean="0"/>
              <a:t> </a:t>
            </a:r>
            <a:r>
              <a:rPr lang="en-US" dirty="0" err="1" smtClean="0"/>
              <a:t>ইংরেজদের</a:t>
            </a:r>
            <a:r>
              <a:rPr lang="en-US" dirty="0" smtClean="0"/>
              <a:t> </a:t>
            </a:r>
            <a:r>
              <a:rPr lang="en-US" dirty="0" err="1" smtClean="0"/>
              <a:t>কাছে</a:t>
            </a:r>
            <a:r>
              <a:rPr lang="en-US" dirty="0" smtClean="0"/>
              <a:t> </a:t>
            </a:r>
            <a:r>
              <a:rPr lang="en-US" dirty="0" err="1" smtClean="0"/>
              <a:t>বিক্রি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ভারত</a:t>
            </a:r>
            <a:r>
              <a:rPr lang="en-US" sz="1700" dirty="0" smtClean="0"/>
              <a:t> </a:t>
            </a:r>
            <a:r>
              <a:rPr lang="en-US" sz="1700" dirty="0" err="1" smtClean="0"/>
              <a:t>ত্যাগ</a:t>
            </a:r>
            <a:r>
              <a:rPr lang="en-US" sz="1700" dirty="0" smtClean="0"/>
              <a:t> </a:t>
            </a:r>
            <a:r>
              <a:rPr lang="en-US" sz="1700" dirty="0" err="1" smtClean="0"/>
              <a:t>করে</a:t>
            </a:r>
            <a:r>
              <a:rPr lang="en-US" sz="1700" dirty="0" smtClean="0"/>
              <a:t>। 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ভারতে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আগত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ইউরোপীয়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কোম্পানিসমূহের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কর্মকান্ড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914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ইংরেজ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3716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১৫৯৯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sz="1700" dirty="0" err="1" smtClean="0"/>
              <a:t>কোম্পানি</a:t>
            </a:r>
            <a:r>
              <a:rPr lang="en-US" sz="1700" dirty="0" smtClean="0"/>
              <a:t> </a:t>
            </a:r>
            <a:r>
              <a:rPr lang="en-US" sz="1700" dirty="0" err="1" smtClean="0"/>
              <a:t>গঠন</a:t>
            </a:r>
            <a:r>
              <a:rPr lang="en-US" sz="1700" dirty="0" smtClean="0"/>
              <a:t> </a:t>
            </a:r>
            <a:r>
              <a:rPr lang="en-US" sz="1700" dirty="0" err="1" smtClean="0"/>
              <a:t>করে</a:t>
            </a:r>
            <a:r>
              <a:rPr lang="en-US" sz="1700" dirty="0" smtClean="0"/>
              <a:t> ১৬০০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sz="1700" dirty="0" err="1" smtClean="0"/>
              <a:t>রাণির</a:t>
            </a:r>
            <a:r>
              <a:rPr lang="en-US" sz="1700" dirty="0" smtClean="0"/>
              <a:t> </a:t>
            </a:r>
            <a:r>
              <a:rPr lang="en-US" sz="1700" dirty="0" err="1" smtClean="0"/>
              <a:t>কাছ</a:t>
            </a:r>
            <a:r>
              <a:rPr lang="en-US" sz="1700" dirty="0" smtClean="0"/>
              <a:t> </a:t>
            </a:r>
            <a:r>
              <a:rPr lang="en-US" sz="1700" dirty="0" err="1" smtClean="0"/>
              <a:t>থেকে</a:t>
            </a:r>
            <a:r>
              <a:rPr lang="en-US" sz="1700" dirty="0" smtClean="0"/>
              <a:t> </a:t>
            </a:r>
            <a:r>
              <a:rPr lang="en-US" sz="1700" dirty="0" err="1" smtClean="0"/>
              <a:t>বাণিজ্য</a:t>
            </a:r>
            <a:r>
              <a:rPr lang="en-US" sz="1700" dirty="0" smtClean="0"/>
              <a:t> </a:t>
            </a:r>
            <a:r>
              <a:rPr lang="en-US" sz="1700" dirty="0" err="1" smtClean="0"/>
              <a:t>সনদ</a:t>
            </a:r>
            <a:r>
              <a:rPr lang="en-US" sz="1700" dirty="0" smtClean="0"/>
              <a:t> </a:t>
            </a:r>
            <a:r>
              <a:rPr lang="en-US" sz="1700" dirty="0" err="1" smtClean="0"/>
              <a:t>লাভ</a:t>
            </a:r>
            <a:r>
              <a:rPr lang="en-US" sz="1700" dirty="0" smtClean="0"/>
              <a:t> </a:t>
            </a:r>
            <a:r>
              <a:rPr lang="en-US" sz="1700" dirty="0" err="1" smtClean="0"/>
              <a:t>করে</a:t>
            </a:r>
            <a:r>
              <a:rPr lang="en-US" sz="1700" dirty="0" smtClean="0"/>
              <a:t>। </a:t>
            </a:r>
            <a:endParaRPr lang="en-US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828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১৬১২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মুঘল</a:t>
            </a:r>
            <a:r>
              <a:rPr lang="en-US" dirty="0" smtClean="0"/>
              <a:t> </a:t>
            </a:r>
            <a:r>
              <a:rPr lang="en-US" dirty="0" err="1" smtClean="0"/>
              <a:t>সম্রাটের</a:t>
            </a:r>
            <a:r>
              <a:rPr lang="en-US" dirty="0" smtClean="0"/>
              <a:t> </a:t>
            </a:r>
            <a:r>
              <a:rPr lang="en-US" dirty="0" err="1" smtClean="0"/>
              <a:t>অনুমতি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সুরাটে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বাণিজ্যকুঠি</a:t>
            </a:r>
            <a:r>
              <a:rPr lang="en-US" dirty="0" smtClean="0"/>
              <a:t> </a:t>
            </a:r>
            <a:r>
              <a:rPr lang="en-US" dirty="0" err="1" smtClean="0"/>
              <a:t>স্থাপন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209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১৬২৩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সম্রাট</a:t>
            </a:r>
            <a:r>
              <a:rPr lang="en-US" dirty="0" smtClean="0"/>
              <a:t> </a:t>
            </a:r>
            <a:r>
              <a:rPr lang="en-US" dirty="0" err="1" smtClean="0"/>
              <a:t>জাহাঙ্গীরের</a:t>
            </a:r>
            <a:r>
              <a:rPr lang="en-US" dirty="0" smtClean="0"/>
              <a:t> </a:t>
            </a:r>
            <a:r>
              <a:rPr lang="en-US" dirty="0" err="1" smtClean="0"/>
              <a:t>কাছ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সমগ্র</a:t>
            </a:r>
            <a:r>
              <a:rPr lang="en-US" dirty="0" smtClean="0"/>
              <a:t> </a:t>
            </a:r>
            <a:r>
              <a:rPr lang="en-US" dirty="0" err="1" smtClean="0"/>
              <a:t>মুঘল</a:t>
            </a:r>
            <a:r>
              <a:rPr lang="en-US" dirty="0" smtClean="0"/>
              <a:t> </a:t>
            </a:r>
            <a:r>
              <a:rPr lang="en-US" dirty="0" err="1" smtClean="0"/>
              <a:t>সাম্রাজ্যে</a:t>
            </a:r>
            <a:r>
              <a:rPr lang="en-US" dirty="0" smtClean="0"/>
              <a:t> </a:t>
            </a:r>
            <a:r>
              <a:rPr lang="en-US" dirty="0" err="1" smtClean="0"/>
              <a:t>বিনা</a:t>
            </a:r>
            <a:r>
              <a:rPr lang="en-US" dirty="0" smtClean="0"/>
              <a:t> </a:t>
            </a:r>
            <a:r>
              <a:rPr lang="en-US" dirty="0" err="1" smtClean="0"/>
              <a:t>শুল্কে</a:t>
            </a:r>
            <a:r>
              <a:rPr lang="en-US" dirty="0" smtClean="0"/>
              <a:t> </a:t>
            </a:r>
            <a:r>
              <a:rPr lang="en-US" dirty="0" err="1" smtClean="0"/>
              <a:t>বাণিজ্য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অনুমতি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sz="1700" dirty="0" smtClean="0"/>
              <a:t>। </a:t>
            </a:r>
            <a:endParaRPr lang="en-US" sz="17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895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১৬৫৮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 </a:t>
            </a:r>
            <a:r>
              <a:rPr lang="en-US" sz="1700" dirty="0" err="1" smtClean="0"/>
              <a:t>বাংলার</a:t>
            </a:r>
            <a:r>
              <a:rPr lang="en-US" sz="1700" dirty="0" smtClean="0"/>
              <a:t> </a:t>
            </a:r>
            <a:r>
              <a:rPr lang="en-US" sz="1700" dirty="0" err="1" smtClean="0"/>
              <a:t>নবাব</a:t>
            </a:r>
            <a:r>
              <a:rPr lang="en-US" sz="1700" dirty="0" smtClean="0"/>
              <a:t> </a:t>
            </a:r>
            <a:r>
              <a:rPr lang="en-US" sz="1700" dirty="0" err="1" smtClean="0"/>
              <a:t>শাহ</a:t>
            </a:r>
            <a:r>
              <a:rPr lang="en-US" sz="1700" dirty="0" smtClean="0"/>
              <a:t> </a:t>
            </a:r>
            <a:r>
              <a:rPr lang="en-US" sz="1700" dirty="0" err="1" smtClean="0"/>
              <a:t>সুজার</a:t>
            </a:r>
            <a:r>
              <a:rPr lang="en-US" sz="1700" dirty="0" smtClean="0"/>
              <a:t> </a:t>
            </a:r>
            <a:r>
              <a:rPr lang="en-US" sz="1700" dirty="0" err="1" smtClean="0"/>
              <a:t>কাছ</a:t>
            </a:r>
            <a:r>
              <a:rPr lang="en-US" sz="1700" dirty="0" smtClean="0"/>
              <a:t> </a:t>
            </a:r>
            <a:r>
              <a:rPr lang="en-US" sz="1700" dirty="0" err="1" smtClean="0"/>
              <a:t>থেকে</a:t>
            </a:r>
            <a:r>
              <a:rPr lang="en-US" sz="1700" dirty="0" smtClean="0"/>
              <a:t> </a:t>
            </a:r>
            <a:r>
              <a:rPr lang="en-US" sz="1700" dirty="0" err="1" smtClean="0"/>
              <a:t>সনদ</a:t>
            </a:r>
            <a:r>
              <a:rPr lang="en-US" sz="1700" dirty="0" smtClean="0"/>
              <a:t> </a:t>
            </a:r>
            <a:r>
              <a:rPr lang="en-US" sz="1700" dirty="0" err="1" smtClean="0"/>
              <a:t>নিয়ে</a:t>
            </a:r>
            <a:r>
              <a:rPr lang="en-US" sz="1700" dirty="0" smtClean="0"/>
              <a:t> </a:t>
            </a:r>
            <a:r>
              <a:rPr lang="en-US" dirty="0" err="1" smtClean="0"/>
              <a:t>হুগলিতে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পরবর্তীতে</a:t>
            </a:r>
            <a:r>
              <a:rPr lang="en-US" dirty="0" smtClean="0"/>
              <a:t> </a:t>
            </a:r>
            <a:r>
              <a:rPr lang="en-US" dirty="0" err="1" smtClean="0"/>
              <a:t>রাজমহল</a:t>
            </a:r>
            <a:r>
              <a:rPr lang="en-US" dirty="0" smtClean="0"/>
              <a:t>, </a:t>
            </a:r>
            <a:r>
              <a:rPr lang="en-US" dirty="0" err="1" smtClean="0"/>
              <a:t>মালদহ</a:t>
            </a:r>
            <a:r>
              <a:rPr lang="en-US" dirty="0" smtClean="0"/>
              <a:t>, </a:t>
            </a:r>
            <a:r>
              <a:rPr lang="en-US" dirty="0" err="1" smtClean="0"/>
              <a:t>কাশিমবাজার</a:t>
            </a:r>
            <a:r>
              <a:rPr lang="en-US" dirty="0" smtClean="0"/>
              <a:t> ও </a:t>
            </a:r>
            <a:r>
              <a:rPr lang="en-US" dirty="0" err="1" smtClean="0"/>
              <a:t>ঢাকায়</a:t>
            </a:r>
            <a:r>
              <a:rPr lang="en-US" dirty="0" smtClean="0"/>
              <a:t> </a:t>
            </a:r>
            <a:r>
              <a:rPr lang="en-US" dirty="0" err="1" smtClean="0"/>
              <a:t>বাণিজ্যকুঠি</a:t>
            </a:r>
            <a:r>
              <a:rPr lang="en-US" dirty="0" smtClean="0"/>
              <a:t> </a:t>
            </a:r>
            <a:r>
              <a:rPr lang="en-US" sz="1700" dirty="0" err="1" smtClean="0"/>
              <a:t>গড়ে</a:t>
            </a:r>
            <a:r>
              <a:rPr lang="en-US" sz="1700" dirty="0" smtClean="0"/>
              <a:t> </a:t>
            </a:r>
            <a:r>
              <a:rPr lang="en-US" sz="1700" dirty="0" err="1" smtClean="0"/>
              <a:t>তোলে</a:t>
            </a:r>
            <a:r>
              <a:rPr lang="en-US" sz="1700" dirty="0" smtClean="0"/>
              <a:t>। </a:t>
            </a:r>
            <a:endParaRPr lang="en-US" sz="17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6576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১৬৮৬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dirty="0" err="1" smtClean="0"/>
              <a:t>মুঘলদের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প্রথমবারের</a:t>
            </a:r>
            <a:r>
              <a:rPr lang="en-US" dirty="0" smtClean="0"/>
              <a:t> </a:t>
            </a:r>
            <a:r>
              <a:rPr lang="en-US" dirty="0" err="1" smtClean="0"/>
              <a:t>মত</a:t>
            </a:r>
            <a:r>
              <a:rPr lang="en-US" dirty="0" smtClean="0"/>
              <a:t> </a:t>
            </a:r>
            <a:r>
              <a:rPr lang="en-US" dirty="0" err="1" smtClean="0"/>
              <a:t>সংঘর্ষ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চট্টগ্রামে</a:t>
            </a:r>
            <a:r>
              <a:rPr lang="en-US" dirty="0" smtClean="0"/>
              <a:t> ।</a:t>
            </a:r>
            <a:endParaRPr lang="en-US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0386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১৬৯০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dirty="0" err="1" smtClean="0"/>
              <a:t>জব</a:t>
            </a:r>
            <a:r>
              <a:rPr lang="en-US" dirty="0" smtClean="0"/>
              <a:t> </a:t>
            </a:r>
            <a:r>
              <a:rPr lang="en-US" dirty="0" err="1" smtClean="0"/>
              <a:t>চার্ণক</a:t>
            </a:r>
            <a:r>
              <a:rPr lang="en-US" dirty="0" smtClean="0"/>
              <a:t> </a:t>
            </a:r>
            <a:r>
              <a:rPr lang="en-US" dirty="0" err="1" smtClean="0"/>
              <a:t>কলকাতা</a:t>
            </a:r>
            <a:r>
              <a:rPr lang="en-US" dirty="0" smtClean="0"/>
              <a:t> </a:t>
            </a:r>
            <a:r>
              <a:rPr lang="en-US" dirty="0" err="1" smtClean="0"/>
              <a:t>নগরির</a:t>
            </a:r>
            <a:r>
              <a:rPr lang="en-US" dirty="0" smtClean="0"/>
              <a:t> </a:t>
            </a:r>
            <a:r>
              <a:rPr lang="en-US" dirty="0" err="1" smtClean="0"/>
              <a:t>গোড়াপত্তন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sz="1700" dirty="0" smtClean="0"/>
              <a:t>।</a:t>
            </a:r>
            <a:endParaRPr lang="en-US" sz="17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495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১৭০০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dirty="0" err="1" smtClean="0"/>
              <a:t>কলকাতায়</a:t>
            </a:r>
            <a:r>
              <a:rPr lang="en-US" dirty="0" smtClean="0"/>
              <a:t> </a:t>
            </a:r>
            <a:r>
              <a:rPr lang="en-US" dirty="0" err="1" smtClean="0"/>
              <a:t>ফোর্ট</a:t>
            </a:r>
            <a:r>
              <a:rPr lang="en-US" dirty="0" smtClean="0"/>
              <a:t> </a:t>
            </a:r>
            <a:r>
              <a:rPr lang="en-US" dirty="0" err="1" smtClean="0"/>
              <a:t>উইলিয়াম</a:t>
            </a:r>
            <a:r>
              <a:rPr lang="en-US" dirty="0" smtClean="0"/>
              <a:t> </a:t>
            </a:r>
            <a:r>
              <a:rPr lang="en-US" dirty="0" err="1" smtClean="0"/>
              <a:t>দূর্গ</a:t>
            </a:r>
            <a:r>
              <a:rPr lang="en-US" dirty="0" smtClean="0"/>
              <a:t> </a:t>
            </a:r>
            <a:r>
              <a:rPr lang="en-US" dirty="0" err="1" smtClean="0"/>
              <a:t>নির্মান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endParaRPr lang="en-US" sz="17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029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১৭১৭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dirty="0" err="1" smtClean="0"/>
              <a:t>সম্রাট</a:t>
            </a:r>
            <a:r>
              <a:rPr lang="en-US" dirty="0" smtClean="0"/>
              <a:t> </a:t>
            </a:r>
            <a:r>
              <a:rPr lang="en-US" dirty="0" err="1" smtClean="0"/>
              <a:t>ফররুখশিয়র</a:t>
            </a:r>
            <a:r>
              <a:rPr lang="en-US" dirty="0" smtClean="0"/>
              <a:t> </a:t>
            </a:r>
            <a:r>
              <a:rPr lang="en-US" dirty="0" err="1" smtClean="0"/>
              <a:t>রাজকীয়</a:t>
            </a:r>
            <a:r>
              <a:rPr lang="en-US" dirty="0" smtClean="0"/>
              <a:t> </a:t>
            </a:r>
            <a:r>
              <a:rPr lang="en-US" dirty="0" err="1" smtClean="0"/>
              <a:t>ফরমান</a:t>
            </a:r>
            <a:r>
              <a:rPr lang="en-US" dirty="0" smtClean="0"/>
              <a:t> </a:t>
            </a:r>
            <a:r>
              <a:rPr lang="en-US" dirty="0" err="1" smtClean="0"/>
              <a:t>ইংরেজদের</a:t>
            </a:r>
            <a:r>
              <a:rPr lang="en-US" dirty="0" smtClean="0"/>
              <a:t> </a:t>
            </a:r>
            <a:r>
              <a:rPr lang="en-US" dirty="0" err="1" smtClean="0"/>
              <a:t>অপ্রতিরোধ্য</a:t>
            </a:r>
            <a:r>
              <a:rPr lang="en-US" dirty="0" smtClean="0"/>
              <a:t> </a:t>
            </a:r>
            <a:r>
              <a:rPr lang="en-US" dirty="0" err="1" smtClean="0"/>
              <a:t>বাণিজ্যিক</a:t>
            </a:r>
            <a:r>
              <a:rPr lang="en-US" dirty="0" smtClean="0"/>
              <a:t> </a:t>
            </a:r>
            <a:r>
              <a:rPr lang="en-US" dirty="0" err="1" smtClean="0"/>
              <a:t>শক্তিতে</a:t>
            </a:r>
            <a:r>
              <a:rPr lang="en-US" dirty="0" smtClean="0"/>
              <a:t> </a:t>
            </a:r>
            <a:r>
              <a:rPr lang="en-US" dirty="0" err="1" smtClean="0"/>
              <a:t>পরিণত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 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ভারতে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আগত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ইউরোপীয়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কোম্পানিসমূহের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কর্মকান্ড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914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ফরাসি</a:t>
            </a:r>
            <a:r>
              <a:rPr lang="en-US" sz="2400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3716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 </a:t>
            </a:r>
            <a:r>
              <a:rPr lang="en-US" dirty="0" err="1" smtClean="0"/>
              <a:t>ষেড়শ</a:t>
            </a:r>
            <a:r>
              <a:rPr lang="en-US" dirty="0" smtClean="0"/>
              <a:t> </a:t>
            </a:r>
            <a:r>
              <a:rPr lang="en-US" dirty="0" err="1" smtClean="0"/>
              <a:t>মতকের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চেষ্টা</a:t>
            </a:r>
            <a:r>
              <a:rPr lang="en-US" dirty="0" smtClean="0"/>
              <a:t> </a:t>
            </a:r>
            <a:r>
              <a:rPr lang="en-US" dirty="0" err="1" smtClean="0"/>
              <a:t>করলেও</a:t>
            </a:r>
            <a:r>
              <a:rPr lang="en-US" dirty="0" smtClean="0"/>
              <a:t> </a:t>
            </a:r>
            <a:r>
              <a:rPr lang="en-US" b="1" dirty="0" smtClean="0"/>
              <a:t>১৬৪২</a:t>
            </a:r>
            <a:r>
              <a:rPr lang="en-US" dirty="0" smtClean="0"/>
              <a:t>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গঠিত</a:t>
            </a:r>
            <a:r>
              <a:rPr lang="en-US" dirty="0" smtClean="0"/>
              <a:t> ‘</a:t>
            </a:r>
            <a:r>
              <a:rPr lang="en-US" dirty="0" err="1" smtClean="0"/>
              <a:t>ফ্রেঞ্জ</a:t>
            </a:r>
            <a:r>
              <a:rPr lang="en-US" dirty="0" smtClean="0"/>
              <a:t> </a:t>
            </a:r>
            <a:r>
              <a:rPr lang="en-US" dirty="0" err="1" smtClean="0"/>
              <a:t>ইস্ট</a:t>
            </a:r>
            <a:r>
              <a:rPr lang="en-US" dirty="0" smtClean="0"/>
              <a:t> </a:t>
            </a:r>
            <a:r>
              <a:rPr lang="en-US" dirty="0" err="1" smtClean="0"/>
              <a:t>ইন্ডিয়া</a:t>
            </a:r>
            <a:r>
              <a:rPr lang="en-US" dirty="0" smtClean="0"/>
              <a:t>       </a:t>
            </a:r>
            <a:r>
              <a:rPr lang="en-US" dirty="0" err="1" smtClean="0"/>
              <a:t>কোম্পানি</a:t>
            </a:r>
            <a:r>
              <a:rPr lang="en-US" dirty="0" smtClean="0"/>
              <a:t>’  </a:t>
            </a:r>
            <a:r>
              <a:rPr lang="en-US" b="1" dirty="0" smtClean="0"/>
              <a:t>১৬৬৮</a:t>
            </a:r>
            <a:r>
              <a:rPr lang="en-US" dirty="0" smtClean="0"/>
              <a:t>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ভারতে</a:t>
            </a:r>
            <a:r>
              <a:rPr lang="en-US" dirty="0" smtClean="0"/>
              <a:t> </a:t>
            </a:r>
            <a:r>
              <a:rPr lang="en-US" dirty="0" err="1" smtClean="0"/>
              <a:t>পৌঁছায়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সুরাটে</a:t>
            </a:r>
            <a:r>
              <a:rPr lang="en-US" dirty="0" smtClean="0"/>
              <a:t> </a:t>
            </a:r>
            <a:r>
              <a:rPr lang="en-US" dirty="0" err="1" smtClean="0"/>
              <a:t>কুঠি</a:t>
            </a:r>
            <a:r>
              <a:rPr lang="en-US" dirty="0" smtClean="0"/>
              <a:t> </a:t>
            </a:r>
            <a:r>
              <a:rPr lang="en-US" dirty="0" err="1" smtClean="0"/>
              <a:t>স্থাপন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86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১৬৬৯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মুসলিপট্টমে</a:t>
            </a:r>
            <a:r>
              <a:rPr lang="en-US" dirty="0" smtClean="0"/>
              <a:t> </a:t>
            </a:r>
            <a:r>
              <a:rPr lang="en-US" dirty="0" err="1" smtClean="0"/>
              <a:t>বাণিজ্যকুঠি</a:t>
            </a:r>
            <a:r>
              <a:rPr lang="en-US" dirty="0" smtClean="0"/>
              <a:t> </a:t>
            </a:r>
            <a:r>
              <a:rPr lang="en-US" dirty="0" err="1" smtClean="0"/>
              <a:t>স্থাপন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667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১৬৭৩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বিজাপুরের</a:t>
            </a:r>
            <a:r>
              <a:rPr lang="en-US" dirty="0" smtClean="0"/>
              <a:t> </a:t>
            </a:r>
            <a:r>
              <a:rPr lang="en-US" dirty="0" err="1" smtClean="0"/>
              <a:t>সুলতানের</a:t>
            </a:r>
            <a:r>
              <a:rPr lang="en-US" dirty="0" smtClean="0"/>
              <a:t> </a:t>
            </a:r>
            <a:r>
              <a:rPr lang="en-US" dirty="0" err="1" smtClean="0"/>
              <a:t>কাছ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পন্ডিচেরি</a:t>
            </a:r>
            <a:r>
              <a:rPr lang="en-US" dirty="0" smtClean="0"/>
              <a:t> </a:t>
            </a:r>
            <a:r>
              <a:rPr lang="en-US" dirty="0" err="1" smtClean="0"/>
              <a:t>দখল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endParaRPr lang="en-US" sz="17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048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১৬৯২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 </a:t>
            </a:r>
            <a:r>
              <a:rPr lang="en-US" sz="1700" dirty="0" err="1" smtClean="0"/>
              <a:t>শায়েস্তা</a:t>
            </a:r>
            <a:r>
              <a:rPr lang="en-US" sz="1700" dirty="0" smtClean="0"/>
              <a:t> </a:t>
            </a:r>
            <a:r>
              <a:rPr lang="en-US" sz="1700" dirty="0" err="1" smtClean="0"/>
              <a:t>খানের</a:t>
            </a:r>
            <a:r>
              <a:rPr lang="en-US" sz="1700" dirty="0" smtClean="0"/>
              <a:t> </a:t>
            </a:r>
            <a:r>
              <a:rPr lang="en-US" sz="1700" dirty="0" err="1" smtClean="0"/>
              <a:t>অনুমতি</a:t>
            </a:r>
            <a:r>
              <a:rPr lang="en-US" sz="1700" dirty="0" smtClean="0"/>
              <a:t> </a:t>
            </a:r>
            <a:r>
              <a:rPr lang="en-US" sz="1700" dirty="0" err="1" smtClean="0"/>
              <a:t>নিয়ে</a:t>
            </a:r>
            <a:r>
              <a:rPr lang="en-US" sz="1700" dirty="0" smtClean="0"/>
              <a:t> </a:t>
            </a:r>
            <a:r>
              <a:rPr lang="en-US" sz="1700" dirty="0" err="1" smtClean="0"/>
              <a:t>চন্দননগরে</a:t>
            </a:r>
            <a:r>
              <a:rPr lang="en-US" sz="1700" dirty="0" smtClean="0"/>
              <a:t> </a:t>
            </a:r>
            <a:r>
              <a:rPr lang="en-US" dirty="0" err="1" smtClean="0"/>
              <a:t>বাণিজ্যকুঠি</a:t>
            </a:r>
            <a:r>
              <a:rPr lang="en-US" dirty="0" smtClean="0"/>
              <a:t> </a:t>
            </a:r>
            <a:r>
              <a:rPr lang="en-US" sz="1700" dirty="0" err="1" smtClean="0"/>
              <a:t>গড়ে</a:t>
            </a:r>
            <a:r>
              <a:rPr lang="en-US" sz="1700" dirty="0" smtClean="0"/>
              <a:t> </a:t>
            </a:r>
            <a:r>
              <a:rPr lang="en-US" sz="1700" dirty="0" err="1" smtClean="0"/>
              <a:t>তোলে</a:t>
            </a:r>
            <a:r>
              <a:rPr lang="en-US" sz="1700" dirty="0" smtClean="0"/>
              <a:t>। </a:t>
            </a:r>
            <a:endParaRPr lang="en-US" sz="17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505200"/>
            <a:ext cx="8686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 ১৭৪১ 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sz="1700" dirty="0" err="1" smtClean="0"/>
              <a:t>ডুপ্লে</a:t>
            </a:r>
            <a:r>
              <a:rPr lang="en-US" sz="1700" dirty="0" smtClean="0"/>
              <a:t> </a:t>
            </a:r>
            <a:r>
              <a:rPr lang="en-US" dirty="0" err="1" smtClean="0"/>
              <a:t>গভর্নর</a:t>
            </a:r>
            <a:r>
              <a:rPr lang="en-US" dirty="0" smtClean="0"/>
              <a:t> </a:t>
            </a:r>
            <a:r>
              <a:rPr lang="en-US" dirty="0" err="1" smtClean="0"/>
              <a:t>নিযুক্ত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ভারতে</a:t>
            </a:r>
            <a:r>
              <a:rPr lang="en-US" dirty="0" smtClean="0"/>
              <a:t> </a:t>
            </a:r>
            <a:r>
              <a:rPr lang="en-US" dirty="0" err="1" smtClean="0"/>
              <a:t>সাম্রাজ্য</a:t>
            </a:r>
            <a:r>
              <a:rPr lang="en-US" dirty="0" smtClean="0"/>
              <a:t> </a:t>
            </a:r>
            <a:r>
              <a:rPr lang="en-US" dirty="0" err="1" smtClean="0"/>
              <a:t>বিস্তারের</a:t>
            </a:r>
            <a:r>
              <a:rPr lang="en-US" dirty="0" smtClean="0"/>
              <a:t> </a:t>
            </a:r>
            <a:r>
              <a:rPr lang="en-US" dirty="0" err="1" smtClean="0"/>
              <a:t>পরিকল্পনা</a:t>
            </a:r>
            <a:r>
              <a:rPr lang="en-US" dirty="0" smtClean="0"/>
              <a:t> </a:t>
            </a:r>
            <a:r>
              <a:rPr lang="en-US" dirty="0" err="1" smtClean="0"/>
              <a:t>করলে</a:t>
            </a:r>
            <a:r>
              <a:rPr lang="en-US" dirty="0" smtClean="0"/>
              <a:t> </a:t>
            </a:r>
            <a:r>
              <a:rPr lang="en-US" dirty="0" err="1" smtClean="0"/>
              <a:t>ইংরেজদের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সংঘর্ষ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কর্নাটকের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, </a:t>
            </a:r>
            <a:r>
              <a:rPr lang="en-US" dirty="0" err="1" smtClean="0"/>
              <a:t>দ্বিতীয়</a:t>
            </a:r>
            <a:r>
              <a:rPr lang="en-US" dirty="0" smtClean="0"/>
              <a:t> ও </a:t>
            </a:r>
            <a:r>
              <a:rPr lang="en-US" dirty="0" err="1" smtClean="0"/>
              <a:t>তৃতীয়</a:t>
            </a:r>
            <a:r>
              <a:rPr lang="en-US" dirty="0" smtClean="0"/>
              <a:t> </a:t>
            </a:r>
            <a:r>
              <a:rPr lang="en-US" dirty="0" err="1" smtClean="0"/>
              <a:t>যুদ্ধ</a:t>
            </a:r>
            <a:r>
              <a:rPr lang="en-US" dirty="0" smtClean="0"/>
              <a:t> </a:t>
            </a:r>
            <a:r>
              <a:rPr lang="en-US" dirty="0" err="1" smtClean="0"/>
              <a:t>সংঘটিত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en-US" dirty="0" err="1" smtClean="0"/>
              <a:t>নৌ-শক্তির</a:t>
            </a:r>
            <a:r>
              <a:rPr lang="en-US" dirty="0" smtClean="0"/>
              <a:t> </a:t>
            </a:r>
            <a:r>
              <a:rPr lang="en-US" dirty="0" err="1" smtClean="0"/>
              <a:t>দুর্বলতায়</a:t>
            </a:r>
            <a:r>
              <a:rPr lang="en-US" dirty="0" smtClean="0"/>
              <a:t>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ব্যর্থ</a:t>
            </a:r>
            <a:r>
              <a:rPr lang="en-US" dirty="0" smtClean="0"/>
              <a:t> </a:t>
            </a:r>
            <a:r>
              <a:rPr lang="en-US" dirty="0" err="1" smtClean="0"/>
              <a:t>হন</a:t>
            </a:r>
            <a:r>
              <a:rPr lang="en-US" dirty="0" smtClean="0"/>
              <a:t>। </a:t>
            </a:r>
            <a:endParaRPr lang="en-US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00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১৭৫৪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dirty="0" err="1" smtClean="0"/>
              <a:t>সরকারের</a:t>
            </a:r>
            <a:r>
              <a:rPr lang="en-US" dirty="0" smtClean="0"/>
              <a:t> </a:t>
            </a:r>
            <a:r>
              <a:rPr lang="en-US" dirty="0" err="1" smtClean="0"/>
              <a:t>নির্দেশে</a:t>
            </a:r>
            <a:r>
              <a:rPr lang="en-US" dirty="0" smtClean="0"/>
              <a:t> </a:t>
            </a:r>
            <a:r>
              <a:rPr lang="en-US" dirty="0" err="1" smtClean="0"/>
              <a:t>ডুপ্লের</a:t>
            </a:r>
            <a:r>
              <a:rPr lang="en-US" dirty="0" smtClean="0"/>
              <a:t> </a:t>
            </a:r>
            <a:r>
              <a:rPr lang="en-US" dirty="0" err="1" smtClean="0"/>
              <a:t>প্রত্যাবর্তন</a:t>
            </a:r>
            <a:r>
              <a:rPr lang="en-US" dirty="0" smtClean="0"/>
              <a:t> </a:t>
            </a:r>
            <a:r>
              <a:rPr lang="en-US" dirty="0" err="1" smtClean="0"/>
              <a:t>ফরাসী</a:t>
            </a:r>
            <a:r>
              <a:rPr lang="en-US" dirty="0" smtClean="0"/>
              <a:t> </a:t>
            </a:r>
            <a:r>
              <a:rPr lang="en-US" dirty="0" err="1" smtClean="0"/>
              <a:t>সাম্রাজ্যবিস্তারের</a:t>
            </a:r>
            <a:r>
              <a:rPr lang="en-US" dirty="0" smtClean="0"/>
              <a:t> </a:t>
            </a:r>
            <a:r>
              <a:rPr lang="en-US" dirty="0" err="1" smtClean="0"/>
              <a:t>পথ</a:t>
            </a:r>
            <a:r>
              <a:rPr lang="en-US" dirty="0" smtClean="0"/>
              <a:t> </a:t>
            </a:r>
            <a:r>
              <a:rPr lang="en-US" dirty="0" err="1" smtClean="0"/>
              <a:t>রুদ্ধ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1905000" y="1524000"/>
            <a:ext cx="3810000" cy="3505200"/>
          </a:xfrm>
          <a:prstGeom prst="star5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ইংরেজদের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আধিপত্য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প্রতিষ্ঠার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কারণ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 rot="18877906">
            <a:off x="-29452" y="1538535"/>
            <a:ext cx="2819400" cy="1524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ডুপ্লের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প্রত্যাবর্তন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3610544">
            <a:off x="5250213" y="1630125"/>
            <a:ext cx="2819400" cy="179172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মুঘল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শাসকদের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পৃষ্ঠপোষকতা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rot="20426523">
            <a:off x="3886200" y="5029200"/>
            <a:ext cx="2819400" cy="1524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উন্নত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রণকৌশল</a:t>
            </a:r>
            <a:r>
              <a:rPr lang="en-US" dirty="0" smtClean="0">
                <a:solidFill>
                  <a:schemeClr val="tx1"/>
                </a:solidFill>
              </a:rPr>
              <a:t> ও </a:t>
            </a:r>
            <a:r>
              <a:rPr lang="en-US" dirty="0" err="1" smtClean="0">
                <a:solidFill>
                  <a:schemeClr val="tx1"/>
                </a:solidFill>
              </a:rPr>
              <a:t>নৌ-শক্তির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শ্রেষ্ঠত্ব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1897826">
            <a:off x="799809" y="4969504"/>
            <a:ext cx="2819400" cy="1524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কর্ণাটকের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যুদ্ধ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14600" y="152400"/>
            <a:ext cx="2819400" cy="1524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ব্রিটিশ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সরকারের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সহায়তা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381000"/>
            <a:ext cx="44958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</a:rPr>
              <a:t>একক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কাজ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81200"/>
            <a:ext cx="739140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en-US" sz="2800" dirty="0" err="1" smtClean="0"/>
              <a:t>ভারতে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আগত</a:t>
            </a:r>
            <a:r>
              <a:rPr lang="en-US" sz="2800" dirty="0" smtClean="0"/>
              <a:t> </a:t>
            </a:r>
            <a:r>
              <a:rPr lang="en-US" sz="2800" dirty="0" err="1" smtClean="0"/>
              <a:t>ইউরোপীয়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কোম্পানির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বাণিজ্যকুঠি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স্থাপনের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ছক</a:t>
            </a:r>
            <a:r>
              <a:rPr lang="en-US" sz="2800" dirty="0" smtClean="0"/>
              <a:t> </a:t>
            </a:r>
            <a:r>
              <a:rPr lang="en-US" sz="2800" dirty="0" err="1" smtClean="0"/>
              <a:t>তৈরি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করো</a:t>
            </a:r>
            <a:endParaRPr lang="en-US" sz="28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04800"/>
            <a:ext cx="55626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28800"/>
            <a:ext cx="8153400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আকরাম হোসেন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প্রভাষক , ইতিহাস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বালাগঞ্জ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কলেজ,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সিলেট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মোবাঃ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01710848891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: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akramhossain921@gmail.com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1752600"/>
            <a:ext cx="2667000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 descr="C:\Users\Afsar Hosain\Desktop\Gmail-logo-768x43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267200"/>
            <a:ext cx="457200" cy="2571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0"/>
            <a:ext cx="5105400" cy="1191768"/>
          </a:xfrm>
        </p:spPr>
        <p:txBody>
          <a:bodyPr/>
          <a:lstStyle/>
          <a:p>
            <a:pPr algn="ctr"/>
            <a:r>
              <a:rPr lang="en-US" dirty="0" err="1" smtClean="0"/>
              <a:t>মূল্যায়ন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447800"/>
            <a:ext cx="6400800" cy="457200"/>
          </a:xfrm>
        </p:spPr>
        <p:txBody>
          <a:bodyPr/>
          <a:lstStyle/>
          <a:p>
            <a:pPr algn="l"/>
            <a:r>
              <a:rPr lang="en-US" dirty="0" smtClean="0"/>
              <a:t>1. </a:t>
            </a:r>
            <a:r>
              <a:rPr lang="en-US" dirty="0" err="1" smtClean="0"/>
              <a:t>কোন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বণিক</a:t>
            </a:r>
            <a:r>
              <a:rPr lang="en-US" dirty="0" smtClean="0"/>
              <a:t> </a:t>
            </a:r>
            <a:r>
              <a:rPr lang="en-US" dirty="0" err="1" smtClean="0"/>
              <a:t>ভারতে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আগমন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743200" y="1905000"/>
            <a:ext cx="6400800" cy="45720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2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ভারতে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ইউরোপীয়দের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আগমনের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কারণ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কী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43200" y="2362200"/>
            <a:ext cx="6400800" cy="45720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2200" noProof="0" dirty="0" smtClean="0">
                <a:solidFill>
                  <a:srgbClr val="FFFFFF"/>
                </a:solidFill>
              </a:rPr>
              <a:t>3.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কলকাতা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নগরীর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গোড়াপত্তন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হয়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কী?ভাবে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743200" y="2819400"/>
            <a:ext cx="6400800" cy="457200"/>
          </a:xfrm>
          <a:prstGeom prst="rect">
            <a:avLst/>
          </a:prstGeom>
        </p:spPr>
        <p:txBody>
          <a:bodyPr vert="horz" lIns="45720" tIns="0" rIns="45720" bIns="0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4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ফরাসি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উপনিবেশ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প্রতিষ্ঠায়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ডুপ্লে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কেন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সফল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হতে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পারেননি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1534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47244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457200"/>
            <a:ext cx="43434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752600"/>
            <a:ext cx="6019800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একাদশ</a:t>
            </a:r>
          </a:p>
          <a:p>
            <a:r>
              <a:rPr lang="bn-IN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ইতিহাস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124200"/>
            <a:ext cx="6019800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দক্ষিণ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এশিয়ার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১৭৫৭-১৯৭১</a:t>
            </a:r>
            <a:endParaRPr lang="bn-IN" sz="40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7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914400"/>
            <a:ext cx="4495800" cy="46887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 descr="C:\Users\Afsar Hosain\OneDrive\Pictures\download (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838200"/>
            <a:ext cx="4343400" cy="473233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76200" cmpd="tri">
            <a:solidFill>
              <a:schemeClr val="tx1"/>
            </a:solidFill>
          </a:ln>
          <a:effectLst>
            <a:outerShdw blurRad="50800" dist="50800" dir="5400000" algn="ctr" rotWithShape="0">
              <a:srgbClr val="00B0F0"/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r>
              <a:rPr lang="bn-IN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609600" y="1524000"/>
            <a:ext cx="6705600" cy="3886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</a:rPr>
              <a:t>ভারতে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ইউরোপীয়দের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আগমণ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020-10-14-22-49-27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685800"/>
            <a:ext cx="5867400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609600"/>
            <a:ext cx="396240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1752600"/>
            <a:ext cx="4495800" cy="9906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2819400"/>
            <a:ext cx="7772400" cy="9906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ভারতে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আগত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ইউরোপীয়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কোম্পানিসমূহের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বলতে পারবে।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8600" y="3886200"/>
            <a:ext cx="7772400" cy="1219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ইউরোপীয়দের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ভারতে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আগমণের</a:t>
            </a: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কারণ ব্যাখ্যা করতে পারবে। </a:t>
            </a:r>
          </a:p>
          <a:p>
            <a:pPr marL="342900" indent="-342900"/>
            <a:endParaRPr lang="bn-IN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28600" y="5181600"/>
            <a:ext cx="7772400" cy="1066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আধিপত্য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বিস্তারে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ইংরেজদের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প্রতিক্রিয়া বর্ণনা করতে পারবে।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8560" y="2571750"/>
            <a:ext cx="1706880" cy="1714500"/>
          </a:xfrm>
          <a:prstGeom prst="rect">
            <a:avLst/>
          </a:prstGeom>
        </p:spPr>
      </p:pic>
      <p:pic>
        <p:nvPicPr>
          <p:cNvPr id="7" name="Picture 6" descr="images (15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500" y="2011680"/>
            <a:ext cx="3429000" cy="2834640"/>
          </a:xfrm>
          <a:prstGeom prst="rect">
            <a:avLst/>
          </a:prstGeom>
        </p:spPr>
      </p:pic>
      <p:pic>
        <p:nvPicPr>
          <p:cNvPr id="8" name="Picture 7" descr="images (16)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27432"/>
            <a:ext cx="8153400" cy="6858000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53400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702</Words>
  <Application>Microsoft Office PowerPoint</Application>
  <PresentationFormat>On-screen Show (4:3)</PresentationFormat>
  <Paragraphs>99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মূল্যায়ন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123</cp:revision>
  <dcterms:created xsi:type="dcterms:W3CDTF">2006-08-16T00:00:00Z</dcterms:created>
  <dcterms:modified xsi:type="dcterms:W3CDTF">2020-10-18T05:25:17Z</dcterms:modified>
</cp:coreProperties>
</file>