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57" r:id="rId2"/>
    <p:sldId id="303" r:id="rId3"/>
    <p:sldId id="293" r:id="rId4"/>
    <p:sldId id="332" r:id="rId5"/>
    <p:sldId id="261" r:id="rId6"/>
    <p:sldId id="309" r:id="rId7"/>
    <p:sldId id="306" r:id="rId8"/>
    <p:sldId id="338" r:id="rId9"/>
    <p:sldId id="313" r:id="rId10"/>
    <p:sldId id="342" r:id="rId11"/>
    <p:sldId id="321" r:id="rId12"/>
    <p:sldId id="314" r:id="rId13"/>
    <p:sldId id="322" r:id="rId14"/>
    <p:sldId id="316" r:id="rId15"/>
    <p:sldId id="339" r:id="rId16"/>
    <p:sldId id="317" r:id="rId17"/>
    <p:sldId id="318" r:id="rId18"/>
    <p:sldId id="341" r:id="rId19"/>
    <p:sldId id="333" r:id="rId20"/>
    <p:sldId id="340" r:id="rId21"/>
    <p:sldId id="327" r:id="rId22"/>
    <p:sldId id="32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4" autoAdjust="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5CD1-B3EB-4511-A154-F4F5DFB89617}" type="datetimeFigureOut">
              <a:rPr lang="en-US" smtClean="0"/>
              <a:t>18-Oct-20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4241-7957-4F56-BF12-737AB264EA3B}" type="slidenum">
              <a:rPr lang="en-US" smtClean="0"/>
              <a:t>‹#›</a:t>
            </a:fld>
            <a:endParaRPr lang="en-US"/>
          </a:p>
        </p:txBody>
      </p:sp>
    </p:spTree>
    <p:extLst>
      <p:ext uri="{BB962C8B-B14F-4D97-AF65-F5344CB8AC3E}">
        <p14:creationId xmlns:p14="http://schemas.microsoft.com/office/powerpoint/2010/main" val="21152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9901-CA57-4658-A77D-A249E840FE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CB91BF-C277-469E-885B-EAD37B715B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4F9184-DBF9-4DFA-9537-59CC69B75973}"/>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D5D39636-3E9D-485F-90B2-CD289E923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A2DE5-23FC-4516-A307-37856F58EF8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86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7593-0267-4D5E-8585-4305D98CB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C2EBF-F34A-4765-9C7F-5DB852391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5182C-FD55-47F7-BB06-2BE1367F4AE6}"/>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3F3570E9-4B2D-4E32-B50D-B8F0C90E7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BE5CB-407F-4925-8DF0-77BFD98ABF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79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53CA6-29DA-4057-A10C-84D2DEA5810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449EA8-2C68-4AE3-8F60-9EE90CFDE41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A2B01-3C82-4BCE-8B64-0D1CE32A6ED2}"/>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03D566A1-353A-4211-9380-25CCB8A9F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5BF06-A82F-4AA1-BB75-8F2A8BD865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22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CAD9-02F4-4022-8AA3-0583F3951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FA73-2D08-46C6-A895-FE3ADE811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21DE3-B3DE-4CC5-9811-E0514F0649FB}"/>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CE6F80DD-5483-4564-B65F-534AB84DE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61743-E1F8-4FBD-A20E-7D7E690F220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864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8F24-D402-4A25-8E2D-2EF4FBD800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2B13FB8-71C4-4AD5-B25E-5493F056F7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7A1AF-FE09-4506-B488-0939927232E2}"/>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09B2AB7F-4F80-486B-8AD4-086968AAA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AF028-416E-4A43-BC96-C2D84A71E8A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17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7904-2C7C-464B-89A8-144AAEF36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F79E5-B428-40BD-9F24-1B98B60F09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A3C0F-F3EF-4C2E-9370-6DD52632FA8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7E384-E036-439A-B068-5A2E50F07B16}"/>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6" name="Footer Placeholder 5">
            <a:extLst>
              <a:ext uri="{FF2B5EF4-FFF2-40B4-BE49-F238E27FC236}">
                <a16:creationId xmlns:a16="http://schemas.microsoft.com/office/drawing/2014/main" id="{8368282B-92F2-4897-99EE-B63602645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1443E-9179-4E83-A122-496D6148FDE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667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DB07-83F5-4AC0-A952-1DC70ED493D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723D5A-6F06-4BD0-972F-553B6F900F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7AD80-503F-4D61-B2F5-814B50BBB6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18D63-CF95-4A5B-9A62-BEE69200EA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BAB4D-5473-45E2-9B21-F0E8AE4397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2F291-29F4-4D24-A286-16D408956BFD}"/>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8" name="Footer Placeholder 7">
            <a:extLst>
              <a:ext uri="{FF2B5EF4-FFF2-40B4-BE49-F238E27FC236}">
                <a16:creationId xmlns:a16="http://schemas.microsoft.com/office/drawing/2014/main" id="{B1E29674-6E13-495B-A8BD-6B796E6D6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453DC-B89F-44D2-BDBE-13A2C7CE019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415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5224-7954-4055-A934-63BCD1909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A5A97-64EA-4722-A7D0-591B5A54D890}"/>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4" name="Footer Placeholder 3">
            <a:extLst>
              <a:ext uri="{FF2B5EF4-FFF2-40B4-BE49-F238E27FC236}">
                <a16:creationId xmlns:a16="http://schemas.microsoft.com/office/drawing/2014/main" id="{96825D7C-673B-4FF5-A8FB-4AD044A746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F6E532-FD0E-405C-A44C-4F5FE1DB67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62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257B6-DD51-44A8-BA7D-BA4A51B06BC4}"/>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3" name="Footer Placeholder 2">
            <a:extLst>
              <a:ext uri="{FF2B5EF4-FFF2-40B4-BE49-F238E27FC236}">
                <a16:creationId xmlns:a16="http://schemas.microsoft.com/office/drawing/2014/main" id="{6F08C31A-E829-4C75-9C43-0FAC32F3F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12D47E-C0A0-40AE-92C3-632CEBB8D3C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592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4A64-170C-4F9E-878B-6E818A173D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E8C1D11-8BAE-4A62-858F-B2605DF2A55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80726-ED10-4787-A1A9-E8094532A4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7C4759-7E32-4C12-8BA3-98A48031BCAD}"/>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6" name="Footer Placeholder 5">
            <a:extLst>
              <a:ext uri="{FF2B5EF4-FFF2-40B4-BE49-F238E27FC236}">
                <a16:creationId xmlns:a16="http://schemas.microsoft.com/office/drawing/2014/main" id="{C12B3672-BB95-454E-8033-244424522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1DCE1-9F33-482F-80E6-2AACC078CBF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438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5A92-3D2F-45DF-A120-898E1E62E2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3D336DD-1C86-4074-B175-9A42E65F82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8DAD7C-6C46-4BD2-9157-2925F81FA8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693745C-3272-44FC-A611-6B9EBB1144F9}"/>
              </a:ext>
            </a:extLst>
          </p:cNvPr>
          <p:cNvSpPr>
            <a:spLocks noGrp="1"/>
          </p:cNvSpPr>
          <p:nvPr>
            <p:ph type="dt" sz="half" idx="10"/>
          </p:nvPr>
        </p:nvSpPr>
        <p:spPr/>
        <p:txBody>
          <a:bodyPr/>
          <a:lstStyle/>
          <a:p>
            <a:fld id="{1D8BD707-D9CF-40AE-B4C6-C98DA3205C09}" type="datetimeFigureOut">
              <a:rPr lang="en-US" smtClean="0"/>
              <a:pPr/>
              <a:t>18-Oct-20</a:t>
            </a:fld>
            <a:endParaRPr lang="en-US"/>
          </a:p>
        </p:txBody>
      </p:sp>
      <p:sp>
        <p:nvSpPr>
          <p:cNvPr id="6" name="Footer Placeholder 5">
            <a:extLst>
              <a:ext uri="{FF2B5EF4-FFF2-40B4-BE49-F238E27FC236}">
                <a16:creationId xmlns:a16="http://schemas.microsoft.com/office/drawing/2014/main" id="{728A915A-7462-4A2F-8F84-B7C28B4C3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B615A-6730-4D0D-AA73-B2636ECA72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1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906C0-238E-4F34-A81A-F218427289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71A0AD-B02F-41BA-9CC3-2095E26F6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A8647-92DB-4F15-94AC-167A2D20C6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18-Oct-20</a:t>
            </a:fld>
            <a:endParaRPr lang="en-US"/>
          </a:p>
        </p:txBody>
      </p:sp>
      <p:sp>
        <p:nvSpPr>
          <p:cNvPr id="5" name="Footer Placeholder 4">
            <a:extLst>
              <a:ext uri="{FF2B5EF4-FFF2-40B4-BE49-F238E27FC236}">
                <a16:creationId xmlns:a16="http://schemas.microsoft.com/office/drawing/2014/main" id="{D99B4424-6D62-4F85-A3AB-D5D22DEA3A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8C0B67-D35E-4700-94EA-07ACD13ABE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51875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A4C9CC6-368A-41E5-948F-0E74D7A1B6DA}"/>
              </a:ext>
            </a:extLst>
          </p:cNvPr>
          <p:cNvSpPr/>
          <p:nvPr/>
        </p:nvSpPr>
        <p:spPr>
          <a:xfrm>
            <a:off x="2057400" y="1143000"/>
            <a:ext cx="5181600" cy="4343400"/>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575BE4F-64B6-43C7-973B-DB4339AF43B8}"/>
              </a:ext>
            </a:extLst>
          </p:cNvPr>
          <p:cNvSpPr txBox="1"/>
          <p:nvPr/>
        </p:nvSpPr>
        <p:spPr>
          <a:xfrm>
            <a:off x="634447" y="1513232"/>
            <a:ext cx="7976153" cy="41319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6250" dirty="0">
                <a:solidFill>
                  <a:srgbClr val="FF0000"/>
                </a:solidFill>
                <a:latin typeface="NikoshBAN" panose="02000000000000000000" pitchFamily="2" charset="0"/>
                <a:cs typeface="NikoshBAN" panose="02000000000000000000" pitchFamily="2" charset="0"/>
              </a:rPr>
              <a:t>স</a:t>
            </a:r>
            <a:r>
              <a:rPr lang="as-IN" sz="26250" dirty="0">
                <a:solidFill>
                  <a:srgbClr val="FF0000"/>
                </a:solidFill>
                <a:latin typeface="NikoshBAN" panose="02000000000000000000" pitchFamily="2" charset="0"/>
                <a:cs typeface="NikoshBAN" panose="02000000000000000000" pitchFamily="2" charset="0"/>
              </a:rPr>
              <a:t>্</a:t>
            </a:r>
            <a:r>
              <a:rPr lang="en-US" sz="26250" dirty="0">
                <a:solidFill>
                  <a:srgbClr val="FF0000"/>
                </a:solidFill>
                <a:latin typeface="NikoshBAN" panose="02000000000000000000" pitchFamily="2" charset="0"/>
                <a:cs typeface="NikoshBAN" panose="02000000000000000000" pitchFamily="2" charset="0"/>
              </a:rPr>
              <a:t>ব</a:t>
            </a:r>
            <a:r>
              <a:rPr lang="as-IN" sz="26250" dirty="0">
                <a:solidFill>
                  <a:srgbClr val="FF0000"/>
                </a:solidFill>
                <a:latin typeface="NikoshBAN" panose="02000000000000000000" pitchFamily="2" charset="0"/>
                <a:cs typeface="NikoshBAN" panose="02000000000000000000" pitchFamily="2" charset="0"/>
              </a:rPr>
              <a:t>া</a:t>
            </a:r>
            <a:r>
              <a:rPr lang="en-US" sz="26250" dirty="0">
                <a:solidFill>
                  <a:srgbClr val="00B0F0"/>
                </a:solidFill>
                <a:latin typeface="NikoshBAN" panose="02000000000000000000" pitchFamily="2" charset="0"/>
                <a:cs typeface="NikoshBAN" panose="02000000000000000000" pitchFamily="2" charset="0"/>
              </a:rPr>
              <a:t>গ</a:t>
            </a:r>
            <a:r>
              <a:rPr lang="as-IN" sz="26250" dirty="0">
                <a:solidFill>
                  <a:srgbClr val="00B0F0"/>
                </a:solidFill>
                <a:latin typeface="NikoshBAN" panose="02000000000000000000" pitchFamily="2" charset="0"/>
                <a:cs typeface="NikoshBAN" panose="02000000000000000000" pitchFamily="2" charset="0"/>
              </a:rPr>
              <a:t>ত</a:t>
            </a:r>
            <a:r>
              <a:rPr lang="en-US" sz="26250" dirty="0">
                <a:solidFill>
                  <a:srgbClr val="FF0000"/>
                </a:solidFill>
                <a:latin typeface="NikoshBAN" panose="02000000000000000000" pitchFamily="2" charset="0"/>
                <a:cs typeface="NikoshBAN" panose="02000000000000000000" pitchFamily="2" charset="0"/>
              </a:rPr>
              <a:t>ম</a:t>
            </a:r>
          </a:p>
        </p:txBody>
      </p:sp>
      <p:sp>
        <p:nvSpPr>
          <p:cNvPr id="5" name="Frame 4">
            <a:extLst>
              <a:ext uri="{FF2B5EF4-FFF2-40B4-BE49-F238E27FC236}">
                <a16:creationId xmlns:a16="http://schemas.microsoft.com/office/drawing/2014/main" id="{35FE4A95-130E-493C-BAFF-01E4D05E9ED1}"/>
              </a:ext>
            </a:extLst>
          </p:cNvPr>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15293639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5400" b="1" dirty="0">
                <a:blipFill>
                  <a:blip r:embed="rId2"/>
                  <a:tile tx="0" ty="0" sx="100000" sy="100000" flip="none" algn="tl"/>
                </a:blipFill>
                <a:latin typeface="NikoshBAN" pitchFamily="2" charset="0"/>
                <a:cs typeface="NikoshBAN" pitchFamily="2" charset="0"/>
              </a:rPr>
              <a:t> </a:t>
            </a:r>
            <a:r>
              <a:rPr lang="bn-IN" sz="4000" b="1" dirty="0">
                <a:blipFill>
                  <a:blip r:embed="rId2"/>
                  <a:tile tx="0" ty="0" sx="100000" sy="100000" flip="none" algn="tl"/>
                </a:blipFill>
                <a:latin typeface="NikoshBAN" pitchFamily="2" charset="0"/>
                <a:cs typeface="NikoshBAN" pitchFamily="2" charset="0"/>
              </a:rPr>
              <a:t>জঙ্গিবাদের বিরুদ্ধে মহান আল্লাহ তায়ালার হুশিয়ারি </a:t>
            </a:r>
            <a:endParaRPr lang="en-US" sz="2800" b="1" dirty="0">
              <a:solidFill>
                <a:srgbClr val="00B050"/>
              </a:solidFill>
              <a:latin typeface="NikoshBAN" pitchFamily="2" charset="0"/>
              <a:cs typeface="NikoshBAN" pitchFamily="2" charset="0"/>
            </a:endParaRPr>
          </a:p>
        </p:txBody>
      </p:sp>
      <p:sp>
        <p:nvSpPr>
          <p:cNvPr id="6" name="TextBox 5"/>
          <p:cNvSpPr txBox="1"/>
          <p:nvPr/>
        </p:nvSpPr>
        <p:spPr>
          <a:xfrm>
            <a:off x="108857" y="1219200"/>
            <a:ext cx="8882744" cy="501675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আল্লাহ তা‘আলা বলেন-</a:t>
            </a:r>
            <a:br>
              <a:rPr lang="bn-BD" sz="5400" dirty="0">
                <a:solidFill>
                  <a:srgbClr val="FF0000"/>
                </a:solidFill>
                <a:latin typeface="NikoshBAN" panose="02000000000000000000" pitchFamily="2" charset="0"/>
                <a:cs typeface="NikoshBAN" panose="02000000000000000000" pitchFamily="2" charset="0"/>
              </a:rPr>
            </a:br>
            <a:r>
              <a:rPr lang="bn-BD" sz="3200" dirty="0">
                <a:solidFill>
                  <a:srgbClr val="FF0000"/>
                </a:solidFill>
                <a:latin typeface="NikoshBAN" panose="02000000000000000000" pitchFamily="2" charset="0"/>
                <a:cs typeface="NikoshBAN" panose="02000000000000000000" pitchFamily="2" charset="0"/>
              </a:rPr>
              <a:t>ِ</a:t>
            </a:r>
            <a:r>
              <a:rPr lang="ar-AE" sz="3200" dirty="0">
                <a:solidFill>
                  <a:srgbClr val="FF0000"/>
                </a:solidFill>
                <a:latin typeface="NikoshBAN" panose="02000000000000000000" pitchFamily="2" charset="0"/>
              </a:rPr>
              <a:t>نَّمَا جَزَاءُ الَّذِينَ يُحَارِبُونَ اللَّهَ وَرَسُولَهُ وَيَسْعَوْنَ فِي الْأَرْضِ فَسَادًا أَنْ يُقَتَّلُوا أَوْ يُصَلَّبُوا أَوْ تُقَطَّعَ أَيْدِيهِمْ وَأَرْجُلُهُمْ مِنْ خِلَافٍ أَوْ يُنْفَوْا مِنَ الْأَرْضِ ذَلِكَ لَهُمْ خِزْيٌ فِي الدُّنْيَا وَلَهُمْ فِي الْآخِرَةِ عَذَابٌ عَظِيمٌ</a:t>
            </a:r>
            <a:br>
              <a:rPr lang="ar-AE" sz="5400" dirty="0">
                <a:latin typeface="NikoshBAN" panose="02000000000000000000" pitchFamily="2" charset="0"/>
              </a:rPr>
            </a:br>
            <a:r>
              <a:rPr lang="bn-BD" sz="3200" dirty="0">
                <a:latin typeface="NikoshBAN" panose="02000000000000000000" pitchFamily="2" charset="0"/>
                <a:cs typeface="NikoshBAN" panose="02000000000000000000" pitchFamily="2" charset="0"/>
              </a:rPr>
              <a:t>যারা আল্লাহ ও তাঁর রাসূলের বিরুদ্ধে যুদ্ধ করে </a:t>
            </a:r>
            <a:r>
              <a:rPr lang="bn-BD" sz="3200" b="1" dirty="0">
                <a:latin typeface="NikoshBAN" panose="02000000000000000000" pitchFamily="2" charset="0"/>
                <a:cs typeface="NikoshBAN" panose="02000000000000000000" pitchFamily="2" charset="0"/>
              </a:rPr>
              <a:t>এবং দেশে ধ্বংসাত্মক কাজ করে বেড়ায়</a:t>
            </a:r>
            <a:r>
              <a:rPr lang="bn-BD" sz="3200" dirty="0">
                <a:latin typeface="NikoshBAN" panose="02000000000000000000" pitchFamily="2" charset="0"/>
                <a:cs typeface="NikoshBAN" panose="02000000000000000000" pitchFamily="2" charset="0"/>
              </a:rPr>
              <a:t> তাদের শাস্তি এই যে, তাদেরকে গুণে-গুণে হত্যা করা হবে অথবা শূলিতে চড়ানো হবে, তাদের একদিকের হাত অপরদিকের পা কেটে ফেলা হবে অথবা তাদেরকে দেশ থেকে নির্বাসিত করা হবে। এটা দুনিয়াতে তাদের জন্য লাঞ্ছনা ও পরকালে তাদের জন্য মহাশাস্তি রয়েছে।</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0198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2514600"/>
            <a:ext cx="8991600" cy="5078313"/>
          </a:xfrm>
          <a:prstGeom prst="rect">
            <a:avLst/>
          </a:prstGeom>
        </p:spPr>
        <p:txBody>
          <a:bodyPr wrap="square">
            <a:spAutoFit/>
          </a:bodyPr>
          <a:lstStyle/>
          <a:p>
            <a:r>
              <a:rPr lang="bn-IN" sz="3600" b="1" kern="1800" dirty="0">
                <a:solidFill>
                  <a:srgbClr val="FF0000"/>
                </a:solidFill>
                <a:ea typeface="Times New Roman" panose="02020603050405020304" pitchFamily="18" charset="0"/>
                <a:cs typeface="NikoshBAN" panose="02000000000000000000" pitchFamily="2" charset="0"/>
              </a:rPr>
              <a:t>মহান আল্লাহ আরও বলেন </a:t>
            </a:r>
            <a:r>
              <a:rPr lang="bn-IN"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وَمَنْ</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يَقْتُلْ</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مُؤْمِنًا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مُتَعَمِّدًا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فَجَزَاؤُهُ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جَهَنَّمُ</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خَالِدًا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فِيهَا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وَغَضِبَ</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عَلَيْهِ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وَلَعَنَهُ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وَأَعَدَّ</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عَذَابًا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عَظِيمًا</a:t>
            </a:r>
            <a:r>
              <a:rPr lang="ar-SA"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سورة</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النساء</a:t>
            </a:r>
            <a:r>
              <a:rPr lang="bn-IN" sz="3600" b="1" kern="1800" dirty="0">
                <a:solidFill>
                  <a:srgbClr val="283D4B"/>
                </a:solidFill>
                <a:ea typeface="Times New Roman" panose="02020603050405020304" pitchFamily="18" charset="0"/>
                <a:cs typeface="NikoshBAN" panose="02000000000000000000" pitchFamily="2" charset="0"/>
              </a:rPr>
              <a:t> : </a:t>
            </a:r>
            <a:br>
              <a:rPr lang="en-US" sz="3600" b="1" kern="1800" dirty="0">
                <a:solidFill>
                  <a:srgbClr val="283D4B"/>
                </a:solidFill>
                <a:latin typeface="NikoshBAN" panose="02000000000000000000" pitchFamily="2" charset="0"/>
                <a:ea typeface="Times New Roman" panose="02020603050405020304" pitchFamily="18" charset="0"/>
              </a:rPr>
            </a:br>
            <a:r>
              <a:rPr lang="bn-IN" sz="3600" b="1" kern="1800" dirty="0">
                <a:solidFill>
                  <a:srgbClr val="283D4B"/>
                </a:solidFill>
                <a:ea typeface="Times New Roman" panose="02020603050405020304" pitchFamily="18" charset="0"/>
                <a:cs typeface="NikoshBAN" panose="02000000000000000000" pitchFamily="2" charset="0"/>
              </a:rPr>
              <a:t>অর্থঃ “আর যে কেউ স্বেচ্ছায় কোন মু’মিনকে হত্যা করবে তার শাস্তি জাহান্নাম</a:t>
            </a:r>
            <a:r>
              <a:rPr lang="en-US" sz="3600" b="1" kern="1800" dirty="0">
                <a:solidFill>
                  <a:srgbClr val="283D4B"/>
                </a:solidFill>
                <a:latin typeface="NikoshBAN" panose="02000000000000000000" pitchFamily="2" charset="0"/>
                <a:ea typeface="Times New Roman" panose="02020603050405020304" pitchFamily="18" charset="0"/>
              </a:rPr>
              <a:t>, </a:t>
            </a:r>
            <a:r>
              <a:rPr lang="bn-IN" sz="3600" b="1" kern="1800" dirty="0">
                <a:solidFill>
                  <a:srgbClr val="283D4B"/>
                </a:solidFill>
                <a:ea typeface="Times New Roman" panose="02020603050405020304" pitchFamily="18" charset="0"/>
                <a:cs typeface="NikoshBAN" panose="02000000000000000000" pitchFamily="2" charset="0"/>
              </a:rPr>
              <a:t>সেথায় সে সর্বদাই অবস্থান করবে এবং আল্লাহ তার উপর ক্রুদ্ধ এবং তাকে অভিশপ্ত করেন এবং তার জন্যে ভীষণ শাস্তি প্রস্তুত করে রেখেছেন ”। (সুরা নিসা ঃ ৯৩ নং আয়াত)।</a:t>
            </a:r>
            <a:br>
              <a:rPr lang="en-US" sz="3600" b="1" kern="1800" dirty="0">
                <a:solidFill>
                  <a:srgbClr val="283D4B"/>
                </a:solidFill>
                <a:latin typeface="NikoshBAN" panose="02000000000000000000" pitchFamily="2" charset="0"/>
                <a:ea typeface="Times New Roman" panose="02020603050405020304" pitchFamily="18" charset="0"/>
              </a:rPr>
            </a:b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38200"/>
            <a:ext cx="2731851"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25" y="929566"/>
            <a:ext cx="3037875" cy="1432634"/>
          </a:xfrm>
          <a:prstGeom prst="rect">
            <a:avLst/>
          </a:prstGeom>
        </p:spPr>
      </p:pic>
      <p:sp>
        <p:nvSpPr>
          <p:cNvPr id="5" name="TextBox 4">
            <a:extLst>
              <a:ext uri="{FF2B5EF4-FFF2-40B4-BE49-F238E27FC236}">
                <a16:creationId xmlns:a16="http://schemas.microsoft.com/office/drawing/2014/main" id="{372299CC-F13C-4925-81BD-FE026603E22F}"/>
              </a:ext>
            </a:extLst>
          </p:cNvPr>
          <p:cNvSpPr txBox="1"/>
          <p:nvPr/>
        </p:nvSpPr>
        <p:spPr>
          <a:xfrm>
            <a:off x="-21706" y="21772"/>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5400" b="1" dirty="0">
                <a:blipFill>
                  <a:blip r:embed="rId4"/>
                  <a:tile tx="0" ty="0" sx="100000" sy="100000" flip="none" algn="tl"/>
                </a:blipFill>
                <a:latin typeface="NikoshBAN" pitchFamily="2" charset="0"/>
                <a:cs typeface="NikoshBAN" pitchFamily="2" charset="0"/>
              </a:rPr>
              <a:t> </a:t>
            </a:r>
            <a:r>
              <a:rPr lang="bn-IN" sz="4000" b="1" dirty="0">
                <a:blipFill>
                  <a:blip r:embed="rId4"/>
                  <a:tile tx="0" ty="0" sx="100000" sy="100000" flip="none" algn="tl"/>
                </a:blipFill>
                <a:latin typeface="NikoshBAN" pitchFamily="2" charset="0"/>
                <a:cs typeface="NikoshBAN" pitchFamily="2" charset="0"/>
              </a:rPr>
              <a:t>জঙ্গিবাদের বিরুদ্ধে মহান আল্লাহ তায়ালার হুশিয়ারি </a:t>
            </a:r>
            <a:endParaRPr lang="en-US" sz="28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27284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itchFamily="2" charset="2"/>
              <a:buChar char="q"/>
            </a:pPr>
            <a:r>
              <a:rPr lang="ar-SA" sz="5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bn-IN" sz="4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জঙ্গিবাদের বিরুদ্ধে রাসুলের</a:t>
            </a:r>
            <a:r>
              <a:rPr lang="ar-SA" sz="4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err="1">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সঃ</a:t>
            </a:r>
            <a:r>
              <a:rPr lang="en-US" sz="4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r>
              <a:rPr lang="bn-IN" sz="44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হুশিয়ারি</a:t>
            </a:r>
            <a:r>
              <a:rPr lang="en-US" sz="40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endParaRPr lang="en-US" sz="28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endParaRPr>
          </a:p>
        </p:txBody>
      </p:sp>
      <p:sp>
        <p:nvSpPr>
          <p:cNvPr id="3" name="TextBox 2"/>
          <p:cNvSpPr txBox="1"/>
          <p:nvPr/>
        </p:nvSpPr>
        <p:spPr>
          <a:xfrm>
            <a:off x="134983" y="4648200"/>
            <a:ext cx="8667204" cy="584775"/>
          </a:xfrm>
          <a:prstGeom prst="rect">
            <a:avLst/>
          </a:prstGeom>
          <a:noFill/>
        </p:spPr>
        <p:txBody>
          <a:bodyPr wrap="square" rtlCol="0">
            <a:spAutoFit/>
          </a:bodyPr>
          <a:lstStyle/>
          <a:p>
            <a:r>
              <a:rPr lang="ar-SA" sz="3200" dirty="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قال رسول الله صعلم   المسلم من سلم المسلون من لسانه يده  </a:t>
            </a:r>
            <a:endParaRPr lang="en-US" sz="3200" dirty="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71500" y="5238574"/>
            <a:ext cx="8001000" cy="1446550"/>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 </a:t>
            </a:r>
            <a:r>
              <a:rPr lang="en-US" sz="4400" dirty="0" err="1">
                <a:latin typeface="NikoshBAN" panose="02000000000000000000" pitchFamily="2" charset="0"/>
                <a:cs typeface="NikoshBAN" panose="02000000000000000000" pitchFamily="2" charset="0"/>
              </a:rPr>
              <a:t>মুসলমান</a:t>
            </a:r>
            <a:r>
              <a:rPr lang="en-US" sz="4400" dirty="0">
                <a:latin typeface="NikoshBAN" panose="02000000000000000000" pitchFamily="2" charset="0"/>
                <a:cs typeface="NikoshBAN" panose="02000000000000000000" pitchFamily="2" charset="0"/>
              </a:rPr>
              <a:t> ঐ </a:t>
            </a:r>
            <a:r>
              <a:rPr lang="en-US" sz="4400" dirty="0" err="1">
                <a:latin typeface="NikoshBAN" panose="02000000000000000000" pitchFamily="2" charset="0"/>
                <a:cs typeface="NikoshBAN" panose="02000000000000000000" pitchFamily="2" charset="0"/>
              </a:rPr>
              <a:t>ব্যক্তি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হাত</a:t>
            </a:r>
            <a:r>
              <a:rPr lang="en-US" sz="4400" dirty="0">
                <a:latin typeface="NikoshBAN" panose="02000000000000000000" pitchFamily="2" charset="0"/>
                <a:cs typeface="NikoshBAN" panose="02000000000000000000" pitchFamily="2" charset="0"/>
              </a:rPr>
              <a:t> ও </a:t>
            </a:r>
            <a:r>
              <a:rPr lang="en-US" sz="4400" dirty="0" err="1">
                <a:latin typeface="NikoshBAN" panose="02000000000000000000" pitchFamily="2" charset="0"/>
                <a:cs typeface="NikoshBAN" panose="02000000000000000000" pitchFamily="2" charset="0"/>
              </a:rPr>
              <a:t>মুখ</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থেকে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অন্য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মুসলমান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নিরাপদ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থাকে</a:t>
            </a:r>
            <a:r>
              <a:rPr lang="en-US" sz="4400" dirty="0">
                <a:latin typeface="NikoshBAN" panose="02000000000000000000" pitchFamily="2" charset="0"/>
                <a:cs typeface="NikoshBAN" panose="02000000000000000000" pitchFamily="2" charset="0"/>
              </a:rPr>
              <a:t> । </a:t>
            </a:r>
            <a:r>
              <a:rPr lang="en-US" sz="2800" dirty="0">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71" y="1075731"/>
            <a:ext cx="4223657" cy="33438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75730"/>
            <a:ext cx="4267200" cy="3407658"/>
          </a:xfrm>
          <a:prstGeom prst="rect">
            <a:avLst/>
          </a:prstGeom>
        </p:spPr>
      </p:pic>
    </p:spTree>
    <p:extLst>
      <p:ext uri="{BB962C8B-B14F-4D97-AF65-F5344CB8AC3E}">
        <p14:creationId xmlns:p14="http://schemas.microsoft.com/office/powerpoint/2010/main" val="15363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4"/>
                                        </p:tgtEl>
                                        <p:attrNameLst>
                                          <p:attrName>fillcolor</p:attrName>
                                        </p:attrNameLst>
                                      </p:cBhvr>
                                      <p:to>
                                        <a:schemeClr val="accent2"/>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2"/>
                                        </p:tgtEl>
                                        <p:attrNameLst>
                                          <p:attrName>style.color</p:attrName>
                                        </p:attrNameLst>
                                      </p:cBhvr>
                                      <p:by>
                                        <p:hsl h="0" s="-12549" l="-25098"/>
                                      </p:by>
                                    </p:animClr>
                                    <p:animClr clrSpc="hsl" dir="cw">
                                      <p:cBhvr>
                                        <p:cTn id="45" dur="500" fill="hold"/>
                                        <p:tgtEl>
                                          <p:spTgt spid="2"/>
                                        </p:tgtEl>
                                        <p:attrNameLst>
                                          <p:attrName>fillcolor</p:attrName>
                                        </p:attrNameLst>
                                      </p:cBhvr>
                                      <p:by>
                                        <p:hsl h="0" s="-12549" l="-25098"/>
                                      </p:by>
                                    </p:animClr>
                                    <p:animClr clrSpc="hsl" dir="cw">
                                      <p:cBhvr>
                                        <p:cTn id="46" dur="500" fill="hold"/>
                                        <p:tgtEl>
                                          <p:spTgt spid="2"/>
                                        </p:tgtEl>
                                        <p:attrNameLst>
                                          <p:attrName>stroke.color</p:attrName>
                                        </p:attrNameLst>
                                      </p:cBhvr>
                                      <p:by>
                                        <p:hsl h="0" s="-12549" l="-25098"/>
                                      </p:by>
                                    </p:animClr>
                                    <p:set>
                                      <p:cBhvr>
                                        <p:cTn id="4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8" y="3074695"/>
            <a:ext cx="8273142" cy="1569660"/>
          </a:xfrm>
          <a:prstGeom prst="rect">
            <a:avLst/>
          </a:prstGeom>
        </p:spPr>
        <p:txBody>
          <a:bodyPr wrap="square">
            <a:spAutoFit/>
          </a:bodyPr>
          <a:lstStyle/>
          <a:p>
            <a:r>
              <a:rPr lang="ar-SA" sz="3200" b="1" dirty="0">
                <a:solidFill>
                  <a:srgbClr val="00B0F0"/>
                </a:solidFill>
                <a:latin typeface="Arial" panose="020B0604020202020204" pitchFamily="34" charset="0"/>
                <a:cs typeface="Arial" panose="020B0604020202020204" pitchFamily="34" charset="0"/>
              </a:rPr>
              <a:t>قال رسول الله صعلم     ألأ من ظلم معاهدا او انقصه او كلفه فوق طاقته او أخذ منه شيأ بغير طيب نفس فأنا حجيجه يوم القيامة (ابوداود</a:t>
            </a:r>
            <a:r>
              <a:rPr lang="ar-SA" sz="32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326572" y="4630001"/>
            <a:ext cx="8382000" cy="2246769"/>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অর্থ ঃ হুশিয়ার ! যে ব্য</a:t>
            </a:r>
            <a:r>
              <a:rPr lang="en-US" sz="2800" b="1" dirty="0" err="1">
                <a:latin typeface="NikoshBAN" panose="02000000000000000000" pitchFamily="2" charset="0"/>
                <a:cs typeface="NikoshBAN" panose="02000000000000000000" pitchFamily="2" charset="0"/>
              </a:rPr>
              <a:t>ক্তি</a:t>
            </a:r>
            <a:r>
              <a:rPr lang="en-US"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 রাষ্টীয় চুক্তির আওতায় নিরাপত্তা দিয়ে বসবাসকারী কোন ব্যক্তির উপর অত্যাচার করবে অথবা তাকে অপমান করবে ,তার ক্ষমতার বাহিরে কোন বুঝা চাপিয়ে দিবে  কিংবা তার সম্মতি ব্যতিরেকে তার কাছ থেকে কোন কিছু ছিনিয়ে নিবে  আমি ঐ ব্যক্তির বিরুদ্ধে কিয়ামতের দি মামলার বাদি হব ।</a:t>
            </a:r>
            <a:endParaRPr lang="en-US" sz="28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937" y="0"/>
            <a:ext cx="41910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8" y="102895"/>
            <a:ext cx="4572000" cy="2971800"/>
          </a:xfrm>
          <a:prstGeom prst="rect">
            <a:avLst/>
          </a:prstGeom>
        </p:spPr>
      </p:pic>
    </p:spTree>
    <p:extLst>
      <p:ext uri="{BB962C8B-B14F-4D97-AF65-F5344CB8AC3E}">
        <p14:creationId xmlns:p14="http://schemas.microsoft.com/office/powerpoint/2010/main" val="627606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nodeType="clickEffect">
                                  <p:stCondLst>
                                    <p:cond delay="0"/>
                                  </p:stCondLst>
                                  <p:childTnLst>
                                    <p:animClr clrSpc="rgb" dir="cw">
                                      <p:cBhvr override="childStyle">
                                        <p:cTn id="16" dur="500" fill="hold"/>
                                        <p:tgtEl>
                                          <p:spTgt spid="4"/>
                                        </p:tgtEl>
                                        <p:attrNameLst>
                                          <p:attrName>style.color</p:attrName>
                                        </p:attrNameLst>
                                      </p:cBhvr>
                                      <p:to>
                                        <a:schemeClr val="accent2"/>
                                      </p:to>
                                    </p:animClr>
                                    <p:animClr clrSpc="rgb" dir="cw">
                                      <p:cBhvr>
                                        <p:cTn id="17" dur="500" fill="hold"/>
                                        <p:tgtEl>
                                          <p:spTgt spid="4"/>
                                        </p:tgtEl>
                                        <p:attrNameLst>
                                          <p:attrName>fillcolor</p:attrName>
                                        </p:attrNameLst>
                                      </p:cBhvr>
                                      <p:to>
                                        <a:schemeClr val="accent2"/>
                                      </p:to>
                                    </p:animClr>
                                    <p:set>
                                      <p:cBhvr>
                                        <p:cTn id="18" dur="500" fill="hold"/>
                                        <p:tgtEl>
                                          <p:spTgt spid="4"/>
                                        </p:tgtEl>
                                        <p:attrNameLst>
                                          <p:attrName>fill.type</p:attrName>
                                        </p:attrNameLst>
                                      </p:cBhvr>
                                      <p:to>
                                        <p:strVal val="solid"/>
                                      </p:to>
                                    </p:set>
                                    <p:set>
                                      <p:cBhvr>
                                        <p:cTn id="19" dur="500" fill="hold"/>
                                        <p:tgtEl>
                                          <p:spTgt spid="4"/>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5"/>
                                        </p:tgtEl>
                                        <p:attrNameLst>
                                          <p:attrName>style.color</p:attrName>
                                        </p:attrNameLst>
                                      </p:cBhvr>
                                      <p:to>
                                        <a:schemeClr val="accent2"/>
                                      </p:to>
                                    </p:animClr>
                                    <p:animClr clrSpc="rgb" dir="cw">
                                      <p:cBhvr>
                                        <p:cTn id="22" dur="500" fill="hold"/>
                                        <p:tgtEl>
                                          <p:spTgt spid="5"/>
                                        </p:tgtEl>
                                        <p:attrNameLst>
                                          <p:attrName>fillcolor</p:attrName>
                                        </p:attrNameLst>
                                      </p:cBhvr>
                                      <p:to>
                                        <a:schemeClr val="accent2"/>
                                      </p:to>
                                    </p:animClr>
                                    <p:set>
                                      <p:cBhvr>
                                        <p:cTn id="23" dur="500" fill="hold"/>
                                        <p:tgtEl>
                                          <p:spTgt spid="5"/>
                                        </p:tgtEl>
                                        <p:attrNameLst>
                                          <p:attrName>fill.type</p:attrName>
                                        </p:attrNameLst>
                                      </p:cBhvr>
                                      <p:to>
                                        <p:strVal val="solid"/>
                                      </p:to>
                                    </p:set>
                                    <p:set>
                                      <p:cBhvr>
                                        <p:cTn id="24" dur="500" fill="hold"/>
                                        <p:tgtEl>
                                          <p:spTgt spid="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2"/>
                                        </p:tgtEl>
                                        <p:attrNameLst>
                                          <p:attrName>fillcolor</p:attrName>
                                        </p:attrNameLst>
                                      </p:cBhvr>
                                      <p:to>
                                        <a:schemeClr val="accent2"/>
                                      </p:to>
                                    </p:animClr>
                                    <p:set>
                                      <p:cBhvr>
                                        <p:cTn id="34" dur="2000" fill="hold"/>
                                        <p:tgtEl>
                                          <p:spTgt spid="2"/>
                                        </p:tgtEl>
                                        <p:attrNameLst>
                                          <p:attrName>fill.type</p:attrName>
                                        </p:attrNameLst>
                                      </p:cBhvr>
                                      <p:to>
                                        <p:strVal val="solid"/>
                                      </p:to>
                                    </p:set>
                                    <p:set>
                                      <p:cBhvr>
                                        <p:cTn id="35" dur="2000" fill="hold"/>
                                        <p:tgtEl>
                                          <p:spTgt spid="2"/>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iterate type="lt">
                                    <p:tmPct val="0"/>
                                  </p:iterate>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1" nodeType="clickEffect">
                                  <p:stCondLst>
                                    <p:cond delay="0"/>
                                  </p:stCondLst>
                                  <p:iterate type="lt">
                                    <p:tmPct val="0"/>
                                  </p:iterate>
                                  <p:childTnLst>
                                    <p:animRot by="120000">
                                      <p:cBhvr>
                                        <p:cTn id="45" dur="100" fill="hold">
                                          <p:stCondLst>
                                            <p:cond delay="0"/>
                                          </p:stCondLst>
                                        </p:cTn>
                                        <p:tgtEl>
                                          <p:spTgt spid="3"/>
                                        </p:tgtEl>
                                        <p:attrNameLst>
                                          <p:attrName>r</p:attrName>
                                        </p:attrNameLst>
                                      </p:cBhvr>
                                    </p:animRot>
                                    <p:animRot by="-240000">
                                      <p:cBhvr>
                                        <p:cTn id="46" dur="200" fill="hold">
                                          <p:stCondLst>
                                            <p:cond delay="200"/>
                                          </p:stCondLst>
                                        </p:cTn>
                                        <p:tgtEl>
                                          <p:spTgt spid="3"/>
                                        </p:tgtEl>
                                        <p:attrNameLst>
                                          <p:attrName>r</p:attrName>
                                        </p:attrNameLst>
                                      </p:cBhvr>
                                    </p:animRot>
                                    <p:animRot by="240000">
                                      <p:cBhvr>
                                        <p:cTn id="47" dur="200" fill="hold">
                                          <p:stCondLst>
                                            <p:cond delay="400"/>
                                          </p:stCondLst>
                                        </p:cTn>
                                        <p:tgtEl>
                                          <p:spTgt spid="3"/>
                                        </p:tgtEl>
                                        <p:attrNameLst>
                                          <p:attrName>r</p:attrName>
                                        </p:attrNameLst>
                                      </p:cBhvr>
                                    </p:animRot>
                                    <p:animRot by="-240000">
                                      <p:cBhvr>
                                        <p:cTn id="48" dur="200" fill="hold">
                                          <p:stCondLst>
                                            <p:cond delay="600"/>
                                          </p:stCondLst>
                                        </p:cTn>
                                        <p:tgtEl>
                                          <p:spTgt spid="3"/>
                                        </p:tgtEl>
                                        <p:attrNameLst>
                                          <p:attrName>r</p:attrName>
                                        </p:attrNameLst>
                                      </p:cBhvr>
                                    </p:animRot>
                                    <p:animRot by="120000">
                                      <p:cBhvr>
                                        <p:cTn id="49" dur="200" fill="hold">
                                          <p:stCondLst>
                                            <p:cond delay="800"/>
                                          </p:stCondLst>
                                        </p:cTn>
                                        <p:tgtEl>
                                          <p:spTgt spid="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grpId="2" nodeType="clickEffect">
                                  <p:stCondLst>
                                    <p:cond delay="0"/>
                                  </p:stCondLst>
                                  <p:iterate type="lt">
                                    <p:tmPct val="4000"/>
                                  </p:iterate>
                                  <p:childTnLst>
                                    <p:set>
                                      <p:cBhvr override="childStyle">
                                        <p:cTn id="53" dur="500" fill="hold"/>
                                        <p:tgtEl>
                                          <p:spTgt spid="3"/>
                                        </p:tgtEl>
                                        <p:attrNameLst>
                                          <p:attrName>style.color</p:attrName>
                                        </p:attrNameLst>
                                      </p:cBhvr>
                                      <p:to>
                                        <p:clrVal>
                                          <a:schemeClr val="accent2"/>
                                        </p:clrVal>
                                      </p:to>
                                    </p:set>
                                    <p:set>
                                      <p:cBhvr>
                                        <p:cTn id="54" dur="500" fill="hold"/>
                                        <p:tgtEl>
                                          <p:spTgt spid="3"/>
                                        </p:tgtEl>
                                        <p:attrNameLst>
                                          <p:attrName>fillcolor</p:attrName>
                                        </p:attrNameLst>
                                      </p:cBhvr>
                                      <p:to>
                                        <p:clrVal>
                                          <a:schemeClr val="accent2"/>
                                        </p:clrVal>
                                      </p:to>
                                    </p:set>
                                    <p:set>
                                      <p:cBhvr>
                                        <p:cTn id="5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1371600"/>
            <a:ext cx="8915400" cy="3046988"/>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সুতারাং অকাট্য যুক্তিযুক্ত কারণ ও তা যথাযথ ভাবে প্রমানিত কোন মুসলমান , কোন অমুসলমান কে  হত্যা কিংবা তার উপর জুলুম করতে পারবেনা </a:t>
            </a:r>
            <a:r>
              <a:rPr lang="bn-IN" sz="4000" dirty="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2624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1" nodeType="clickEffect">
                                  <p:stCondLst>
                                    <p:cond delay="0"/>
                                  </p:stCondLst>
                                  <p:iterate type="lt">
                                    <p:tmPct val="4000"/>
                                  </p:iterate>
                                  <p:childTnLst>
                                    <p:set>
                                      <p:cBhvr override="childStyle">
                                        <p:cTn id="10" dur="500" fill="hold"/>
                                        <p:tgtEl>
                                          <p:spTgt spid="2"/>
                                        </p:tgtEl>
                                        <p:attrNameLst>
                                          <p:attrName>style.color</p:attrName>
                                        </p:attrNameLst>
                                      </p:cBhvr>
                                      <p:to>
                                        <p:clrVal>
                                          <a:schemeClr val="accent2"/>
                                        </p:clrVal>
                                      </p:to>
                                    </p:set>
                                    <p:set>
                                      <p:cBhvr>
                                        <p:cTn id="11" dur="500" fill="hold"/>
                                        <p:tgtEl>
                                          <p:spTgt spid="2"/>
                                        </p:tgtEl>
                                        <p:attrNameLst>
                                          <p:attrName>fillcolor</p:attrName>
                                        </p:attrNameLst>
                                      </p:cBhvr>
                                      <p:to>
                                        <p:clrVal>
                                          <a:schemeClr val="accent2"/>
                                        </p:clrVal>
                                      </p:to>
                                    </p:set>
                                    <p:set>
                                      <p:cBhvr>
                                        <p:cTn id="12"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590800" y="914400"/>
            <a:ext cx="4191000" cy="707886"/>
          </a:xfrm>
          <a:prstGeom prst="rect">
            <a:avLst/>
          </a:prstGeom>
          <a:noFill/>
          <a:ln>
            <a:solidFill>
              <a:srgbClr val="FF0000"/>
            </a:solidFill>
          </a:ln>
          <a:effectLst>
            <a:outerShdw blurRad="152400" dist="317500" dir="5400000" sx="90000" sy="-19000" rotWithShape="0">
              <a:srgbClr val="FF0000">
                <a:alpha val="15000"/>
              </a:srgbClr>
            </a:outerShdw>
          </a:effectLst>
          <a:scene3d>
            <a:camera prst="orthographicFront"/>
            <a:lightRig rig="threePt" dir="t"/>
          </a:scene3d>
          <a:sp3d>
            <a:bevelT prst="relaxedInse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000" b="1" dirty="0">
                <a:ln/>
                <a:solidFill>
                  <a:srgbClr val="0070C0"/>
                </a:solidFill>
                <a:latin typeface="NikoshBAN" pitchFamily="2" charset="0"/>
                <a:cs typeface="NikoshBAN" pitchFamily="2" charset="0"/>
              </a:rPr>
              <a:t>জোড়ায় কাজঃ</a:t>
            </a:r>
            <a:endParaRPr lang="en-US" sz="4000" b="1" dirty="0">
              <a:ln/>
              <a:solidFill>
                <a:srgbClr val="0070C0"/>
              </a:solidFill>
              <a:latin typeface="NikoshBAN" pitchFamily="2" charset="0"/>
              <a:cs typeface="NikoshBAN" pitchFamily="2" charset="0"/>
            </a:endParaRPr>
          </a:p>
        </p:txBody>
      </p:sp>
      <p:sp>
        <p:nvSpPr>
          <p:cNvPr id="4" name="Rectangle 3"/>
          <p:cNvSpPr/>
          <p:nvPr/>
        </p:nvSpPr>
        <p:spPr>
          <a:xfrm>
            <a:off x="1659899" y="4212380"/>
            <a:ext cx="5541218" cy="132343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bn-IN" sz="40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জঙ্গিবাদের বিরুদ্ধে রাসুলের</a:t>
            </a:r>
            <a:r>
              <a:rPr lang="ar-SA" sz="40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0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000" b="1" dirty="0" err="1">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সঃ</a:t>
            </a:r>
            <a:r>
              <a:rPr lang="en-US" sz="40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r>
              <a:rPr lang="bn-IN" sz="40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হুশিয়ারি</a:t>
            </a:r>
            <a:r>
              <a:rPr lang="en-US" sz="36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3600" b="1" dirty="0" err="1">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কী</a:t>
            </a:r>
            <a:r>
              <a:rPr lang="en-US" sz="36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3600" b="1" dirty="0" err="1">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লিখ</a:t>
            </a:r>
            <a:r>
              <a:rPr lang="en-US" sz="3600" b="1" dirty="0">
                <a:ln w="0"/>
                <a:solidFill>
                  <a:srgbClr val="FF0000"/>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endParaRPr lang="en-US" sz="3600" b="1" dirty="0">
              <a:ln/>
              <a:solidFill>
                <a:srgbClr val="FF0000"/>
              </a:solidFill>
              <a:latin typeface="NikoshBAN" pitchFamily="2" charset="0"/>
              <a:cs typeface="NikoshBAN"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01736" y="1107523"/>
            <a:ext cx="2137529" cy="3908199"/>
          </a:xfrm>
          <a:prstGeom prst="rect">
            <a:avLst/>
          </a:prstGeom>
        </p:spPr>
      </p:pic>
    </p:spTree>
    <p:extLst>
      <p:ext uri="{BB962C8B-B14F-4D97-AF65-F5344CB8AC3E}">
        <p14:creationId xmlns:p14="http://schemas.microsoft.com/office/powerpoint/2010/main" val="2936134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76200"/>
            <a:ext cx="9144000" cy="7263527"/>
          </a:xfrm>
          <a:prstGeom prst="rect">
            <a:avLst/>
          </a:prstGeom>
          <a:solidFill>
            <a:schemeClr val="accent2">
              <a:lumMod val="20000"/>
              <a:lumOff val="80000"/>
              <a:alpha val="50000"/>
            </a:schemeClr>
          </a:solidFill>
        </p:spPr>
        <p:txBody>
          <a:bodyPr wrap="square">
            <a:spAutoFit/>
            <a:scene3d>
              <a:camera prst="obliqueBottomRight"/>
              <a:lightRig rig="threePt" dir="t"/>
            </a:scene3d>
            <a:sp3d extrusionH="57150">
              <a:bevelT w="38100" h="38100"/>
            </a:sp3d>
          </a:bodyPr>
          <a:lstStyle/>
          <a:p>
            <a:r>
              <a:rPr lang="en-US" sz="3600" dirty="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             </a:t>
            </a:r>
            <a:r>
              <a:rPr lang="bn-IN" sz="6000" b="1" dirty="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জঙ্গিবাদ বনাম জিহাদ</a:t>
            </a:r>
          </a:p>
          <a:p>
            <a:r>
              <a:rPr lang="bn-IN" sz="3600" b="1" dirty="0">
                <a:latin typeface="NikoshBAN" panose="02000000000000000000" pitchFamily="2" charset="0"/>
                <a:ea typeface="Times New Roman" panose="02020603050405020304" pitchFamily="18" charset="0"/>
                <a:cs typeface="NikoshBAN" panose="02000000000000000000" pitchFamily="2" charset="0"/>
              </a:rPr>
              <a:t> </a:t>
            </a:r>
            <a:br>
              <a:rPr lang="en-US" sz="2800" dirty="0">
                <a:latin typeface="NikoshBAN" panose="02000000000000000000" pitchFamily="2" charset="0"/>
                <a:ea typeface="Times New Roman" panose="02020603050405020304" pitchFamily="18" charset="0"/>
                <a:cs typeface="NikoshBAN" panose="02000000000000000000" pitchFamily="2" charset="0"/>
              </a:rPr>
            </a:br>
            <a:r>
              <a:rPr lang="bn-IN" sz="3200" dirty="0">
                <a:latin typeface="NikoshBAN" panose="02000000000000000000" pitchFamily="2" charset="0"/>
                <a:ea typeface="Times New Roman" panose="02020603050405020304" pitchFamily="18" charset="0"/>
                <a:cs typeface="NikoshBAN" panose="02000000000000000000" pitchFamily="2" charset="0"/>
              </a:rPr>
              <a:t>জঙ্গিবাদী বিপথগামীরা সাধারণত তাদের কর্মকান্ডের জন্য ইসলামের পবিত্র পরিভাষা জিহাদ শব্দটি ব্যবহার করে থাকে। তারা জিহাদের নামেই তাদের অধিকাংশ কর্মকান্ড পরিচালনা করছে</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কোন কোন ক্ষেত্রে কিতালের প্রসঙ্গ তুলে ধরছে। অথচ এই জিহাদ ও কিতাল বৈধ কোন কর্তৃপক্ষ ছাড়া অর্থাৎ </a:t>
            </a:r>
            <a:r>
              <a:rPr lang="bn-IN" sz="3200" dirty="0">
                <a:latin typeface="NikoshBAN" panose="02000000000000000000" pitchFamily="2" charset="0"/>
                <a:ea typeface="Arial Unicode MS" panose="020B0604020202020204" pitchFamily="34" charset="-128"/>
                <a:cs typeface="NikoshBAN" panose="02000000000000000000" pitchFamily="2" charset="0"/>
              </a:rPr>
              <a:t>রাষ্ট্র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বা</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সরকার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ছাড়া</a:t>
            </a:r>
            <a:r>
              <a:rPr lang="bn-IN" sz="3200" dirty="0">
                <a:latin typeface="NikoshBAN" panose="02000000000000000000" pitchFamily="2" charset="0"/>
                <a:ea typeface="Times New Roman" panose="02020603050405020304" pitchFamily="18" charset="0"/>
                <a:cs typeface="NikoshBAN" panose="02000000000000000000" pitchFamily="2" charset="0"/>
              </a:rPr>
              <a:t> কেউ ঘোষণা দিতে পারে না।                                     জিহাদের মূল শব্দ হলো (</a:t>
            </a:r>
            <a:r>
              <a:rPr lang="ar-SA" sz="3200" dirty="0">
                <a:latin typeface="NikoshBAN" panose="02000000000000000000" pitchFamily="2" charset="0"/>
                <a:ea typeface="Times New Roman" panose="02020603050405020304" pitchFamily="18" charset="0"/>
                <a:cs typeface="Times New Roman" panose="02020603050405020304" pitchFamily="18" charset="0"/>
              </a:rPr>
              <a:t>جُهْدٌ</a:t>
            </a:r>
            <a:r>
              <a:rPr lang="bn-IN" sz="3200" dirty="0">
                <a:latin typeface="NikoshBAN" panose="02000000000000000000" pitchFamily="2" charset="0"/>
                <a:ea typeface="Times New Roman" panose="02020603050405020304" pitchFamily="18" charset="0"/>
                <a:cs typeface="NikoshBAN" panose="02000000000000000000" pitchFamily="2" charset="0"/>
              </a:rPr>
              <a:t>) জুহদুন। যার শাব্দিক অর্থ চেষ্টা করা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প্রচেষ্টা চালানো। </a:t>
            </a:r>
          </a:p>
          <a:p>
            <a:r>
              <a:rPr lang="bn-IN" sz="3200" dirty="0">
                <a:latin typeface="NikoshBAN" panose="02000000000000000000" pitchFamily="2" charset="0"/>
                <a:ea typeface="Times New Roman" panose="02020603050405020304" pitchFamily="18" charset="0"/>
                <a:cs typeface="NikoshBAN" panose="02000000000000000000" pitchFamily="2" charset="0"/>
              </a:rPr>
              <a:t>পারিভাষিক অর্থ হলো চূড়ান্ত বা প্রাণান্তকর প্রচেষ্টা চালানো। আর ইসলামিক পরিভাষায় ও ইসলামী ফিক্হে জিহাদ বলতে মুসলিম রাষ্ট্রের রাষ্ট্রীয় যুদ্ধকেই বুঝানো হয়। জিহাদ একটি সাধারণ ও ব্যাপকার্থক শব্দ। আল কুরআন ও আল হাদীসে জিহাদকে বিভিন্ন অর্থে প্রয়োগ করা হয়েছে।</a:t>
            </a:r>
            <a:br>
              <a:rPr lang="en-US" sz="3200" dirty="0">
                <a:latin typeface="NikoshBAN" panose="02000000000000000000" pitchFamily="2" charset="0"/>
                <a:ea typeface="Times New Roman" panose="02020603050405020304" pitchFamily="18"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342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nodeType="clickEffect">
                                  <p:stCondLst>
                                    <p:cond delay="0"/>
                                  </p:stCondLst>
                                  <p:childTnLst>
                                    <p:animClr clrSpc="hsl" dir="cw">
                                      <p:cBhvr override="childStyle">
                                        <p:cTn id="10" dur="500" fill="hold"/>
                                        <p:tgtEl>
                                          <p:spTgt spid="2">
                                            <p:txEl>
                                              <p:pRg st="0" end="0"/>
                                            </p:txEl>
                                          </p:spTgt>
                                        </p:tgtEl>
                                        <p:attrNameLst>
                                          <p:attrName>style.color</p:attrName>
                                        </p:attrNameLst>
                                      </p:cBhvr>
                                      <p:by>
                                        <p:hsl h="7200000" s="0" l="0"/>
                                      </p:by>
                                    </p:animClr>
                                    <p:animClr clrSpc="hsl" dir="cw">
                                      <p:cBhvr>
                                        <p:cTn id="11" dur="500" fill="hold"/>
                                        <p:tgtEl>
                                          <p:spTgt spid="2">
                                            <p:txEl>
                                              <p:pRg st="0" end="0"/>
                                            </p:txEl>
                                          </p:spTgt>
                                        </p:tgtEl>
                                        <p:attrNameLst>
                                          <p:attrName>fillcolor</p:attrName>
                                        </p:attrNameLst>
                                      </p:cBhvr>
                                      <p:by>
                                        <p:hsl h="7200000" s="0" l="0"/>
                                      </p:by>
                                    </p:animClr>
                                    <p:animClr clrSpc="hsl" dir="cw">
                                      <p:cBhvr>
                                        <p:cTn id="12" dur="500" fill="hold"/>
                                        <p:tgtEl>
                                          <p:spTgt spid="2">
                                            <p:txEl>
                                              <p:pRg st="0" end="0"/>
                                            </p:txEl>
                                          </p:spTgt>
                                        </p:tgtEl>
                                        <p:attrNameLst>
                                          <p:attrName>stroke.color</p:attrName>
                                        </p:attrNameLst>
                                      </p:cBhvr>
                                      <p:by>
                                        <p:hsl h="7200000" s="0" l="0"/>
                                      </p:by>
                                    </p:animClr>
                                    <p:set>
                                      <p:cBhvr>
                                        <p:cTn id="13" dur="500" fill="hold"/>
                                        <p:tgtEl>
                                          <p:spTgt spid="2">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2">
                                            <p:txEl>
                                              <p:pRg st="1" end="1"/>
                                            </p:txEl>
                                          </p:spTgt>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300" y="799921"/>
            <a:ext cx="8915400" cy="5509200"/>
          </a:xfrm>
          <a:prstGeom prst="rect">
            <a:avLst/>
          </a:prstGeom>
        </p:spPr>
        <p:txBody>
          <a:bodyPr wrap="square">
            <a:spAutoFit/>
          </a:bodyPr>
          <a:lstStyle/>
          <a:p>
            <a:r>
              <a:rPr lang="bn-IN" sz="3200" b="1" dirty="0">
                <a:latin typeface="NikoshBAN" panose="02000000000000000000" pitchFamily="2" charset="0"/>
                <a:ea typeface="Times New Roman" panose="02020603050405020304" pitchFamily="18" charset="0"/>
                <a:cs typeface="NikoshBAN" panose="02000000000000000000" pitchFamily="2" charset="0"/>
              </a:rPr>
              <a:t>নিম্নে জিহাদের গুরুত্বপূর্ণ অর্থ তুলে ধরা হলো। যেমন আলকুরআনে বলা হয়েছে-</a:t>
            </a:r>
            <a:br>
              <a:rPr lang="en-US"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br>
            <a:r>
              <a:rPr lang="en-US"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a:t>
            </a:r>
            <a:r>
              <a:rPr lang="ar-SA" sz="3200" b="1"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وَجَاهِدُوْا</a:t>
            </a:r>
            <a:r>
              <a:rPr lang="ar-SA"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b="1"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فِى</a:t>
            </a:r>
            <a:r>
              <a:rPr lang="ar-SA"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b="1"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اللَّهِ</a:t>
            </a:r>
            <a:r>
              <a:rPr lang="ar-SA"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b="1"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حَقَّ</a:t>
            </a:r>
            <a:r>
              <a:rPr lang="ar-SA"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b="1"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جِهَادِه</a:t>
            </a:r>
            <a:r>
              <a:rPr lang="en-US" sz="32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 </a:t>
            </a:r>
            <a:br>
              <a:rPr lang="en-US" sz="3200" b="1" dirty="0">
                <a:latin typeface="NikoshBAN" panose="02000000000000000000" pitchFamily="2" charset="0"/>
                <a:ea typeface="Times New Roman" panose="02020603050405020304" pitchFamily="18" charset="0"/>
                <a:cs typeface="NikoshBAN" panose="02000000000000000000" pitchFamily="2" charset="0"/>
              </a:rPr>
            </a:br>
            <a:r>
              <a:rPr lang="en-US" sz="3200" b="1" dirty="0">
                <a:latin typeface="NikoshBAN" panose="02000000000000000000" pitchFamily="2" charset="0"/>
                <a:ea typeface="Times New Roman" panose="02020603050405020304" pitchFamily="18" charset="0"/>
                <a:cs typeface="NikoshBAN" panose="02000000000000000000" pitchFamily="2" charset="0"/>
              </a:rPr>
              <a:t>‘‘</a:t>
            </a:r>
            <a:r>
              <a:rPr lang="bn-IN" sz="3200" b="1" dirty="0">
                <a:latin typeface="NikoshBAN" panose="02000000000000000000" pitchFamily="2" charset="0"/>
                <a:ea typeface="Times New Roman" panose="02020603050405020304" pitchFamily="18" charset="0"/>
                <a:cs typeface="NikoshBAN" panose="02000000000000000000" pitchFamily="2" charset="0"/>
              </a:rPr>
              <a:t>তোমরা আল্লাহর জন্যে জিহাদ কর যেভাবে জিহাদ করা উচিত।’’</a:t>
            </a:r>
            <a:r>
              <a:rPr lang="en-US" sz="3200" b="1" dirty="0">
                <a:latin typeface="NikoshBAN" panose="02000000000000000000" pitchFamily="2" charset="0"/>
                <a:ea typeface="Times New Roman" panose="02020603050405020304" pitchFamily="18" charset="0"/>
                <a:cs typeface="NikoshBAN" panose="02000000000000000000" pitchFamily="2" charset="0"/>
              </a:rPr>
              <a:t> </a:t>
            </a:r>
            <a:br>
              <a:rPr lang="en-US" sz="3200" b="1" dirty="0">
                <a:latin typeface="NikoshBAN" panose="02000000000000000000" pitchFamily="2" charset="0"/>
                <a:ea typeface="Times New Roman" panose="02020603050405020304" pitchFamily="18" charset="0"/>
                <a:cs typeface="NikoshBAN" panose="02000000000000000000" pitchFamily="2" charset="0"/>
              </a:rPr>
            </a:br>
            <a:r>
              <a:rPr lang="bn-IN" sz="3200" b="1" dirty="0">
                <a:latin typeface="NikoshBAN" panose="02000000000000000000" pitchFamily="2" charset="0"/>
                <a:ea typeface="Times New Roman" panose="02020603050405020304" pitchFamily="18" charset="0"/>
                <a:cs typeface="NikoshBAN" panose="02000000000000000000" pitchFamily="2" charset="0"/>
              </a:rPr>
              <a:t>আবদুল্লাহ ইবন আববাস (রা) এখানে জিহাদ নিজ প্রবৃত্তি ও অন্যায় কামনা-বাসনার বিরুদ্ধে কাজ করাকে বুঝানো হয়েছে।</a:t>
            </a:r>
            <a:r>
              <a:rPr lang="en-US" sz="3200" b="1" dirty="0">
                <a:latin typeface="NikoshBAN" panose="02000000000000000000" pitchFamily="2" charset="0"/>
                <a:ea typeface="Times New Roman" panose="02020603050405020304" pitchFamily="18" charset="0"/>
                <a:cs typeface="NikoshBAN" panose="02000000000000000000" pitchFamily="2" charset="0"/>
              </a:rPr>
              <a:t> </a:t>
            </a:r>
            <a:br>
              <a:rPr lang="en-US" sz="3200" dirty="0">
                <a:latin typeface="NikoshBAN" panose="02000000000000000000" pitchFamily="2" charset="0"/>
                <a:ea typeface="Times New Roman" panose="02020603050405020304" pitchFamily="18" charset="0"/>
                <a:cs typeface="NikoshBAN" panose="02000000000000000000" pitchFamily="2" charset="0"/>
              </a:rPr>
            </a:br>
            <a:r>
              <a:rPr lang="bn-IN" sz="3200" dirty="0">
                <a:latin typeface="NikoshBAN" panose="02000000000000000000" pitchFamily="2" charset="0"/>
                <a:ea typeface="Times New Roman" panose="02020603050405020304" pitchFamily="18" charset="0"/>
                <a:cs typeface="NikoshBAN" panose="02000000000000000000" pitchFamily="2" charset="0"/>
              </a:rPr>
              <a:t>আরেক জায়গায় কাফির ও মুনাফিকদের সাথে যুদ্ধ করাকে জিহাদ বলা হয়েছে। মহান আল্লাহ বলেন </a:t>
            </a:r>
            <a:br>
              <a:rPr lang="en-US" sz="3200" dirty="0">
                <a:latin typeface="NikoshBAN" panose="02000000000000000000" pitchFamily="2" charset="0"/>
                <a:ea typeface="Times New Roman" panose="02020603050405020304" pitchFamily="18" charset="0"/>
                <a:cs typeface="NikoshBAN" panose="02000000000000000000" pitchFamily="2" charset="0"/>
              </a:rPr>
            </a:b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ياَ</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اَيُّهَا</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النَّبِىُُّ</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جَاهِدِ</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الْكُفَّارَ</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وَالْمُنَافِقِيْنَ</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وَاغْلُظْ</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عَلَيْهِمْــ</a:t>
            </a:r>
            <a:br>
              <a:rPr lang="en-US" sz="3200" dirty="0">
                <a:latin typeface="NikoshBAN" panose="02000000000000000000" pitchFamily="2" charset="0"/>
                <a:ea typeface="Times New Roman" panose="02020603050405020304" pitchFamily="18" charset="0"/>
                <a:cs typeface="NikoshBAN" panose="02000000000000000000" pitchFamily="2" charset="0"/>
              </a:rPr>
            </a:br>
            <a:r>
              <a:rPr lang="en-US" sz="3200" dirty="0">
                <a:latin typeface="NikoshBAN" panose="02000000000000000000" pitchFamily="2" charset="0"/>
                <a:ea typeface="Times New Roman" panose="02020603050405020304" pitchFamily="18" charset="0"/>
                <a:cs typeface="NikoshBAN" panose="02000000000000000000" pitchFamily="2" charset="0"/>
              </a:rPr>
              <a:t>‘</a:t>
            </a:r>
            <a:r>
              <a:rPr lang="bn-IN" sz="3200" dirty="0">
                <a:latin typeface="NikoshBAN" panose="02000000000000000000" pitchFamily="2" charset="0"/>
                <a:ea typeface="Times New Roman" panose="02020603050405020304" pitchFamily="18" charset="0"/>
                <a:cs typeface="NikoshBAN" panose="02000000000000000000" pitchFamily="2" charset="0"/>
              </a:rPr>
              <a:t>হে নবী</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কাফির ও মুনাফিকদের সাথে যুদ্ধ করুন এবং তাদের সাথে কঠোরতা অবলম্বন করুন।’</a:t>
            </a:r>
            <a:r>
              <a:rPr lang="en-US" sz="3200" dirty="0">
                <a:latin typeface="NikoshBAN" panose="02000000000000000000" pitchFamily="2" charset="0"/>
                <a:ea typeface="Times New Roman" panose="02020603050405020304" pitchFamily="18"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3048000" y="19594"/>
            <a:ext cx="2819400" cy="769441"/>
          </a:xfrm>
          <a:prstGeom prst="rect">
            <a:avLst/>
          </a:prstGeom>
          <a:noFill/>
        </p:spPr>
        <p:txBody>
          <a:bodyPr wrap="square" rtlCol="0">
            <a:prstTxWarp prst="textDeflate">
              <a:avLst/>
            </a:prstTxWarp>
            <a:spAutoFit/>
            <a:scene3d>
              <a:camera prst="orthographicFront"/>
              <a:lightRig rig="threePt" dir="t"/>
            </a:scene3d>
            <a:sp3d extrusionH="57150">
              <a:bevelT w="38100" h="38100"/>
            </a:sp3d>
          </a:bodyPr>
          <a:lstStyle/>
          <a:p>
            <a:r>
              <a:rPr lang="bn-IN"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জিহাদের গুরুত্ব</a:t>
            </a:r>
            <a:endParaRPr lang="en-US"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762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3"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4" nodeType="clickEffect">
                                  <p:stCondLst>
                                    <p:cond delay="0"/>
                                  </p:stCondLst>
                                  <p:childTnLst>
                                    <p:animScale>
                                      <p:cBhvr>
                                        <p:cTn id="15" dur="2000" fill="hold"/>
                                        <p:tgtEl>
                                          <p:spTgt spid="5"/>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iterate type="lt">
                                    <p:tmPct val="0"/>
                                  </p:iterate>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heel(1)">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2">
                                            <p:txEl>
                                              <p:pRg st="0" end="0"/>
                                            </p:txEl>
                                          </p:spTgt>
                                        </p:tgtEl>
                                        <p:attrNameLst>
                                          <p:attrName>style.color</p:attrName>
                                        </p:attrNameLst>
                                      </p:cBhvr>
                                      <p:to>
                                        <p:clrVal>
                                          <a:schemeClr val="accent2"/>
                                        </p:clrVal>
                                      </p:to>
                                    </p:set>
                                    <p:set>
                                      <p:cBhvr>
                                        <p:cTn id="25" dur="500" fill="hold"/>
                                        <p:tgtEl>
                                          <p:spTgt spid="2">
                                            <p:txEl>
                                              <p:pRg st="0" end="0"/>
                                            </p:txEl>
                                          </p:spTgt>
                                        </p:tgtEl>
                                        <p:attrNameLst>
                                          <p:attrName>fillcolor</p:attrName>
                                        </p:attrNameLst>
                                      </p:cBhvr>
                                      <p:to>
                                        <p:clrVal>
                                          <a:schemeClr val="accent2"/>
                                        </p:clrVal>
                                      </p:to>
                                    </p:set>
                                    <p:set>
                                      <p:cBhvr>
                                        <p:cTn id="26" dur="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3"/>
      <p:bldP spid="5" grpId="4"/>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28600" y="609600"/>
            <a:ext cx="8915400" cy="6370975"/>
          </a:xfrm>
          <a:prstGeom prst="rect">
            <a:avLst/>
          </a:prstGeom>
        </p:spPr>
        <p:txBody>
          <a:bodyPr wrap="square">
            <a:spAutoFit/>
          </a:bodyPr>
          <a:lstStyle/>
          <a:p>
            <a:r>
              <a:rPr lang="bn-IN" sz="3200" dirty="0">
                <a:latin typeface="NikoshBAN" panose="02000000000000000000" pitchFamily="2" charset="0"/>
                <a:ea typeface="Times New Roman" panose="02020603050405020304" pitchFamily="18" charset="0"/>
                <a:cs typeface="NikoshBAN" panose="02000000000000000000" pitchFamily="2" charset="0"/>
              </a:rPr>
              <a:t>কষ্ট স্বীকার ও ধৈর্য ধারণের অর্থে জিহাদ শব্দ ব্যবহার করা হয়েছে। যেমন মহান আল্লাহ বলেন :</a:t>
            </a:r>
            <a:r>
              <a:rPr lang="en-US" sz="3200" dirty="0">
                <a:latin typeface="NikoshBAN" panose="02000000000000000000" pitchFamily="2" charset="0"/>
                <a:ea typeface="Times New Roman" panose="02020603050405020304" pitchFamily="18" charset="0"/>
                <a:cs typeface="NikoshBAN" panose="02000000000000000000" pitchFamily="2" charset="0"/>
              </a:rPr>
              <a:t> </a:t>
            </a:r>
            <a:br>
              <a:rPr lang="en-US" sz="3200" dirty="0">
                <a:latin typeface="NikoshBAN" panose="02000000000000000000" pitchFamily="2" charset="0"/>
                <a:ea typeface="Times New Roman" panose="02020603050405020304" pitchFamily="18" charset="0"/>
                <a:cs typeface="NikoshBAN" panose="02000000000000000000" pitchFamily="2" charset="0"/>
              </a:rPr>
            </a:br>
            <a:r>
              <a:rPr lang="ar-SA" sz="3200" dirty="0">
                <a:latin typeface="NikoshBAN" panose="02000000000000000000" pitchFamily="2" charset="0"/>
                <a:ea typeface="Times New Roman" panose="02020603050405020304" pitchFamily="18" charset="0"/>
                <a:cs typeface="Times New Roman" panose="02020603050405020304" pitchFamily="18" charset="0"/>
              </a:rPr>
              <a:t>و</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َمَنْ</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جَاهَدَ</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فَإِنَّمَا</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يُجَاهِدُ</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لِنَفْسِهِ</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إِنَّ</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اللَّهَ</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لَغَنِىُّ</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عَنِ</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الْعَالَمِيْنَ</a:t>
            </a:r>
            <a:r>
              <a:rPr lang="ar-SA" sz="3200"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ar-SA"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rPr>
              <a:t>ــ</a:t>
            </a:r>
            <a:endParaRPr lang="bn-IN" sz="3200" dirty="0">
              <a:solidFill>
                <a:srgbClr val="FF0000"/>
              </a:solidFill>
              <a:latin typeface="NikoshBAN" panose="02000000000000000000" pitchFamily="2" charset="0"/>
              <a:ea typeface="Times New Roman" panose="02020603050405020304" pitchFamily="18" charset="0"/>
              <a:cs typeface="Times New Roman" panose="02020603050405020304" pitchFamily="18" charset="0"/>
            </a:endParaRPr>
          </a:p>
          <a:p>
            <a:r>
              <a:rPr lang="en-US" sz="3200" dirty="0"/>
              <a:t>‘</a:t>
            </a:r>
            <a:r>
              <a:rPr lang="bn-IN" sz="2800" dirty="0">
                <a:latin typeface="NikoshBAN" panose="02000000000000000000" pitchFamily="2" charset="0"/>
                <a:cs typeface="NikoshBAN" panose="02000000000000000000" pitchFamily="2" charset="0"/>
              </a:rPr>
              <a:t>যে কষ্ট স্বীকার করে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 তো নিজের জন্যই কষ্ট স্বীকার করে। আল্লাহ বিশ্ববাসী থেকে অমুখাপেক্ষী।’</a:t>
            </a:r>
            <a:r>
              <a:rPr lang="en-US" sz="2800" dirty="0">
                <a:latin typeface="NikoshBAN" panose="02000000000000000000" pitchFamily="2" charset="0"/>
                <a:cs typeface="NikoshBAN" panose="02000000000000000000" pitchFamily="2" charset="0"/>
              </a:rPr>
              <a:t> </a:t>
            </a:r>
            <a:br>
              <a:rPr lang="en-US" sz="2800" dirty="0">
                <a:latin typeface="NikoshBAN" panose="02000000000000000000" pitchFamily="2" charset="0"/>
                <a:cs typeface="NikoshBAN" panose="02000000000000000000" pitchFamily="2" charset="0"/>
              </a:rPr>
            </a:br>
            <a:r>
              <a:rPr lang="ar-SA" sz="2800" dirty="0">
                <a:solidFill>
                  <a:srgbClr val="FF0000"/>
                </a:solidFill>
                <a:latin typeface="NikoshBAN" panose="02000000000000000000" pitchFamily="2" charset="0"/>
              </a:rPr>
              <a:t>وَالَّذِيْنَ جَاهَدُوْا فِيْنَا لَنَهْدِيَنَّهُمْ سُبُلَنَا وَإِنَّ اللَّهَ لَمَعَ الْمُحْسِنِيْنَــ</a:t>
            </a:r>
            <a:br>
              <a:rPr lang="en-US" sz="2800" dirty="0">
                <a:latin typeface="NikoshBAN" panose="02000000000000000000" pitchFamily="2" charset="0"/>
                <a:cs typeface="NikoshBAN" panose="02000000000000000000" pitchFamily="2" charset="0"/>
              </a:rPr>
            </a:b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আর যারা আমার পথে সাধনায় আত্মনিয়োগ করে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আমি অবশ্যই তাদেরকে আমার পথে পরিচালিত করব। নিশ্চয় আল্লাহ সৎ কর্মপরায়ণদের সাথে আছেন।’’</a:t>
            </a:r>
            <a:r>
              <a:rPr lang="en-US" sz="2800" dirty="0">
                <a:latin typeface="NikoshBAN" panose="02000000000000000000" pitchFamily="2" charset="0"/>
                <a:cs typeface="NikoshBAN" panose="02000000000000000000" pitchFamily="2" charset="0"/>
              </a:rPr>
              <a:t> </a:t>
            </a:r>
            <a:br>
              <a:rPr lang="en-US" sz="2800" dirty="0">
                <a:latin typeface="NikoshBAN" panose="02000000000000000000" pitchFamily="2" charset="0"/>
                <a:cs typeface="NikoshBAN" panose="02000000000000000000" pitchFamily="2" charset="0"/>
              </a:rPr>
            </a:br>
            <a:r>
              <a:rPr lang="ar-SA" sz="2800" dirty="0">
                <a:solidFill>
                  <a:srgbClr val="FF0000"/>
                </a:solidFill>
                <a:latin typeface="NikoshBAN" panose="02000000000000000000" pitchFamily="2" charset="0"/>
              </a:rPr>
              <a:t>فَلاَ تُطِعِ الْكَافِرِيْنَ وَجَاهِدْهُمْ بِهِ جِهَادًا كَبِيْرًاــ</a:t>
            </a:r>
            <a:br>
              <a:rPr lang="en-US" sz="2800" dirty="0">
                <a:latin typeface="NikoshBAN" panose="02000000000000000000" pitchFamily="2" charset="0"/>
                <a:cs typeface="NikoshBAN" panose="02000000000000000000" pitchFamily="2" charset="0"/>
              </a:rPr>
            </a:b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অতএব আপনি কাফিরদের আনুগত্য করবেন না এবং তাদের সাথে এর সাহায্যে কঠোর সংগ্রাম করুন।</a:t>
            </a:r>
            <a:r>
              <a:rPr lang="en-US" sz="2800" dirty="0">
                <a:latin typeface="NikoshBAN" panose="02000000000000000000" pitchFamily="2" charset="0"/>
                <a:cs typeface="NikoshBAN" panose="02000000000000000000" pitchFamily="2" charset="0"/>
              </a:rPr>
              <a:t>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উপরোক্ত তিনটি আয়াতে মুসলিমদেরকে যুল্ম নির্যাতনের সময় ধৈর্যধারণ করতে বলা হয়েছে। অনুরূপ ভাবে অত্যাচারী শাসকের সামনে সত্য ন্যায়ের কথা বলাকে সর্বশ্রেষ্ঠ জিহাদ বলা হয়েছে-</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2743200" y="19594"/>
            <a:ext cx="2819400" cy="769441"/>
          </a:xfrm>
          <a:prstGeom prst="rect">
            <a:avLst/>
          </a:prstGeom>
          <a:noFill/>
        </p:spPr>
        <p:txBody>
          <a:bodyPr wrap="square" rtlCol="0">
            <a:prstTxWarp prst="textDeflate">
              <a:avLst/>
            </a:prstTxWarp>
            <a:spAutoFit/>
            <a:scene3d>
              <a:camera prst="orthographicFront"/>
              <a:lightRig rig="threePt" dir="t"/>
            </a:scene3d>
            <a:sp3d extrusionH="57150">
              <a:bevelT w="38100" h="38100"/>
            </a:sp3d>
          </a:bodyPr>
          <a:lstStyle/>
          <a:p>
            <a:r>
              <a:rPr lang="bn-IN"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জিহাদের গুরুত্ব</a:t>
            </a:r>
            <a:endParaRPr lang="en-US"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8605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2" nodeType="clickEffect">
                                  <p:stCondLst>
                                    <p:cond delay="0"/>
                                  </p:stCondLst>
                                  <p:childTnLst>
                                    <p:animScale>
                                      <p:cBhvr>
                                        <p:cTn id="15" dur="2000" fill="hold"/>
                                        <p:tgtEl>
                                          <p:spTgt spid="5"/>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iterate type="lt">
                                    <p:tmPct val="0"/>
                                  </p:iterate>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heel(1)">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iterate type="lt">
                                    <p:tmPct val="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heel(1)">
                                      <p:cBhvr>
                                        <p:cTn id="25" dur="2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2">
                                            <p:txEl>
                                              <p:pRg st="0" end="0"/>
                                            </p:txEl>
                                          </p:spTgt>
                                        </p:tgtEl>
                                        <p:attrNameLst>
                                          <p:attrName>style.color</p:attrName>
                                        </p:attrNameLst>
                                      </p:cBhvr>
                                      <p:to>
                                        <p:clrVal>
                                          <a:schemeClr val="accent2"/>
                                        </p:clrVal>
                                      </p:to>
                                    </p:set>
                                    <p:set>
                                      <p:cBhvr>
                                        <p:cTn id="30" dur="500" fill="hold"/>
                                        <p:tgtEl>
                                          <p:spTgt spid="2">
                                            <p:txEl>
                                              <p:pRg st="0" end="0"/>
                                            </p:txEl>
                                          </p:spTgt>
                                        </p:tgtEl>
                                        <p:attrNameLst>
                                          <p:attrName>fillcolor</p:attrName>
                                        </p:attrNameLst>
                                      </p:cBhvr>
                                      <p:to>
                                        <p:clrVal>
                                          <a:schemeClr val="accent2"/>
                                        </p:clrVal>
                                      </p:to>
                                    </p:set>
                                    <p:set>
                                      <p:cBhvr>
                                        <p:cTn id="31" dur="500" fill="hold"/>
                                        <p:tgtEl>
                                          <p:spTgt spid="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grpId="0" nodeType="clickEffect">
                                  <p:stCondLst>
                                    <p:cond delay="0"/>
                                  </p:stCondLst>
                                  <p:iterate type="lt">
                                    <p:tmPct val="4000"/>
                                  </p:iterate>
                                  <p:childTnLst>
                                    <p:set>
                                      <p:cBhvr override="childStyle">
                                        <p:cTn id="35" dur="500" fill="hold"/>
                                        <p:tgtEl>
                                          <p:spTgt spid="2">
                                            <p:txEl>
                                              <p:pRg st="1" end="1"/>
                                            </p:txEl>
                                          </p:spTgt>
                                        </p:tgtEl>
                                        <p:attrNameLst>
                                          <p:attrName>style.color</p:attrName>
                                        </p:attrNameLst>
                                      </p:cBhvr>
                                      <p:to>
                                        <p:clrVal>
                                          <a:schemeClr val="accent2"/>
                                        </p:clrVal>
                                      </p:to>
                                    </p:set>
                                    <p:set>
                                      <p:cBhvr>
                                        <p:cTn id="36" dur="500" fill="hold"/>
                                        <p:tgtEl>
                                          <p:spTgt spid="2">
                                            <p:txEl>
                                              <p:pRg st="1" end="1"/>
                                            </p:txEl>
                                          </p:spTgt>
                                        </p:tgtEl>
                                        <p:attrNameLst>
                                          <p:attrName>fillcolor</p:attrName>
                                        </p:attrNameLst>
                                      </p:cBhvr>
                                      <p:to>
                                        <p:clrVal>
                                          <a:schemeClr val="accent2"/>
                                        </p:clrVal>
                                      </p:to>
                                    </p:set>
                                    <p:set>
                                      <p:cBhvr>
                                        <p:cTn id="37"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1"/>
      <p:bldP spid="5"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125339" cy="6686446"/>
          </a:xfrm>
          <a:prstGeom prst="rect">
            <a:avLst/>
          </a:prstGeom>
        </p:spPr>
        <p:txBody>
          <a:bodyPr wrap="square">
            <a:spAutoFit/>
          </a:bodyPr>
          <a:lstStyle/>
          <a:p>
            <a:pPr>
              <a:spcBef>
                <a:spcPts val="450"/>
              </a:spcBef>
            </a:pPr>
            <a:endParaRPr lang="en-US" sz="3600" b="1" dirty="0">
              <a:solidFill>
                <a:srgbClr val="FF0000"/>
              </a:solidFill>
              <a:latin typeface="Times New Roman" panose="02020603050405020304" pitchFamily="18" charset="0"/>
              <a:ea typeface="Times New Roman" panose="02020603050405020304" pitchFamily="18" charset="0"/>
              <a:cs typeface="NikoshBAN" panose="02000000000000000000" pitchFamily="2" charset="0"/>
            </a:endParaRPr>
          </a:p>
          <a:p>
            <a:pPr>
              <a:spcBef>
                <a:spcPts val="450"/>
              </a:spcBef>
            </a:pPr>
            <a:r>
              <a:rPr lang="bn-IN" sz="3600" b="1" dirty="0">
                <a:solidFill>
                  <a:srgbClr val="FF0000"/>
                </a:solidFill>
                <a:latin typeface="Times New Roman" panose="02020603050405020304" pitchFamily="18" charset="0"/>
                <a:ea typeface="Times New Roman" panose="02020603050405020304" pitchFamily="18" charset="0"/>
                <a:cs typeface="NikoshBAN" panose="02000000000000000000" pitchFamily="2" charset="0"/>
              </a:rPr>
              <a:t>সম্প্রতি বাংলাদেশসহ বিশ্বের কতিপয় দেশে জঙ্গিবাদ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তথা সন্ত্রাস একটি কলঙ্কময় ইস্যুতে পরিণত হয়েছে। ইসলামের বিরুদ্ধে পাশ্চাত্য ষড়যন্ত্রের কারণেই এই নব্য জঙ্গিবাদের উত্থান। তারা ইসলামকে কলঙ্কিত করতে</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সত্যিকার ইসলামপন্থি</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ইসলাম প্রচারক ও ইসলামী আন্দোলনকারীদের বিতর্কিত করতে জঙ্গিবাদকে ব্যবহার করছে। অন্যদিকে ইসলামী দেশগুলোর আর্থ-সামাজিক উন্নতির পথ রোধ করতে এবং এসব দেশে তাদের সামরিক আধিপত্য বিস্তারের লক্ষ্যে একে কাজে লাগাচ্ছে।</a:t>
            </a:r>
          </a:p>
          <a:p>
            <a:pPr>
              <a:spcBef>
                <a:spcPts val="450"/>
              </a:spcBef>
            </a:pP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 </a:t>
            </a:r>
            <a:endParaRPr lang="en-US"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endParaRPr>
          </a:p>
          <a:p>
            <a:pPr>
              <a:spcBef>
                <a:spcPts val="450"/>
              </a:spcBef>
            </a:pPr>
            <a:r>
              <a:rPr lang="bn-IN" sz="24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তারা তাদের উদ্দেশ্য হাসিলের জন্য কিছু বিভ্রান্ত মুসলিমকে বেছে নিয়েছে। তাদেরকে দিয়ে জঙ্গিবাদের বিভিন্ন কর্মকান্ড ঘটাচ্ছে</a:t>
            </a:r>
            <a:r>
              <a:rPr lang="en-US" sz="2400" b="1" dirty="0">
                <a:solidFill>
                  <a:srgbClr val="1D2129"/>
                </a:solidFill>
                <a:latin typeface="NikoshBAN" panose="02000000000000000000" pitchFamily="2" charset="0"/>
                <a:ea typeface="Times New Roman" panose="02020603050405020304" pitchFamily="18" charset="0"/>
              </a:rPr>
              <a:t>, </a:t>
            </a:r>
            <a:r>
              <a:rPr lang="bn-IN" sz="24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এ সকল মুসলিম বুঝে হোক না বুঝে হোক তাদের ফাঁদে পা দিয়েছে। অথচ এদের অনুধাবন করা উচিত ছিল ইসলাম কখনো বোমাবাজি</a:t>
            </a:r>
            <a:r>
              <a:rPr lang="en-US" sz="2400" b="1" dirty="0">
                <a:solidFill>
                  <a:srgbClr val="1D2129"/>
                </a:solidFill>
                <a:latin typeface="NikoshBAN" panose="02000000000000000000" pitchFamily="2" charset="0"/>
                <a:ea typeface="Times New Roman" panose="02020603050405020304" pitchFamily="18" charset="0"/>
              </a:rPr>
              <a:t>, </a:t>
            </a:r>
            <a:r>
              <a:rPr lang="bn-IN" sz="24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হত্যা</a:t>
            </a:r>
            <a:r>
              <a:rPr lang="en-US" sz="2400" b="1" dirty="0">
                <a:solidFill>
                  <a:srgbClr val="1D2129"/>
                </a:solidFill>
                <a:latin typeface="NikoshBAN" panose="02000000000000000000" pitchFamily="2" charset="0"/>
                <a:ea typeface="Times New Roman" panose="02020603050405020304" pitchFamily="18" charset="0"/>
              </a:rPr>
              <a:t>, </a:t>
            </a:r>
            <a:r>
              <a:rPr lang="bn-IN" sz="24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গুপ্তহত্যা</a:t>
            </a:r>
            <a:r>
              <a:rPr lang="en-US" sz="2400" b="1" dirty="0">
                <a:solidFill>
                  <a:srgbClr val="1D2129"/>
                </a:solidFill>
                <a:latin typeface="NikoshBAN" panose="02000000000000000000" pitchFamily="2" charset="0"/>
                <a:ea typeface="Times New Roman" panose="02020603050405020304" pitchFamily="18" charset="0"/>
              </a:rPr>
              <a:t>, </a:t>
            </a:r>
            <a:r>
              <a:rPr lang="bn-IN" sz="24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আত্মঘাতী হামলাসহ কোন ধরনের অরাজকতা সমর্থন করে না। পাশ্চাত্য ষড়যন্ত্রের কারণে হোক কিংবা অন্য কোন কারণে হোক যারাই এই পথে পা বাড়িয়েছে তারা জঘন্যতম অপরাধে জড়িত হয়েছে এবং ফিতনা-ফাসাদে লিপ্ত হয়েছে</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a:t>
            </a:r>
            <a:r>
              <a:rPr lang="en-US" sz="1400" b="1" dirty="0">
                <a:solidFill>
                  <a:srgbClr val="1D2129"/>
                </a:solidFill>
                <a:latin typeface="NikoshBAN" panose="02000000000000000000" pitchFamily="2" charset="0"/>
                <a:ea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3869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0"/>
                                  </p:iterate>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xEl>
                                              <p:pRg st="1" end="1"/>
                                            </p:txEl>
                                          </p:spTgt>
                                        </p:tgtEl>
                                        <p:attrNameLst>
                                          <p:attrName>ppt_x</p:attrName>
                                          <p:attrName>ppt_y</p:attrName>
                                        </p:attrNameLst>
                                      </p:cBhvr>
                                    </p:animMotion>
                                    <p:animRot by="1500000">
                                      <p:cBhvr>
                                        <p:cTn id="15" dur="125" fill="hold">
                                          <p:stCondLst>
                                            <p:cond delay="0"/>
                                          </p:stCondLst>
                                        </p:cTn>
                                        <p:tgtEl>
                                          <p:spTgt spid="4">
                                            <p:txEl>
                                              <p:pRg st="1" end="1"/>
                                            </p:txEl>
                                          </p:spTgt>
                                        </p:tgtEl>
                                        <p:attrNameLst>
                                          <p:attrName>r</p:attrName>
                                        </p:attrNameLst>
                                      </p:cBhvr>
                                    </p:animRot>
                                    <p:animRot by="-1500000">
                                      <p:cBhvr>
                                        <p:cTn id="16" dur="125" fill="hold">
                                          <p:stCondLst>
                                            <p:cond delay="125"/>
                                          </p:stCondLst>
                                        </p:cTn>
                                        <p:tgtEl>
                                          <p:spTgt spid="4">
                                            <p:txEl>
                                              <p:pRg st="1" end="1"/>
                                            </p:txEl>
                                          </p:spTgt>
                                        </p:tgtEl>
                                        <p:attrNameLst>
                                          <p:attrName>r</p:attrName>
                                        </p:attrNameLst>
                                      </p:cBhvr>
                                    </p:animRot>
                                    <p:animRot by="-1500000">
                                      <p:cBhvr>
                                        <p:cTn id="17" dur="125" fill="hold">
                                          <p:stCondLst>
                                            <p:cond delay="250"/>
                                          </p:stCondLst>
                                        </p:cTn>
                                        <p:tgtEl>
                                          <p:spTgt spid="4">
                                            <p:txEl>
                                              <p:pRg st="1" end="1"/>
                                            </p:txEl>
                                          </p:spTgt>
                                        </p:tgtEl>
                                        <p:attrNameLst>
                                          <p:attrName>r</p:attrName>
                                        </p:attrNameLst>
                                      </p:cBhvr>
                                    </p:animRot>
                                    <p:animRot by="1500000">
                                      <p:cBhvr>
                                        <p:cTn id="18" dur="125" fill="hold">
                                          <p:stCondLst>
                                            <p:cond delay="375"/>
                                          </p:stCondLst>
                                        </p:cTn>
                                        <p:tgtEl>
                                          <p:spTgt spid="4">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iterate type="lt">
                                    <p:tmPct val="0"/>
                                  </p:iterate>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heel(1)">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4">
                                            <p:txEl>
                                              <p:pRg st="2" end="2"/>
                                            </p:txEl>
                                          </p:spTgt>
                                        </p:tgtEl>
                                        <p:attrNameLst>
                                          <p:attrName>style.color</p:attrName>
                                        </p:attrNameLst>
                                      </p:cBhvr>
                                      <p:to>
                                        <p:clrVal>
                                          <a:schemeClr val="accent2"/>
                                        </p:clrVal>
                                      </p:to>
                                    </p:set>
                                    <p:set>
                                      <p:cBhvr>
                                        <p:cTn id="33" dur="500" fill="hold"/>
                                        <p:tgtEl>
                                          <p:spTgt spid="4">
                                            <p:txEl>
                                              <p:pRg st="2" end="2"/>
                                            </p:txEl>
                                          </p:spTgt>
                                        </p:tgtEl>
                                        <p:attrNameLst>
                                          <p:attrName>fillcolor</p:attrName>
                                        </p:attrNameLst>
                                      </p:cBhvr>
                                      <p:to>
                                        <p:clrVal>
                                          <a:schemeClr val="accent2"/>
                                        </p:clrVal>
                                      </p:to>
                                    </p:set>
                                    <p:set>
                                      <p:cBhvr>
                                        <p:cTn id="34" dur="500" fill="hold"/>
                                        <p:tgtEl>
                                          <p:spTgt spid="4">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500" fill="hold"/>
                                        <p:tgtEl>
                                          <p:spTgt spid="4">
                                            <p:txEl>
                                              <p:pRg st="3" end="3"/>
                                            </p:txEl>
                                          </p:spTgt>
                                        </p:tgtEl>
                                        <p:attrNameLst>
                                          <p:attrName>style.color</p:attrName>
                                        </p:attrNameLst>
                                      </p:cBhvr>
                                      <p:to>
                                        <p:clrVal>
                                          <a:schemeClr val="accent2"/>
                                        </p:clrVal>
                                      </p:to>
                                    </p:set>
                                    <p:set>
                                      <p:cBhvr>
                                        <p:cTn id="39" dur="500" fill="hold"/>
                                        <p:tgtEl>
                                          <p:spTgt spid="4">
                                            <p:txEl>
                                              <p:pRg st="3" end="3"/>
                                            </p:txEl>
                                          </p:spTgt>
                                        </p:tgtEl>
                                        <p:attrNameLst>
                                          <p:attrName>fillcolor</p:attrName>
                                        </p:attrNameLst>
                                      </p:cBhvr>
                                      <p:to>
                                        <p:clrVal>
                                          <a:schemeClr val="accent2"/>
                                        </p:clrVal>
                                      </p:to>
                                    </p:set>
                                    <p:set>
                                      <p:cBhvr>
                                        <p:cTn id="40"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525" y="1295400"/>
            <a:ext cx="3762875" cy="3810000"/>
          </a:xfrm>
          <a:prstGeom prst="rect">
            <a:avLst/>
          </a:prstGeom>
        </p:spPr>
      </p:pic>
      <p:sp>
        <p:nvSpPr>
          <p:cNvPr id="9" name="TextBox 8"/>
          <p:cNvSpPr txBox="1"/>
          <p:nvPr/>
        </p:nvSpPr>
        <p:spPr>
          <a:xfrm>
            <a:off x="1752600" y="37322"/>
            <a:ext cx="4754374" cy="1015663"/>
          </a:xfrm>
          <a:prstGeom prst="rect">
            <a:avLst/>
          </a:prstGeom>
          <a:solidFill>
            <a:schemeClr val="accent2">
              <a:lumMod val="40000"/>
              <a:lumOff val="60000"/>
            </a:schemeClr>
          </a:solidFill>
        </p:spPr>
        <p:txBody>
          <a:bodyPr wrap="square" rtlCol="0">
            <a:spAutoFit/>
          </a:bodyPr>
          <a:lstStyle/>
          <a:p>
            <a:pPr algn="ctr"/>
            <a:r>
              <a:rPr lang="bn-BD" sz="6000" u="sng" dirty="0">
                <a:ln w="0"/>
                <a:solidFill>
                  <a:srgbClr val="0070C0"/>
                </a:solidFill>
                <a:latin typeface="NikoshBAN" panose="02000000000000000000" pitchFamily="2" charset="0"/>
                <a:cs typeface="NikoshBAN" panose="02000000000000000000" pitchFamily="2" charset="0"/>
              </a:rPr>
              <a:t>ছবি দেখে চিন্তা ক</a:t>
            </a:r>
            <a:r>
              <a:rPr lang="bn-IN" sz="6000" u="sng" dirty="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F8004B2-78C4-40C7-A648-81BD3795C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6" y="1295400"/>
            <a:ext cx="4754374" cy="3753821"/>
          </a:xfrm>
          <a:prstGeom prst="rect">
            <a:avLst/>
          </a:prstGeom>
        </p:spPr>
      </p:pic>
      <p:sp>
        <p:nvSpPr>
          <p:cNvPr id="4" name="TextBox 3">
            <a:extLst>
              <a:ext uri="{FF2B5EF4-FFF2-40B4-BE49-F238E27FC236}">
                <a16:creationId xmlns:a16="http://schemas.microsoft.com/office/drawing/2014/main" id="{38466E60-79A0-42B5-A997-613277A0835E}"/>
              </a:ext>
            </a:extLst>
          </p:cNvPr>
          <p:cNvSpPr txBox="1"/>
          <p:nvPr/>
        </p:nvSpPr>
        <p:spPr>
          <a:xfrm>
            <a:off x="2971800" y="5410200"/>
            <a:ext cx="2874505" cy="923330"/>
          </a:xfrm>
          <a:prstGeom prst="rect">
            <a:avLst/>
          </a:prstGeom>
          <a:noFill/>
        </p:spPr>
        <p:txBody>
          <a:bodyPr wrap="none" rtlCol="0">
            <a:spAutoFit/>
          </a:bodyPr>
          <a:lstStyle/>
          <a:p>
            <a:r>
              <a:rPr lang="en-US" sz="5400" dirty="0" err="1">
                <a:solidFill>
                  <a:srgbClr val="00B050"/>
                </a:solidFill>
                <a:effectLst>
                  <a:glow rad="63500">
                    <a:schemeClr val="accent2">
                      <a:satMod val="175000"/>
                      <a:alpha val="40000"/>
                    </a:schemeClr>
                  </a:glow>
                </a:effectLst>
                <a:latin typeface="NikoshBAN" panose="02000000000000000000" pitchFamily="2" charset="0"/>
                <a:cs typeface="NikoshBAN" panose="02000000000000000000" pitchFamily="2" charset="0"/>
              </a:rPr>
              <a:t>জঙ্গী</a:t>
            </a:r>
            <a:r>
              <a:rPr lang="en-US" sz="5400" dirty="0">
                <a:solidFill>
                  <a:srgbClr val="00B050"/>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5400" dirty="0" err="1">
                <a:solidFill>
                  <a:srgbClr val="00B050"/>
                </a:solidFill>
                <a:effectLst>
                  <a:glow rad="63500">
                    <a:schemeClr val="accent2">
                      <a:satMod val="175000"/>
                      <a:alpha val="40000"/>
                    </a:schemeClr>
                  </a:glow>
                </a:effectLst>
                <a:latin typeface="NikoshBAN" panose="02000000000000000000" pitchFamily="2" charset="0"/>
                <a:cs typeface="NikoshBAN" panose="02000000000000000000" pitchFamily="2" charset="0"/>
              </a:rPr>
              <a:t>সন্ত্রাসী</a:t>
            </a:r>
            <a:r>
              <a:rPr lang="en-US" sz="5400" dirty="0">
                <a:solidFill>
                  <a:srgbClr val="00B050"/>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19493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04109"/>
            <a:ext cx="5750009" cy="224676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428625" indent="-428625">
              <a:buClr>
                <a:srgbClr val="0070C0"/>
              </a:buClr>
              <a:buFont typeface="Wingdings" panose="05000000000000000000" pitchFamily="2" charset="2"/>
              <a:buChar char="v"/>
            </a:pPr>
            <a:r>
              <a:rPr lang="bn-IN" sz="48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শব্দের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অর্থ</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 ?</a:t>
            </a:r>
          </a:p>
          <a:p>
            <a:pPr marL="428625" indent="-428625">
              <a:buClr>
                <a:srgbClr val="0070C0"/>
              </a:buClr>
              <a:buFont typeface="Wingdings" panose="05000000000000000000" pitchFamily="2" charset="2"/>
              <a:buChar char="v"/>
            </a:pPr>
            <a:r>
              <a:rPr lang="bn-IN" sz="48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a:t>
            </a:r>
            <a:r>
              <a:rPr lang="bn-IN" sz="4400" b="1" dirty="0">
                <a:latin typeface="NikoshBAN" panose="02000000000000000000" pitchFamily="2" charset="0"/>
                <a:cs typeface="NikoshBAN" panose="02000000000000000000" pitchFamily="2" charset="0"/>
              </a:rPr>
              <a:t> </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বলতে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বোঝায়</a:t>
            </a:r>
            <a:r>
              <a:rPr lang="en-US" sz="4400" b="1" dirty="0">
                <a:latin typeface="NikoshBAN" panose="02000000000000000000" pitchFamily="2" charset="0"/>
                <a:cs typeface="NikoshBAN" panose="02000000000000000000" pitchFamily="2" charset="0"/>
              </a:rPr>
              <a:t> ? </a:t>
            </a:r>
            <a:endParaRPr lang="en-US" sz="4400" b="1" dirty="0">
              <a:ln/>
              <a:latin typeface="NikoshBAN" pitchFamily="2" charset="0"/>
              <a:cs typeface="NikoshBAN" pitchFamily="2" charset="0"/>
            </a:endParaRPr>
          </a:p>
        </p:txBody>
      </p:sp>
      <p:sp>
        <p:nvSpPr>
          <p:cNvPr id="3" name="Rectangle 2"/>
          <p:cNvSpPr/>
          <p:nvPr/>
        </p:nvSpPr>
        <p:spPr>
          <a:xfrm>
            <a:off x="3639092" y="1658515"/>
            <a:ext cx="1274964" cy="553998"/>
          </a:xfrm>
          <a:prstGeom prst="rect">
            <a:avLst/>
          </a:prstGeom>
        </p:spPr>
        <p:txBody>
          <a:bodyPr wrap="none">
            <a:spAutoFit/>
          </a:bodyPr>
          <a:lstStyle/>
          <a:p>
            <a:r>
              <a:rPr lang="bn-BD"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মূল্যায়নঃ</a:t>
            </a:r>
            <a:endParaRPr lang="en-US"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82663">
            <a:off x="7089994" y="535116"/>
            <a:ext cx="1932362" cy="25006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40424" flipH="1">
            <a:off x="183924" y="673625"/>
            <a:ext cx="1906486" cy="25006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63793" flipH="1">
            <a:off x="56060" y="3931409"/>
            <a:ext cx="1906486" cy="25006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8083">
            <a:off x="7089994" y="3876313"/>
            <a:ext cx="1932362" cy="2500695"/>
          </a:xfrm>
          <a:prstGeom prst="rect">
            <a:avLst/>
          </a:prstGeom>
        </p:spPr>
      </p:pic>
    </p:spTree>
    <p:extLst>
      <p:ext uri="{BB962C8B-B14F-4D97-AF65-F5344CB8AC3E}">
        <p14:creationId xmlns:p14="http://schemas.microsoft.com/office/powerpoint/2010/main" val="1157036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2567217"/>
            <a:ext cx="7239000" cy="193899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anUp">
              <a:avLst/>
            </a:prstTxWarp>
            <a:spAutoFit/>
          </a:bodyPr>
          <a:lstStyle/>
          <a:p>
            <a:pPr algn="ct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আমরা</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সকলে</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একসাথে</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বলি</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p>
          <a:p>
            <a:pPr algn="ct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ইসলাম</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কখনো</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সন্ত্রাস</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জঙ্গীবাদ</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সমর্থন</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করেনা</a:t>
            </a:r>
            <a:r>
              <a:rPr lang="ar-SA"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করবেও</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না</a:t>
            </a:r>
            <a:r>
              <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  </a:t>
            </a:r>
          </a:p>
        </p:txBody>
      </p:sp>
    </p:spTree>
    <p:extLst>
      <p:ext uri="{BB962C8B-B14F-4D97-AF65-F5344CB8AC3E}">
        <p14:creationId xmlns:p14="http://schemas.microsoft.com/office/powerpoint/2010/main" val="1400885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e31acc1d-0820-4a14-b693-cbc75282958e.jpg"/>
          <p:cNvPicPr>
            <a:picLocks noChangeAspect="1"/>
          </p:cNvPicPr>
          <p:nvPr/>
        </p:nvPicPr>
        <p:blipFill>
          <a:blip r:embed="rId2"/>
          <a:stretch>
            <a:fillRect/>
          </a:stretch>
        </p:blipFill>
        <p:spPr>
          <a:xfrm>
            <a:off x="0" y="381000"/>
            <a:ext cx="9144000" cy="5867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2057400" y="3048000"/>
            <a:ext cx="4953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 সবাইকে </a:t>
            </a:r>
            <a:endParaRPr lang="en-US" sz="138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spTree>
    <p:extLst>
      <p:ext uri="{BB962C8B-B14F-4D97-AF65-F5344CB8AC3E}">
        <p14:creationId xmlns:p14="http://schemas.microsoft.com/office/powerpoint/2010/main" val="2098159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729559" y="1970350"/>
            <a:ext cx="1905000" cy="762000"/>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শ্রেণি</a:t>
            </a:r>
            <a:endParaRPr lang="en-US" sz="4800" b="1" dirty="0">
              <a:solidFill>
                <a:schemeClr val="tx1"/>
              </a:solidFill>
              <a:latin typeface="NikoshBAN" panose="02000000000000000000" pitchFamily="2" charset="0"/>
              <a:cs typeface="NikoshBAN" panose="02000000000000000000" pitchFamily="2" charset="0"/>
            </a:endParaRPr>
          </a:p>
        </p:txBody>
      </p:sp>
      <p:sp>
        <p:nvSpPr>
          <p:cNvPr id="13" name="Pentagon 12"/>
          <p:cNvSpPr/>
          <p:nvPr/>
        </p:nvSpPr>
        <p:spPr>
          <a:xfrm flipH="1">
            <a:off x="3635526" y="1987271"/>
            <a:ext cx="3298674" cy="761999"/>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NikoshBAN" panose="02000000000000000000" pitchFamily="2" charset="0"/>
                <a:cs typeface="NikoshBAN" panose="02000000000000000000" pitchFamily="2" charset="0"/>
              </a:rPr>
              <a:t>9ম</a:t>
            </a:r>
            <a:r>
              <a:rPr lang="en-US" sz="2800" dirty="0">
                <a:solidFill>
                  <a:schemeClr val="tx1"/>
                </a:solidFill>
                <a:latin typeface="NikoshBAN" panose="02000000000000000000" pitchFamily="2" charset="0"/>
                <a:cs typeface="NikoshBAN" panose="02000000000000000000" pitchFamily="2" charset="0"/>
              </a:rPr>
              <a:t> </a:t>
            </a:r>
          </a:p>
        </p:txBody>
      </p:sp>
      <p:sp>
        <p:nvSpPr>
          <p:cNvPr id="14" name="Pentagon 13"/>
          <p:cNvSpPr/>
          <p:nvPr/>
        </p:nvSpPr>
        <p:spPr>
          <a:xfrm>
            <a:off x="1729559" y="2894630"/>
            <a:ext cx="1973000" cy="845404"/>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chemeClr val="tx1"/>
                </a:solidFill>
                <a:latin typeface="NikoshBAN" panose="02000000000000000000" pitchFamily="2" charset="0"/>
                <a:cs typeface="NikoshBAN" panose="02000000000000000000" pitchFamily="2" charset="0"/>
              </a:rPr>
              <a:t>বিষয়</a:t>
            </a:r>
            <a:endParaRPr lang="en-US" sz="5400" b="1" dirty="0">
              <a:solidFill>
                <a:schemeClr val="tx1"/>
              </a:solidFill>
              <a:latin typeface="NikoshBAN" panose="02000000000000000000" pitchFamily="2" charset="0"/>
              <a:cs typeface="NikoshBAN" panose="02000000000000000000" pitchFamily="2" charset="0"/>
            </a:endParaRPr>
          </a:p>
        </p:txBody>
      </p:sp>
      <p:sp>
        <p:nvSpPr>
          <p:cNvPr id="15" name="Pentagon 14"/>
          <p:cNvSpPr/>
          <p:nvPr/>
        </p:nvSpPr>
        <p:spPr>
          <a:xfrm flipH="1">
            <a:off x="3702559" y="2869622"/>
            <a:ext cx="3258535" cy="941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আকাইদ</a:t>
            </a:r>
            <a:r>
              <a:rPr lang="en-US" sz="3600" b="1" dirty="0">
                <a:solidFill>
                  <a:schemeClr val="tx1"/>
                </a:solidFill>
                <a:latin typeface="NikoshBAN" panose="02000000000000000000" pitchFamily="2" charset="0"/>
                <a:cs typeface="NikoshBAN" panose="02000000000000000000" pitchFamily="2" charset="0"/>
              </a:rPr>
              <a:t> ও </a:t>
            </a:r>
            <a:r>
              <a:rPr lang="en-US" sz="3600" b="1" dirty="0" err="1">
                <a:solidFill>
                  <a:schemeClr val="tx1"/>
                </a:solidFill>
                <a:latin typeface="NikoshBAN" panose="02000000000000000000" pitchFamily="2" charset="0"/>
                <a:cs typeface="NikoshBAN" panose="02000000000000000000" pitchFamily="2" charset="0"/>
              </a:rPr>
              <a:t>ফিকহ</a:t>
            </a:r>
            <a:r>
              <a:rPr lang="en-US" sz="3600" b="1" dirty="0">
                <a:solidFill>
                  <a:schemeClr val="tx1"/>
                </a:solidFill>
                <a:latin typeface="NikoshBAN" panose="02000000000000000000" pitchFamily="2" charset="0"/>
                <a:cs typeface="NikoshBAN" panose="02000000000000000000" pitchFamily="2" charset="0"/>
              </a:rPr>
              <a:t> </a:t>
            </a:r>
          </a:p>
        </p:txBody>
      </p:sp>
      <p:sp>
        <p:nvSpPr>
          <p:cNvPr id="16" name="Pentagon 15"/>
          <p:cNvSpPr/>
          <p:nvPr/>
        </p:nvSpPr>
        <p:spPr>
          <a:xfrm>
            <a:off x="1734041" y="4200676"/>
            <a:ext cx="1900518" cy="921602"/>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অধ্যায়</a:t>
            </a:r>
            <a:endParaRPr lang="en-US" sz="4800" b="1" dirty="0">
              <a:solidFill>
                <a:schemeClr val="tx1"/>
              </a:solidFill>
              <a:latin typeface="NikoshBAN" panose="02000000000000000000" pitchFamily="2" charset="0"/>
              <a:cs typeface="NikoshBAN" panose="02000000000000000000" pitchFamily="2" charset="0"/>
            </a:endParaRPr>
          </a:p>
        </p:txBody>
      </p:sp>
      <p:sp>
        <p:nvSpPr>
          <p:cNvPr id="17" name="Pentagon 16"/>
          <p:cNvSpPr/>
          <p:nvPr/>
        </p:nvSpPr>
        <p:spPr>
          <a:xfrm flipH="1">
            <a:off x="3698077" y="4030753"/>
            <a:ext cx="3236123" cy="1253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NikoshBAN" panose="02000000000000000000" pitchFamily="2" charset="0"/>
                <a:cs typeface="NikoshBAN" panose="02000000000000000000" pitchFamily="2" charset="0"/>
              </a:rPr>
              <a:t>১ম </a:t>
            </a:r>
            <a:r>
              <a:rPr lang="en-US" sz="4000" b="1" dirty="0" err="1">
                <a:solidFill>
                  <a:schemeClr val="tx1"/>
                </a:solidFill>
                <a:latin typeface="NikoshBAN" panose="02000000000000000000" pitchFamily="2" charset="0"/>
                <a:cs typeface="NikoshBAN" panose="02000000000000000000" pitchFamily="2" charset="0"/>
              </a:rPr>
              <a:t>অধ্যায়</a:t>
            </a:r>
            <a:r>
              <a:rPr lang="en-US" sz="4000" b="1" dirty="0">
                <a:solidFill>
                  <a:schemeClr val="tx1"/>
                </a:solidFill>
                <a:latin typeface="NikoshBAN" panose="02000000000000000000" pitchFamily="2" charset="0"/>
                <a:cs typeface="NikoshBAN" panose="02000000000000000000" pitchFamily="2" charset="0"/>
              </a:rPr>
              <a:t> </a:t>
            </a:r>
            <a:r>
              <a:rPr lang="bn-BD" sz="4000" b="1" dirty="0">
                <a:solidFill>
                  <a:schemeClr val="tx1"/>
                </a:solidFill>
                <a:latin typeface="NikoshBAN" panose="02000000000000000000" pitchFamily="2" charset="0"/>
                <a:cs typeface="NikoshBAN" panose="02000000000000000000" pitchFamily="2" charset="0"/>
              </a:rPr>
              <a:t>দ্বিতীয় </a:t>
            </a:r>
            <a:r>
              <a:rPr lang="en-US" sz="4000" b="1" dirty="0" err="1">
                <a:solidFill>
                  <a:schemeClr val="tx1"/>
                </a:solidFill>
                <a:latin typeface="NikoshBAN" panose="02000000000000000000" pitchFamily="2" charset="0"/>
                <a:cs typeface="NikoshBAN" panose="02000000000000000000" pitchFamily="2" charset="0"/>
              </a:rPr>
              <a:t>পরিচ্ছেদ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18" name="TextBox 17"/>
          <p:cNvSpPr txBox="1"/>
          <p:nvPr/>
        </p:nvSpPr>
        <p:spPr>
          <a:xfrm>
            <a:off x="1962159" y="5481472"/>
            <a:ext cx="4876800" cy="769441"/>
          </a:xfrm>
          <a:prstGeom prst="rect">
            <a:avLst/>
          </a:prstGeom>
          <a:noFill/>
          <a:ln w="63500" cmpd="thinThick">
            <a:solidFill>
              <a:schemeClr val="accent2"/>
            </a:solidFill>
          </a:ln>
        </p:spPr>
        <p:txBody>
          <a:bodyPr wrap="square" rtlCol="0">
            <a:spAutoFit/>
          </a:bodyPr>
          <a:lstStyle/>
          <a:p>
            <a:pPr algn="ctr"/>
            <a:r>
              <a:rPr lang="bn-BD" sz="4400" b="1" dirty="0">
                <a:solidFill>
                  <a:srgbClr val="7030A0"/>
                </a:solidFill>
                <a:latin typeface="NikoshBAN" panose="02000000000000000000" pitchFamily="2" charset="0"/>
                <a:cs typeface="NikoshBAN" panose="02000000000000000000" pitchFamily="2" charset="0"/>
              </a:rPr>
              <a:t>জঙ্গিবাদ </a:t>
            </a:r>
            <a:endParaRPr lang="en-US" sz="4400" b="1" dirty="0">
              <a:solidFill>
                <a:srgbClr val="7030A0"/>
              </a:solidFill>
              <a:latin typeface="NikoshBAN" panose="02000000000000000000" pitchFamily="2" charset="0"/>
              <a:cs typeface="NikoshBAN" panose="02000000000000000000" pitchFamily="2" charset="0"/>
            </a:endParaRPr>
          </a:p>
        </p:txBody>
      </p:sp>
      <p:sp>
        <p:nvSpPr>
          <p:cNvPr id="21" name="Frame 20"/>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904801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18956" y="3431500"/>
            <a:ext cx="7052998" cy="2893100"/>
          </a:xfrm>
          <a:prstGeom prst="rect">
            <a:avLst/>
          </a:prstGeom>
          <a:noFill/>
        </p:spPr>
        <p:txBody>
          <a:bodyPr wrap="square" rtlCol="0">
            <a:spAutoFit/>
          </a:bodyPr>
          <a:lstStyle/>
          <a:p>
            <a:pPr algn="ctr">
              <a:defRPr/>
            </a:pPr>
            <a:r>
              <a:rPr lang="bn-IN" sz="5400" b="1" dirty="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শেখ সায়েদুল হক</a:t>
            </a:r>
          </a:p>
          <a:p>
            <a:pPr algn="ctr">
              <a:defRPr/>
            </a:pPr>
            <a:r>
              <a:rPr lang="bn-IN" sz="3600" b="1" dirty="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দাঁতমন্ডল এরফানিয়া আলিম মাদরাসা</a:t>
            </a:r>
          </a:p>
          <a:p>
            <a:pPr algn="ctr">
              <a:defRPr/>
            </a:pPr>
            <a:r>
              <a:rPr lang="bn-IN" sz="3600" b="1" dirty="0">
                <a:ln w="1905"/>
                <a:solidFill>
                  <a:schemeClr val="accent5">
                    <a:lumMod val="75000"/>
                  </a:schemeClr>
                </a:solidFill>
                <a:effectLst>
                  <a:innerShdw blurRad="69850" dist="43180" dir="5400000">
                    <a:srgbClr val="000000">
                      <a:alpha val="65000"/>
                    </a:srgbClr>
                  </a:innerShdw>
                </a:effectLst>
                <a:latin typeface="NikoshBAN" pitchFamily="2" charset="0"/>
                <a:cs typeface="NikoshBAN" pitchFamily="2" charset="0"/>
              </a:rPr>
              <a:t>নাসিরনগর ,ব্রাহ্মনবাড়িয়া</a:t>
            </a:r>
            <a:endParaRPr lang="en-US" b="1" dirty="0">
              <a:ln w="1905"/>
              <a:solidFill>
                <a:schemeClr val="accent5">
                  <a:lumMod val="75000"/>
                </a:schemeClr>
              </a:solidFill>
              <a:effectLst>
                <a:innerShdw blurRad="69850" dist="43180" dir="5400000">
                  <a:srgbClr val="000000">
                    <a:alpha val="65000"/>
                  </a:srgbClr>
                </a:innerShdw>
              </a:effectLst>
            </a:endParaRPr>
          </a:p>
          <a:p>
            <a:pPr algn="ctr" fontAlgn="auto">
              <a:spcBef>
                <a:spcPts val="0"/>
              </a:spcBef>
              <a:spcAft>
                <a:spcPts val="0"/>
              </a:spcAft>
              <a:defRPr/>
            </a:pPr>
            <a:r>
              <a:rPr lang="en-US" sz="2800" b="1" dirty="0">
                <a:ln w="1905"/>
                <a:solidFill>
                  <a:schemeClr val="accent5">
                    <a:lumMod val="75000"/>
                  </a:schemeClr>
                </a:solidFill>
                <a:effectLst>
                  <a:innerShdw blurRad="69850" dist="43180" dir="5400000">
                    <a:srgbClr val="000000">
                      <a:alpha val="65000"/>
                    </a:srgbClr>
                  </a:innerShdw>
                </a:effectLst>
              </a:rPr>
              <a:t>Mobile: </a:t>
            </a:r>
            <a:r>
              <a:rPr lang="bn-IN" sz="2800" b="1" dirty="0">
                <a:ln w="1905"/>
                <a:solidFill>
                  <a:schemeClr val="accent5">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০১৭৪৭৯৫২৯৪৪</a:t>
            </a:r>
            <a:endParaRPr lang="bn-BD" sz="2800" b="1" dirty="0">
              <a:ln w="1905"/>
              <a:solidFill>
                <a:schemeClr val="accent5">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algn="ctr" fontAlgn="auto">
              <a:spcBef>
                <a:spcPts val="0"/>
              </a:spcBef>
              <a:spcAft>
                <a:spcPts val="0"/>
              </a:spcAft>
              <a:defRPr/>
            </a:pPr>
            <a:r>
              <a:rPr lang="bn-BD" sz="2800" b="1" dirty="0">
                <a:ln w="1905"/>
                <a:solidFill>
                  <a:schemeClr val="accent5">
                    <a:lumMod val="75000"/>
                  </a:schemeClr>
                </a:solidFill>
                <a:effectLst>
                  <a:innerShdw blurRad="69850" dist="43180" dir="5400000">
                    <a:srgbClr val="000000">
                      <a:alpha val="65000"/>
                    </a:srgbClr>
                  </a:innerShdw>
                </a:effectLst>
              </a:rPr>
              <a:t>ইমেইলঃ saydulhq1992@gmail.com</a:t>
            </a:r>
            <a:endParaRPr lang="en-US" sz="3200" b="1" dirty="0">
              <a:ln w="1905"/>
              <a:solidFill>
                <a:schemeClr val="accent5">
                  <a:lumMod val="75000"/>
                </a:schemeClr>
              </a:solidFill>
              <a:effectLst>
                <a:innerShdw blurRad="69850" dist="43180" dir="5400000">
                  <a:srgbClr val="000000">
                    <a:alpha val="65000"/>
                  </a:srgbClr>
                </a:innerShdw>
              </a:effectLs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941" y="664500"/>
            <a:ext cx="2207859" cy="276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rame 2">
            <a:extLst>
              <a:ext uri="{FF2B5EF4-FFF2-40B4-BE49-F238E27FC236}">
                <a16:creationId xmlns:a16="http://schemas.microsoft.com/office/drawing/2014/main" id="{95F0F638-B04F-4709-90FC-73DBEAF58C9D}"/>
              </a:ext>
            </a:extLst>
          </p:cNvPr>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6125560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4893" y="540603"/>
            <a:ext cx="1914307" cy="830997"/>
          </a:xfrm>
          <a:prstGeom prst="rect">
            <a:avLst/>
          </a:prstGeom>
          <a:noFill/>
        </p:spPr>
        <p:txBody>
          <a:bodyPr wrap="none" rtlCol="0">
            <a:spAutoFit/>
            <a:scene3d>
              <a:camera prst="orthographicFront"/>
              <a:lightRig rig="threePt" dir="t"/>
            </a:scene3d>
            <a:sp3d extrusionH="57150">
              <a:bevelT w="38100" h="38100"/>
            </a:sp3d>
          </a:bodyPr>
          <a:lstStyle/>
          <a:p>
            <a:r>
              <a:rPr lang="bn-IN" sz="4800" b="1" u="sng" dirty="0">
                <a:solidFill>
                  <a:srgbClr val="00B050"/>
                </a:solidFill>
                <a:latin typeface="NikoshBAN" pitchFamily="2" charset="0"/>
                <a:cs typeface="NikoshBAN" pitchFamily="2" charset="0"/>
              </a:rPr>
              <a:t>শিখনফল</a:t>
            </a:r>
            <a:endParaRPr lang="en-US" sz="1200" b="1" u="sng" dirty="0">
              <a:solidFill>
                <a:srgbClr val="00B050"/>
              </a:solidFill>
              <a:latin typeface="NikoshBAN" pitchFamily="2" charset="0"/>
              <a:cs typeface="NikoshBAN" pitchFamily="2" charset="0"/>
            </a:endParaRPr>
          </a:p>
        </p:txBody>
      </p:sp>
      <p:sp>
        <p:nvSpPr>
          <p:cNvPr id="3" name="TextBox 2"/>
          <p:cNvSpPr txBox="1"/>
          <p:nvPr/>
        </p:nvSpPr>
        <p:spPr>
          <a:xfrm>
            <a:off x="466507" y="1452801"/>
            <a:ext cx="8534400" cy="5109091"/>
          </a:xfrm>
          <a:prstGeom prst="rect">
            <a:avLst/>
          </a:prstGeom>
          <a:noFill/>
        </p:spPr>
        <p:txBody>
          <a:bodyPr wrap="square" rtlCol="0">
            <a:spAutoFit/>
          </a:bodyPr>
          <a:lstStyle/>
          <a:p>
            <a:r>
              <a:rPr lang="bn-IN" sz="4400" b="1" dirty="0">
                <a:latin typeface="NikoshBAN" pitchFamily="2" charset="0"/>
                <a:cs typeface="NikoshBAN" pitchFamily="2" charset="0"/>
              </a:rPr>
              <a:t>     </a:t>
            </a:r>
            <a:r>
              <a:rPr lang="bn-I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a:t>
            </a:r>
          </a:p>
          <a:p>
            <a:endParaRPr lang="bn-IN" b="1" dirty="0">
              <a:latin typeface="NikoshBAN" pitchFamily="2" charset="0"/>
              <a:cs typeface="NikoshBAN" pitchFamily="2" charset="0"/>
            </a:endParaRPr>
          </a:p>
          <a:p>
            <a:pPr marL="457200" indent="-457200">
              <a:buFont typeface="Wingdings" pitchFamily="2" charset="2"/>
              <a:buChar char="q"/>
            </a:pPr>
            <a:r>
              <a:rPr lang="bn-IN" sz="4400" b="1" dirty="0">
                <a:blipFill>
                  <a:blip r:embed="rId2"/>
                  <a:tile tx="0" ty="0" sx="100000" sy="100000" flip="none" algn="tl"/>
                </a:blipFill>
                <a:latin typeface="NikoshBAN" pitchFamily="2" charset="0"/>
                <a:cs typeface="NikoshBAN" pitchFamily="2" charset="0"/>
              </a:rPr>
              <a:t>জঙ্গিবাদে পরিচয় বলতে পারবে।</a:t>
            </a:r>
          </a:p>
          <a:p>
            <a:pPr marL="457200" indent="-457200">
              <a:buFont typeface="Wingdings" pitchFamily="2" charset="2"/>
              <a:buChar char="q"/>
            </a:pPr>
            <a:r>
              <a:rPr lang="bn-IN" sz="4400" b="1" dirty="0">
                <a:blipFill>
                  <a:blip r:embed="rId2"/>
                  <a:tile tx="0" ty="0" sx="100000" sy="100000" flip="none" algn="tl"/>
                </a:blipFill>
                <a:latin typeface="NikoshBAN" pitchFamily="2" charset="0"/>
                <a:cs typeface="NikoshBAN" pitchFamily="2" charset="0"/>
              </a:rPr>
              <a:t>জঙ্গিবাদের বিরুদ্ধে মহান আল্লাহ তায়ালার হুশিয়ারি </a:t>
            </a:r>
            <a:r>
              <a:rPr lang="en-US" sz="4400" b="1" dirty="0" err="1">
                <a:blipFill>
                  <a:blip r:embed="rId2"/>
                  <a:tile tx="0" ty="0" sx="100000" sy="100000" flip="none" algn="tl"/>
                </a:blipFill>
                <a:latin typeface="NikoshBAN" pitchFamily="2" charset="0"/>
                <a:cs typeface="NikoshBAN" pitchFamily="2" charset="0"/>
              </a:rPr>
              <a:t>ব্যাখা</a:t>
            </a:r>
            <a:r>
              <a:rPr lang="en-US" sz="4400" b="1" dirty="0">
                <a:blipFill>
                  <a:blip r:embed="rId2"/>
                  <a:tile tx="0" ty="0" sx="100000" sy="100000" flip="none" algn="tl"/>
                </a:blipFill>
                <a:latin typeface="NikoshBAN" pitchFamily="2" charset="0"/>
                <a:cs typeface="NikoshBAN" pitchFamily="2" charset="0"/>
              </a:rPr>
              <a:t> </a:t>
            </a:r>
            <a:r>
              <a:rPr lang="en-US" sz="4400" b="1" dirty="0" err="1">
                <a:blipFill>
                  <a:blip r:embed="rId2"/>
                  <a:tile tx="0" ty="0" sx="100000" sy="100000" flip="none" algn="tl"/>
                </a:blipFill>
                <a:latin typeface="NikoshBAN" pitchFamily="2" charset="0"/>
                <a:cs typeface="NikoshBAN" pitchFamily="2" charset="0"/>
              </a:rPr>
              <a:t>করতে</a:t>
            </a:r>
            <a:r>
              <a:rPr lang="en-US" sz="4400" b="1" dirty="0">
                <a:blipFill>
                  <a:blip r:embed="rId2"/>
                  <a:tile tx="0" ty="0" sx="100000" sy="100000" flip="none" algn="tl"/>
                </a:blipFill>
                <a:latin typeface="NikoshBAN" pitchFamily="2" charset="0"/>
                <a:cs typeface="NikoshBAN" pitchFamily="2" charset="0"/>
              </a:rPr>
              <a:t> </a:t>
            </a:r>
            <a:r>
              <a:rPr lang="en-US" sz="4400" b="1" dirty="0" err="1">
                <a:blipFill>
                  <a:blip r:embed="rId2"/>
                  <a:tile tx="0" ty="0" sx="100000" sy="100000" flip="none" algn="tl"/>
                </a:blipFill>
                <a:latin typeface="NikoshBAN" pitchFamily="2" charset="0"/>
                <a:cs typeface="NikoshBAN" pitchFamily="2" charset="0"/>
              </a:rPr>
              <a:t>পারবে</a:t>
            </a:r>
            <a:r>
              <a:rPr lang="en-US" sz="4400" b="1" dirty="0">
                <a:blipFill>
                  <a:blip r:embed="rId2"/>
                  <a:tile tx="0" ty="0" sx="100000" sy="100000" flip="none" algn="tl"/>
                </a:blipFill>
                <a:latin typeface="NikoshBAN" pitchFamily="2" charset="0"/>
                <a:cs typeface="NikoshBAN" pitchFamily="2" charset="0"/>
              </a:rPr>
              <a:t> ।</a:t>
            </a:r>
            <a:endParaRPr lang="bn-IN" sz="4400" b="1" dirty="0">
              <a:blipFill>
                <a:blip r:embed="rId2"/>
                <a:tile tx="0" ty="0" sx="100000" sy="100000" flip="none" algn="tl"/>
              </a:blipFill>
              <a:latin typeface="NikoshBAN" pitchFamily="2" charset="0"/>
              <a:cs typeface="NikoshBAN" pitchFamily="2" charset="0"/>
            </a:endParaRPr>
          </a:p>
          <a:p>
            <a:pPr marL="457200" indent="-457200">
              <a:buFont typeface="Wingdings" pitchFamily="2" charset="2"/>
              <a:buChar char="q"/>
            </a:pPr>
            <a:r>
              <a:rPr lang="bn-IN" sz="4400" b="1" dirty="0">
                <a:blipFill>
                  <a:blip r:embed="rId2"/>
                  <a:tile tx="0" ty="0" sx="100000" sy="100000" flip="none" algn="tl"/>
                </a:blipFill>
                <a:latin typeface="NikoshBAN" pitchFamily="2" charset="0"/>
                <a:cs typeface="NikoshBAN" pitchFamily="2" charset="0"/>
              </a:rPr>
              <a:t>জিহাদ ও জঙ্গিবাদের মধ্যে পার্থক্য করতে পারবে।</a:t>
            </a:r>
          </a:p>
          <a:p>
            <a:endParaRPr lang="bn-IN" sz="4400" b="1" dirty="0">
              <a:blipFill>
                <a:blip r:embed="rId2"/>
                <a:tile tx="0" ty="0" sx="100000" sy="100000" flip="none" algn="tl"/>
              </a:blipFill>
              <a:latin typeface="NikoshBAN" pitchFamily="2" charset="0"/>
              <a:cs typeface="NikoshBAN" pitchFamily="2" charset="0"/>
            </a:endParaRPr>
          </a:p>
        </p:txBody>
      </p:sp>
      <p:sp>
        <p:nvSpPr>
          <p:cNvPr id="5" name="Frame 4">
            <a:extLst>
              <a:ext uri="{FF2B5EF4-FFF2-40B4-BE49-F238E27FC236}">
                <a16:creationId xmlns:a16="http://schemas.microsoft.com/office/drawing/2014/main" id="{3B7B9ECC-153A-40C7-A1C6-7B98434402BE}"/>
              </a:ext>
            </a:extLst>
          </p:cNvPr>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949043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48768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perspectiveLeft"/>
              <a:lightRig rig="threePt" dir="t"/>
            </a:scene3d>
            <a:sp3d extrusionH="57150">
              <a:bevelT w="38100" h="38100"/>
            </a:sp3d>
          </a:bodyPr>
          <a:lstStyle/>
          <a:p>
            <a:pPr marL="571500" indent="-571500">
              <a:buFont typeface="Wingdings" pitchFamily="2" charset="2"/>
              <a:buChar char="q"/>
            </a:pPr>
            <a:r>
              <a:rPr lang="ar-SA" sz="3600" b="1" dirty="0">
                <a:ln>
                  <a:solidFill>
                    <a:schemeClr val="bg2">
                      <a:lumMod val="10000"/>
                    </a:schemeClr>
                  </a:solidFill>
                </a:ln>
                <a:blipFill>
                  <a:blip r:embed="rId2"/>
                  <a:tile tx="0" ty="0" sx="100000" sy="100000" flip="none" algn="tl"/>
                </a:blipFill>
                <a:latin typeface="NikoshBAN" pitchFamily="2" charset="0"/>
                <a:cs typeface="NikoshBAN" pitchFamily="2" charset="0"/>
              </a:rPr>
              <a:t> </a:t>
            </a:r>
            <a:r>
              <a:rPr lang="bn-IN" sz="4400" b="1" dirty="0">
                <a:ln>
                  <a:solidFill>
                    <a:schemeClr val="bg2">
                      <a:lumMod val="10000"/>
                    </a:schemeClr>
                  </a:solidFill>
                </a:ln>
                <a:blipFill>
                  <a:blip r:embed="rId2"/>
                  <a:tile tx="0" ty="0" sx="100000" sy="100000" flip="none" algn="tl"/>
                </a:blipFill>
                <a:effectLst>
                  <a:glow rad="101600">
                    <a:schemeClr val="accent2">
                      <a:satMod val="175000"/>
                      <a:alpha val="40000"/>
                    </a:schemeClr>
                  </a:glow>
                </a:effectLst>
                <a:latin typeface="NikoshBAN" pitchFamily="2" charset="0"/>
                <a:cs typeface="NikoshBAN" pitchFamily="2" charset="0"/>
              </a:rPr>
              <a:t>জঙ্গিবাদে শাব্দিক অর্থ </a:t>
            </a:r>
            <a:endParaRPr lang="en-US" sz="1600" b="1" dirty="0">
              <a:ln>
                <a:solidFill>
                  <a:schemeClr val="bg2">
                    <a:lumMod val="10000"/>
                  </a:schemeClr>
                </a:solidFill>
              </a:ln>
              <a:solidFill>
                <a:srgbClr val="00B050"/>
              </a:solidFill>
              <a:effectLst>
                <a:glow rad="101600">
                  <a:schemeClr val="accent2">
                    <a:satMod val="175000"/>
                    <a:alpha val="40000"/>
                  </a:schemeClr>
                </a:glow>
              </a:effectLst>
              <a:latin typeface="NikoshBAN" pitchFamily="2" charset="0"/>
              <a:cs typeface="NikoshBAN" pitchFamily="2" charset="0"/>
            </a:endParaRPr>
          </a:p>
        </p:txBody>
      </p:sp>
      <p:sp>
        <p:nvSpPr>
          <p:cNvPr id="4" name="TextBox 3"/>
          <p:cNvSpPr txBox="1"/>
          <p:nvPr/>
        </p:nvSpPr>
        <p:spPr>
          <a:xfrm>
            <a:off x="381000" y="1752600"/>
            <a:ext cx="8534400" cy="5324535"/>
          </a:xfrm>
          <a:prstGeom prst="rect">
            <a:avLst/>
          </a:prstGeom>
          <a:noFill/>
        </p:spPr>
        <p:txBody>
          <a:bodyPr wrap="square" rtlCol="0">
            <a:spAutoFit/>
            <a:scene3d>
              <a:camera prst="orthographicFront"/>
              <a:lightRig rig="threePt" dir="t"/>
            </a:scene3d>
            <a:sp3d extrusionH="57150">
              <a:bevelT w="38100" h="38100"/>
            </a:sp3d>
          </a:bodyPr>
          <a:lstStyle/>
          <a:p>
            <a:r>
              <a:rPr lang="bn-IN" sz="2800" dirty="0">
                <a:latin typeface="NikoshBAN" panose="02000000000000000000" pitchFamily="2" charset="0"/>
                <a:cs typeface="NikoshBAN" panose="02000000000000000000" pitchFamily="2" charset="0"/>
              </a:rPr>
              <a:t>জঙ্গি</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জঙ্গিবাদ ও জঙ্গিবাদী শব্দগুলোর মূল হল জঙ্গ। এটি (</a:t>
            </a:r>
            <a:r>
              <a:rPr lang="ar-SA" sz="2800" dirty="0">
                <a:latin typeface="NikoshBAN" panose="02000000000000000000" pitchFamily="2" charset="0"/>
              </a:rPr>
              <a:t>جنگ ـ ج ن گ</a:t>
            </a:r>
            <a:r>
              <a:rPr lang="bn-IN" sz="2800" dirty="0">
                <a:latin typeface="NikoshBAN" panose="02000000000000000000" pitchFamily="2" charset="0"/>
                <a:cs typeface="NikoshBAN" panose="02000000000000000000" pitchFamily="2" charset="0"/>
              </a:rPr>
              <a:t>) ফার্সী ও উর্দু ভাষার শব্দ। ।</a:t>
            </a:r>
          </a:p>
          <a:p>
            <a:r>
              <a:rPr lang="bn-IN" sz="2800" dirty="0">
                <a:latin typeface="NikoshBAN" panose="02000000000000000000" pitchFamily="2" charset="0"/>
                <a:cs typeface="NikoshBAN" panose="02000000000000000000" pitchFamily="2" charset="0"/>
              </a:rPr>
              <a:t> জঙ্গ অর্থ যুদ্ধ</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তুমুল কলহ</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লড়াই</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প্রচন্ড ঝগড়া।</a:t>
            </a:r>
          </a:p>
          <a:p>
            <a:r>
              <a:rPr lang="bn-IN" sz="2800" dirty="0">
                <a:latin typeface="NikoshBAN" panose="02000000000000000000" pitchFamily="2" charset="0"/>
                <a:cs typeface="NikoshBAN" panose="02000000000000000000" pitchFamily="2" charset="0"/>
              </a:rPr>
              <a:t> জঙ্গি অর্থ যোদ্ধা। সেভাবে জঙ্গিবাদ অর্থ জঙ্গিদের মতবাদ</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দৃষ্টিভঙ্গি ও কর্মকান্ড।</a:t>
            </a:r>
          </a:p>
          <a:p>
            <a:r>
              <a:rPr lang="bn-IN" sz="2800" dirty="0">
                <a:latin typeface="NikoshBAN" panose="02000000000000000000" pitchFamily="2" charset="0"/>
                <a:cs typeface="NikoshBAN" panose="02000000000000000000" pitchFamily="2" charset="0"/>
              </a:rPr>
              <a:t> ইংরেজীতে বলা হয় </a:t>
            </a:r>
            <a:r>
              <a:rPr lang="en-US" sz="2800" dirty="0">
                <a:latin typeface="NikoshBAN" panose="02000000000000000000" pitchFamily="2" charset="0"/>
                <a:cs typeface="NikoshBAN" panose="02000000000000000000" pitchFamily="2" charset="0"/>
              </a:rPr>
              <a:t>Militant, Militancy </a:t>
            </a:r>
            <a:r>
              <a:rPr lang="bn-IN" sz="2800" dirty="0">
                <a:latin typeface="NikoshBAN" panose="02000000000000000000" pitchFamily="2" charset="0"/>
                <a:cs typeface="NikoshBAN" panose="02000000000000000000" pitchFamily="2" charset="0"/>
              </a:rPr>
              <a:t>কিংবা </a:t>
            </a:r>
            <a:r>
              <a:rPr lang="en-US" sz="2800" dirty="0">
                <a:latin typeface="NikoshBAN" panose="02000000000000000000" pitchFamily="2" charset="0"/>
                <a:cs typeface="NikoshBAN" panose="02000000000000000000" pitchFamily="2" charset="0"/>
              </a:rPr>
              <a:t>Military activities. </a:t>
            </a:r>
            <a:endParaRPr lang="bn-IN" sz="2800" dirty="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Oxford Advanced Learner’s Dictionary-</a:t>
            </a:r>
            <a:r>
              <a:rPr lang="bn-IN" sz="2800" dirty="0">
                <a:latin typeface="NikoshBAN" panose="02000000000000000000" pitchFamily="2" charset="0"/>
                <a:cs typeface="NikoshBAN" panose="02000000000000000000" pitchFamily="2" charset="0"/>
              </a:rPr>
              <a:t>তে বলা হয়েছে : </a:t>
            </a:r>
            <a:r>
              <a:rPr lang="en-US" sz="2800" dirty="0">
                <a:solidFill>
                  <a:srgbClr val="FF0000"/>
                </a:solidFill>
                <a:latin typeface="NikoshBAN" panose="02000000000000000000" pitchFamily="2" charset="0"/>
                <a:cs typeface="NikoshBAN" panose="02000000000000000000" pitchFamily="2" charset="0"/>
              </a:rPr>
              <a:t>Militant </a:t>
            </a:r>
            <a:r>
              <a:rPr lang="en-US" sz="2800" dirty="0" err="1">
                <a:solidFill>
                  <a:srgbClr val="FF0000"/>
                </a:solidFill>
                <a:latin typeface="NikoshBAN" panose="02000000000000000000" pitchFamily="2" charset="0"/>
                <a:cs typeface="NikoshBAN" panose="02000000000000000000" pitchFamily="2" charset="0"/>
              </a:rPr>
              <a:t>adj</a:t>
            </a:r>
            <a:r>
              <a:rPr lang="en-US" sz="2800" dirty="0">
                <a:solidFill>
                  <a:srgbClr val="FF0000"/>
                </a:solidFill>
                <a:latin typeface="NikoshBAN" panose="02000000000000000000" pitchFamily="2" charset="0"/>
                <a:cs typeface="NikoshBAN" panose="02000000000000000000" pitchFamily="2" charset="0"/>
              </a:rPr>
              <a:t>, </a:t>
            </a:r>
            <a:r>
              <a:rPr lang="en-US" sz="2800" dirty="0" err="1">
                <a:solidFill>
                  <a:srgbClr val="FF0000"/>
                </a:solidFill>
                <a:latin typeface="NikoshBAN" panose="02000000000000000000" pitchFamily="2" charset="0"/>
                <a:cs typeface="NikoshBAN" panose="02000000000000000000" pitchFamily="2" charset="0"/>
              </a:rPr>
              <a:t>Favouring</a:t>
            </a:r>
            <a:r>
              <a:rPr lang="en-US" sz="2800" dirty="0">
                <a:solidFill>
                  <a:srgbClr val="FF0000"/>
                </a:solidFill>
                <a:latin typeface="NikoshBAN" panose="02000000000000000000" pitchFamily="2" charset="0"/>
                <a:cs typeface="NikoshBAN" panose="02000000000000000000" pitchFamily="2" charset="0"/>
              </a:rPr>
              <a:t> the use of force or strong pressure to achieve one’s aim. </a:t>
            </a:r>
            <a:r>
              <a:rPr lang="bn-IN" sz="2800" dirty="0">
                <a:solidFill>
                  <a:srgbClr val="FF0000"/>
                </a:solidFill>
                <a:latin typeface="NikoshBAN" panose="02000000000000000000" pitchFamily="2" charset="0"/>
                <a:cs typeface="NikoshBAN" panose="02000000000000000000" pitchFamily="2" charset="0"/>
              </a:rPr>
              <a:t>অর্থাৎ কারো উদ্দেশ্যে সাধনের জন্য শক্তি প্রয়োগ বা প্রবল চাপ প্রয়োগ।</a:t>
            </a:r>
            <a:br>
              <a:rPr lang="en-US" sz="2800" dirty="0">
                <a:solidFill>
                  <a:srgbClr val="FF0000"/>
                </a:solidFill>
                <a:latin typeface="NikoshBAN" panose="02000000000000000000" pitchFamily="2" charset="0"/>
                <a:cs typeface="NikoshBAN" panose="02000000000000000000" pitchFamily="2" charset="0"/>
              </a:rPr>
            </a:br>
            <a:endParaRPr lang="en-US" sz="3200" b="1" dirty="0">
              <a:solidFill>
                <a:srgbClr val="FF000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04800"/>
            <a:ext cx="3048000" cy="1371600"/>
          </a:xfrm>
          <a:prstGeom prst="rect">
            <a:avLst/>
          </a:prstGeom>
        </p:spPr>
      </p:pic>
      <p:sp>
        <p:nvSpPr>
          <p:cNvPr id="12" name="Frame 11">
            <a:extLst>
              <a:ext uri="{FF2B5EF4-FFF2-40B4-BE49-F238E27FC236}">
                <a16:creationId xmlns:a16="http://schemas.microsoft.com/office/drawing/2014/main" id="{653F4C41-6036-4852-886B-025118753E07}"/>
              </a:ext>
            </a:extLst>
          </p:cNvPr>
          <p:cNvSpPr/>
          <p:nvPr/>
        </p:nvSpPr>
        <p:spPr>
          <a:xfrm>
            <a:off x="152400" y="152400"/>
            <a:ext cx="8763000" cy="65532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478336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down)">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heel(1)">
                                      <p:cBhvr>
                                        <p:cTn id="4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85279"/>
            <a:ext cx="8229600" cy="3139321"/>
          </a:xfrm>
          <a:prstGeom prst="rect">
            <a:avLst/>
          </a:prstGeom>
        </p:spPr>
        <p:txBody>
          <a:bodyPr wrap="square">
            <a:spAutoFit/>
          </a:bodyPr>
          <a:lstStyle/>
          <a:p>
            <a:br>
              <a:rPr lang="en-US" dirty="0">
                <a:latin typeface="NikoshBAN" panose="02000000000000000000" pitchFamily="2" charset="0"/>
                <a:cs typeface="NikoshBAN" panose="02000000000000000000" pitchFamily="2" charset="0"/>
              </a:rPr>
            </a:br>
            <a:r>
              <a:rPr lang="bn-IN" sz="3600" dirty="0">
                <a:latin typeface="NikoshBAN" panose="02000000000000000000" pitchFamily="2" charset="0"/>
                <a:cs typeface="NikoshBAN" panose="02000000000000000000" pitchFamily="2" charset="0"/>
              </a:rPr>
              <a:t>ধর্মীয় কারণে, রাজনৈতিক পরিবর্তনের লক্ষ্যে;চোরা গোপ্তা হামলা</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অতর্কিত আক্রমণ</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হত্যা করা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আত্মঘাতী হামলা কিংবা কোন নির্দিষ্ট মতবাদ প্রতিষ্ঠার লক্ষ্যে নৈরাজ্য সৃষ্টি করে জনগণের মাঝে আতঙ্ক সৃষ্টি করাকে জঙ্গিবাদ বলে।</a:t>
            </a:r>
            <a:r>
              <a:rPr lang="en-US" sz="3600" dirty="0">
                <a:latin typeface="NikoshBAN" panose="02000000000000000000" pitchFamily="2" charset="0"/>
                <a:cs typeface="NikoshBAN" panose="02000000000000000000" pitchFamily="2" charset="0"/>
              </a:rPr>
              <a:t> </a:t>
            </a:r>
            <a:br>
              <a:rPr lang="en-US" sz="3600" dirty="0"/>
            </a:br>
            <a:endParaRPr lang="en-US" sz="3600" dirty="0"/>
          </a:p>
        </p:txBody>
      </p:sp>
      <p:sp>
        <p:nvSpPr>
          <p:cNvPr id="4" name="TextBox 3"/>
          <p:cNvSpPr txBox="1"/>
          <p:nvPr/>
        </p:nvSpPr>
        <p:spPr>
          <a:xfrm>
            <a:off x="224246" y="663476"/>
            <a:ext cx="549075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7200" b="1" dirty="0">
                <a:blipFill>
                  <a:blip r:embed="rId2"/>
                  <a:tile tx="0" ty="0" sx="100000" sy="100000" flip="none" algn="tl"/>
                </a:blipFill>
                <a:latin typeface="NikoshBAN" pitchFamily="2" charset="0"/>
                <a:cs typeface="NikoshBAN" pitchFamily="2" charset="0"/>
              </a:rPr>
              <a:t> </a:t>
            </a:r>
            <a:r>
              <a:rPr lang="bn-IN" sz="72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 পারিভাষিক</a:t>
            </a:r>
            <a:r>
              <a:rPr lang="bn-IN" sz="7200" b="1" dirty="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IN" sz="72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অর্থ  </a:t>
            </a:r>
            <a:endParaRPr lang="en-US" sz="4000" b="1" dirty="0">
              <a:solidFill>
                <a:srgbClr val="00B050"/>
              </a:solidFill>
              <a:effectLst>
                <a:glow rad="139700">
                  <a:schemeClr val="accent2">
                    <a:satMod val="175000"/>
                    <a:alpha val="40000"/>
                  </a:schemeClr>
                </a:glo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091" y="729809"/>
            <a:ext cx="3124200" cy="2182862"/>
          </a:xfrm>
          <a:prstGeom prst="rect">
            <a:avLst/>
          </a:prstGeom>
        </p:spPr>
      </p:pic>
      <p:sp>
        <p:nvSpPr>
          <p:cNvPr id="10" name="Frame 9">
            <a:extLst>
              <a:ext uri="{FF2B5EF4-FFF2-40B4-BE49-F238E27FC236}">
                <a16:creationId xmlns:a16="http://schemas.microsoft.com/office/drawing/2014/main" id="{1F0D710C-43EF-4741-8068-F54BF4428A2B}"/>
              </a:ext>
            </a:extLst>
          </p:cNvPr>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87955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heel(1)">
                                      <p:cBhvr>
                                        <p:cTn id="43"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482" y="1896342"/>
            <a:ext cx="4229100" cy="2473037"/>
          </a:xfrm>
          <a:prstGeom prst="rect">
            <a:avLst/>
          </a:prstGeom>
        </p:spPr>
      </p:pic>
      <p:sp>
        <p:nvSpPr>
          <p:cNvPr id="3" name="TextBox 2"/>
          <p:cNvSpPr txBox="1"/>
          <p:nvPr/>
        </p:nvSpPr>
        <p:spPr>
          <a:xfrm>
            <a:off x="1351878" y="4462771"/>
            <a:ext cx="5852718" cy="584775"/>
          </a:xfrm>
          <a:prstGeom prst="rect">
            <a:avLst/>
          </a:prstGeom>
          <a:solidFill>
            <a:schemeClr val="tx2">
              <a:lumMod val="40000"/>
              <a:lumOff val="60000"/>
            </a:schemeClr>
          </a:solidFill>
          <a:ln>
            <a:solidFill>
              <a:srgbClr val="FF0000"/>
            </a:solidFill>
          </a:ln>
          <a:effectLst>
            <a:innerShdw blurRad="63500" dist="50800" dir="8100000">
              <a:prstClr val="black">
                <a:alpha val="50000"/>
              </a:prstClr>
            </a:innerShdw>
          </a:effectLst>
        </p:spPr>
        <p:txBody>
          <a:bodyPr wrap="square" rtlCol="0">
            <a:spAutoFit/>
          </a:bodyPr>
          <a:lstStyle/>
          <a:p>
            <a:r>
              <a:rPr lang="bn-IN" sz="3200" b="1" dirty="0">
                <a:blipFill>
                  <a:blip r:embed="rId3"/>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 পারিভাষিক</a:t>
            </a:r>
            <a:r>
              <a:rPr lang="bn-IN" sz="3200" b="1" dirty="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IN" sz="3000" b="1" dirty="0">
                <a:latin typeface="NikoshBAN" panose="02000000000000000000" pitchFamily="2" charset="0"/>
                <a:cs typeface="NikoshBAN" panose="02000000000000000000" pitchFamily="2" charset="0"/>
              </a:rPr>
              <a:t>স</a:t>
            </a:r>
            <a:r>
              <a:rPr lang="en-US" sz="3000" b="1" dirty="0">
                <a:latin typeface="NikoshBAN" panose="02000000000000000000" pitchFamily="2" charset="0"/>
                <a:cs typeface="NikoshBAN" panose="02000000000000000000" pitchFamily="2" charset="0"/>
              </a:rPr>
              <a:t>ং</a:t>
            </a:r>
            <a:r>
              <a:rPr lang="bn-IN" sz="3000" b="1" dirty="0">
                <a:latin typeface="NikoshBAN" panose="02000000000000000000" pitchFamily="2" charset="0"/>
                <a:cs typeface="NikoshBAN" panose="02000000000000000000" pitchFamily="2" charset="0"/>
              </a:rPr>
              <a:t>জ্ঞা মুখস্ত লিখ </a:t>
            </a:r>
            <a:r>
              <a:rPr lang="bn-IN" sz="3000" dirty="0">
                <a:latin typeface="NikoshBAN" pitchFamily="2" charset="0"/>
                <a:cs typeface="NikoshBAN" pitchFamily="2" charset="0"/>
              </a:rPr>
              <a:t>।</a:t>
            </a:r>
            <a:endParaRPr lang="en-US" sz="3000" dirty="0">
              <a:latin typeface="NikoshBAN" pitchFamily="2" charset="0"/>
              <a:cs typeface="NikoshBAN" pitchFamily="2" charset="0"/>
            </a:endParaRPr>
          </a:p>
        </p:txBody>
      </p:sp>
      <p:sp>
        <p:nvSpPr>
          <p:cNvPr id="4" name="Rectangle 3"/>
          <p:cNvSpPr/>
          <p:nvPr/>
        </p:nvSpPr>
        <p:spPr>
          <a:xfrm>
            <a:off x="3208676" y="1319261"/>
            <a:ext cx="1650195" cy="600164"/>
          </a:xfrm>
          <a:prstGeom prst="rect">
            <a:avLst/>
          </a:prstGeom>
        </p:spPr>
        <p:txBody>
          <a:bodyPr wrap="none">
            <a:spAutoFit/>
          </a:bodyPr>
          <a:lstStyle/>
          <a:p>
            <a:r>
              <a:rPr lang="bn-BD"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rPr>
              <a:t>একক কাজ</a:t>
            </a:r>
            <a:endParaRPr lang="en-US"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702374" y="3079119"/>
            <a:ext cx="4696694" cy="11465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469981" y="2821687"/>
            <a:ext cx="4181831" cy="1146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51" y="5016769"/>
            <a:ext cx="7955912" cy="10642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73166" y="769077"/>
            <a:ext cx="9001529" cy="1064256"/>
          </a:xfrm>
          <a:prstGeom prst="rect">
            <a:avLst/>
          </a:prstGeom>
        </p:spPr>
      </p:pic>
    </p:spTree>
    <p:extLst>
      <p:ext uri="{BB962C8B-B14F-4D97-AF65-F5344CB8AC3E}">
        <p14:creationId xmlns:p14="http://schemas.microsoft.com/office/powerpoint/2010/main" val="1071107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5400" b="1" dirty="0">
                <a:blipFill>
                  <a:blip r:embed="rId2"/>
                  <a:tile tx="0" ty="0" sx="100000" sy="100000" flip="none" algn="tl"/>
                </a:blipFill>
                <a:latin typeface="NikoshBAN" pitchFamily="2" charset="0"/>
                <a:cs typeface="NikoshBAN" pitchFamily="2" charset="0"/>
              </a:rPr>
              <a:t> </a:t>
            </a:r>
            <a:r>
              <a:rPr lang="bn-IN" sz="4000" b="1" dirty="0">
                <a:blipFill>
                  <a:blip r:embed="rId2"/>
                  <a:tile tx="0" ty="0" sx="100000" sy="100000" flip="none" algn="tl"/>
                </a:blipFill>
                <a:latin typeface="NikoshBAN" pitchFamily="2" charset="0"/>
                <a:cs typeface="NikoshBAN" pitchFamily="2" charset="0"/>
              </a:rPr>
              <a:t>জঙ্গিবাদের বিরুদ্ধে মহান আল্লাহ তায়ালার হুশিয়ারি </a:t>
            </a:r>
            <a:endParaRPr lang="en-US" sz="2800" b="1" dirty="0">
              <a:solidFill>
                <a:srgbClr val="00B050"/>
              </a:solidFill>
              <a:latin typeface="NikoshBAN" pitchFamily="2" charset="0"/>
              <a:cs typeface="NikoshBAN" pitchFamily="2" charset="0"/>
            </a:endParaRPr>
          </a:p>
        </p:txBody>
      </p:sp>
      <p:sp>
        <p:nvSpPr>
          <p:cNvPr id="5" name="TextBox 4"/>
          <p:cNvSpPr txBox="1"/>
          <p:nvPr/>
        </p:nvSpPr>
        <p:spPr>
          <a:xfrm>
            <a:off x="87085" y="3997702"/>
            <a:ext cx="8458200" cy="1200329"/>
          </a:xfrm>
          <a:prstGeom prst="rect">
            <a:avLst/>
          </a:prstGeom>
          <a:noFill/>
        </p:spPr>
        <p:txBody>
          <a:bodyPr wrap="square" rtlCol="0">
            <a:spAutoFit/>
          </a:bodyPr>
          <a:lstStyle/>
          <a:p>
            <a:r>
              <a:rPr lang="ar-SA" sz="3600" b="1" dirty="0">
                <a:latin typeface="Arial" panose="020B0604020202020204" pitchFamily="34" charset="0"/>
                <a:cs typeface="Arial" panose="020B0604020202020204" pitchFamily="34" charset="0"/>
              </a:rPr>
              <a:t>قال الله تعالي : من قتل نفسا بغير نفس أو فساد في الارض فكأنٌما قتل الناس جميعا </a:t>
            </a:r>
            <a:r>
              <a:rPr lang="ar-SA" sz="3600" b="1" kern="1800" dirty="0">
                <a:ea typeface="Times New Roman" panose="02020603050405020304" pitchFamily="18" charset="0"/>
                <a:cs typeface="Times New Roman" panose="02020603050405020304" pitchFamily="18" charset="0"/>
              </a:rPr>
              <a:t>سورة</a:t>
            </a:r>
            <a:r>
              <a:rPr lang="ar-SA" sz="3600" b="1" dirty="0">
                <a:latin typeface="Arial" panose="020B0604020202020204" pitchFamily="34" charset="0"/>
                <a:cs typeface="Arial" panose="020B0604020202020204" pitchFamily="34" charset="0"/>
              </a:rPr>
              <a:t>  الماءدة </a:t>
            </a:r>
            <a:endParaRPr lang="en-US" sz="3600" b="1" dirty="0">
              <a:latin typeface="Arial" panose="020B0604020202020204" pitchFamily="34" charset="0"/>
              <a:cs typeface="Arial" panose="020B0604020202020204" pitchFamily="34" charset="0"/>
            </a:endParaRPr>
          </a:p>
        </p:txBody>
      </p:sp>
      <p:sp>
        <p:nvSpPr>
          <p:cNvPr id="6" name="TextBox 5"/>
          <p:cNvSpPr txBox="1"/>
          <p:nvPr/>
        </p:nvSpPr>
        <p:spPr>
          <a:xfrm>
            <a:off x="87085" y="5135880"/>
            <a:ext cx="8882744" cy="1754326"/>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অর্থ</a:t>
            </a:r>
            <a:r>
              <a:rPr lang="en-US" sz="3600" b="1" dirty="0">
                <a:latin typeface="NikoshBAN" panose="02000000000000000000" pitchFamily="2" charset="0"/>
                <a:cs typeface="NikoshBAN" panose="02000000000000000000" pitchFamily="2" charset="0"/>
              </a:rPr>
              <a:t> ঃ </a:t>
            </a:r>
            <a:r>
              <a:rPr lang="en-US" sz="3600" b="1" dirty="0" err="1">
                <a:latin typeface="NikoshBAN" panose="02000000000000000000" pitchFamily="2" charset="0"/>
                <a:cs typeface="NikoshBAN" panose="02000000000000000000" pitchFamily="2" charset="0"/>
              </a:rPr>
              <a:t>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ব্যক্তির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হত্যার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পরিবর্তে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হত্যা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ব্যতিত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অথবা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সন্ত্রাস</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সৃষ্টির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লক্ষ্যে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ব্যক্তিকে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হত্যা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সকল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হত্যা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করল</a:t>
            </a:r>
            <a:r>
              <a:rPr lang="en-US" sz="3600" b="1"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28" y="1219200"/>
            <a:ext cx="4593771" cy="27785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19200"/>
            <a:ext cx="3810000" cy="2778502"/>
          </a:xfrm>
          <a:prstGeom prst="rect">
            <a:avLst/>
          </a:prstGeom>
        </p:spPr>
      </p:pic>
    </p:spTree>
    <p:extLst>
      <p:ext uri="{BB962C8B-B14F-4D97-AF65-F5344CB8AC3E}">
        <p14:creationId xmlns:p14="http://schemas.microsoft.com/office/powerpoint/2010/main" val="1823399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1931</TotalTime>
  <Words>1144</Words>
  <Application>Microsoft Office PowerPoint</Application>
  <PresentationFormat>On-screen Show (4:3)</PresentationFormat>
  <Paragraphs>64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Dantmondal Madrasah</cp:lastModifiedBy>
  <cp:revision>299</cp:revision>
  <dcterms:created xsi:type="dcterms:W3CDTF">2006-08-16T00:00:00Z</dcterms:created>
  <dcterms:modified xsi:type="dcterms:W3CDTF">2020-10-18T13:50:42Z</dcterms:modified>
</cp:coreProperties>
</file>