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46" r:id="rId6"/>
    <p:sldMasterId id="2147483758" r:id="rId7"/>
    <p:sldMasterId id="2147483770" r:id="rId8"/>
    <p:sldMasterId id="2147483794" r:id="rId9"/>
  </p:sldMasterIdLst>
  <p:notesMasterIdLst>
    <p:notesMasterId r:id="rId27"/>
  </p:notesMasterIdLst>
  <p:sldIdLst>
    <p:sldId id="282" r:id="rId10"/>
    <p:sldId id="264" r:id="rId11"/>
    <p:sldId id="265" r:id="rId12"/>
    <p:sldId id="257" r:id="rId13"/>
    <p:sldId id="266" r:id="rId14"/>
    <p:sldId id="278" r:id="rId15"/>
    <p:sldId id="267" r:id="rId16"/>
    <p:sldId id="271" r:id="rId17"/>
    <p:sldId id="258" r:id="rId18"/>
    <p:sldId id="259" r:id="rId19"/>
    <p:sldId id="280" r:id="rId20"/>
    <p:sldId id="272" r:id="rId21"/>
    <p:sldId id="277" r:id="rId22"/>
    <p:sldId id="273" r:id="rId23"/>
    <p:sldId id="274" r:id="rId24"/>
    <p:sldId id="275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66503-A464-4627-9859-7FF6203D491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579E-917D-44E7-B2B4-0F22375D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7F1D-895B-4346-B262-9BF853575E7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8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7F1D-895B-4346-B262-9BF853575E7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6A0F-95C5-4EF5-AF73-EA28E473289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0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7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6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9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3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7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2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9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9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3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84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9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11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29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94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64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67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8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0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10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49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82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6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5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92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08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47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8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62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80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14CC-244C-4F25-A6DC-505678F13C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9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CD5-B6B0-4C1B-8D89-B9970D6AF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2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6515-F8F8-4FD8-86D1-41B5BD518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6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EAA-65A8-4EDD-BE13-E4BC0AEEF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18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D98A-4054-4CD9-B8D5-1CF268AF6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2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380A-A032-44AE-BF6C-31D82E2C9E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52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113-E7B2-4CBA-9EAC-A7E47B894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6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B888-676C-430A-B167-E27D0C126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3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CC26-4C6A-4706-A994-DBF1C1B9C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56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CA5-0962-4DF4-B515-201B5ADAB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1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B35-800C-4039-967C-635D3075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71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15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18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9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8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2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8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42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86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1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79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2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14CC-244C-4F25-A6DC-505678F13C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4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CD5-B6B0-4C1B-8D89-B9970D6AF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70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6515-F8F8-4FD8-86D1-41B5BD518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3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247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EAA-65A8-4EDD-BE13-E4BC0AEEF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16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D98A-4054-4CD9-B8D5-1CF268AF6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91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380A-A032-44AE-BF6C-31D82E2C9E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41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113-E7B2-4CBA-9EAC-A7E47B894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52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B888-676C-430A-B167-E27D0C126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02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CC26-4C6A-4706-A994-DBF1C1B9C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397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CA5-0962-4DF4-B515-201B5ADAB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04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B35-800C-4039-967C-635D3075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6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14CC-244C-4F25-A6DC-505678F13C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9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CD5-B6B0-4C1B-8D89-B9970D6AF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7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6515-F8F8-4FD8-86D1-41B5BD518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20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EAA-65A8-4EDD-BE13-E4BC0AEEF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44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D98A-4054-4CD9-B8D5-1CF268AF6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4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380A-A032-44AE-BF6C-31D82E2C9E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11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113-E7B2-4CBA-9EAC-A7E47B894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59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B888-676C-430A-B167-E27D0C126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57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CC26-4C6A-4706-A994-DBF1C1B9C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018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CA5-0962-4DF4-B515-201B5ADAB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04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B35-800C-4039-967C-635D3075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49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5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4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1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39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10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09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20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9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115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740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129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0F08-C96E-4570-9475-BD4D0E81E9BF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8AB2-D0DD-4B91-B11E-73F6C487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5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09ED3-0497-4708-84DF-7A313F3E1F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38E0-E435-42AD-86F6-D855598C4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907C-862E-4509-AF82-FE4331E97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0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09ED3-0497-4708-84DF-7A313F3E1F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09ED3-0497-4708-84DF-7A313F3E1F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2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fld id="{C223B225-47C8-4E45-890D-17EC404E0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7250"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fld id="{1FDD5861-941F-47A7-85E4-1F26ED608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72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8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2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879" y="4862867"/>
            <a:ext cx="9401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7250"/>
            <a:r>
              <a:rPr lang="en-US" sz="6000" b="1" spc="47" dirty="0" err="1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6000" b="1" spc="47" dirty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47" dirty="0" err="1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b="1" spc="47" dirty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47" dirty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অনেক শুভেচ্ছা</a:t>
            </a:r>
            <a:endParaRPr lang="en-US" sz="6000" b="1" spc="47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1" y="3372773"/>
            <a:ext cx="5209408" cy="3003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17" y="461170"/>
            <a:ext cx="4858925" cy="2920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72" y="3372773"/>
            <a:ext cx="5200759" cy="3004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610" y="2460925"/>
            <a:ext cx="1529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লক্ষ্মীপেঁচা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398332" y="5144000"/>
            <a:ext cx="140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চালতা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1214" y="5482653"/>
            <a:ext cx="2415653" cy="762000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চালতা ফুল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64" y="461170"/>
            <a:ext cx="6754854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চালতা ফুল কি ভিজিবে না শিশিরের জলে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গন্ধের ঢেউয়ে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 গান গাবে নাকি তার লক্ষ্মীটির তরে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6" name="Frame 15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34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ame 16"/>
              <p:cNvSpPr/>
              <p:nvPr/>
            </p:nvSpPr>
            <p:spPr>
              <a:xfrm>
                <a:off x="149902" y="164892"/>
                <a:ext cx="11902190" cy="6550701"/>
              </a:xfrm>
              <a:prstGeom prst="frame">
                <a:avLst>
                  <a:gd name="adj1" fmla="val 1184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344774" y="359764"/>
                <a:ext cx="11557416" cy="6160957"/>
              </a:xfrm>
              <a:prstGeom prst="frame">
                <a:avLst>
                  <a:gd name="adj1" fmla="val 1064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Half Frame 11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6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4" y="3400792"/>
            <a:ext cx="5374719" cy="2639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55" y="3524417"/>
            <a:ext cx="5374720" cy="2790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76" y="457719"/>
            <a:ext cx="5194799" cy="2655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0487" y="57064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বেবিলন</a:t>
            </a:r>
            <a:r>
              <a:rPr lang="bn-IN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338381" y="249984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চর অঞ্চল</a:t>
            </a:r>
            <a:r>
              <a:rPr lang="bn-IN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313598" y="559201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খেয়া ঘাট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664" y="471679"/>
            <a:ext cx="6050507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শান্ত বাতি - ভিজে গন্ধ - মৃদু কলরব;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খেয়ানৌকোগুলো এসে লেগেছে চরের খুব কাছে;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এইসব গল্প বেঁচে র’বে চিরকাল; 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এশিরিয়া ধুলো আজ - বেবিলন ছাই হয়ে আছে।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5" name="Frame 14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34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149902" y="164892"/>
                <a:ext cx="11902190" cy="6550701"/>
              </a:xfrm>
              <a:prstGeom prst="frame">
                <a:avLst>
                  <a:gd name="adj1" fmla="val 1184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ame 16"/>
              <p:cNvSpPr/>
              <p:nvPr/>
            </p:nvSpPr>
            <p:spPr>
              <a:xfrm>
                <a:off x="344774" y="359764"/>
                <a:ext cx="11557416" cy="6160957"/>
              </a:xfrm>
              <a:prstGeom prst="frame">
                <a:avLst>
                  <a:gd name="adj1" fmla="val 1064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Half Frame 10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343" y="1274556"/>
            <a:ext cx="6018920" cy="3807081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sp>
        <p:nvSpPr>
          <p:cNvPr id="11" name="TextBox 10"/>
          <p:cNvSpPr txBox="1"/>
          <p:nvPr/>
        </p:nvSpPr>
        <p:spPr>
          <a:xfrm>
            <a:off x="3621334" y="224853"/>
            <a:ext cx="54162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850" y="5193742"/>
            <a:ext cx="8422783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সেইদিন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>
            <a:hlinkClick r:id="rId4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4" name="Frame 13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34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149902" y="164892"/>
                <a:ext cx="11902190" cy="6550701"/>
              </a:xfrm>
              <a:prstGeom prst="frame">
                <a:avLst>
                  <a:gd name="adj1" fmla="val 1184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344774" y="359764"/>
                <a:ext cx="11557416" cy="6160957"/>
              </a:xfrm>
              <a:prstGeom prst="frame">
                <a:avLst>
                  <a:gd name="adj1" fmla="val 1064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Half Frame 7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Flowchart: Decision 2"/>
          <p:cNvSpPr/>
          <p:nvPr/>
        </p:nvSpPr>
        <p:spPr>
          <a:xfrm>
            <a:off x="9620521" y="614597"/>
            <a:ext cx="2169576" cy="1046778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সময়ঃ 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011499" y="509665"/>
            <a:ext cx="48006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5498" y="4843182"/>
            <a:ext cx="8632601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নদী নক্ষত্রের তলে সেদিনো স্বপ্ন দেখা হবে কেন ? ব্যাখ্যা কর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9981" y="0"/>
            <a:ext cx="12221981" cy="6872991"/>
            <a:chOff x="-29981" y="-14991"/>
            <a:chExt cx="12221981" cy="687299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1" name="Frame 10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ame 11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0" name="Picture 9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674" y="5158852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Half Frame 6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5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2298343" y="436472"/>
            <a:ext cx="7353300" cy="144780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রব পাঠ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7293" y="1778358"/>
            <a:ext cx="8915400" cy="436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9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8625" y="340302"/>
            <a:ext cx="284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889" y="1359004"/>
            <a:ext cx="9250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 জীবনানন্দ দাশ কবে এবং কোথায় জন্ম গ্রহণ করেন ?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শিশিরের জলে কবি কী ভেজার কথা বলেছেন ?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খেয়া নৌকাগুলো কোথায় এসে লেগেছে ?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সেইদিন কী স্তব্ধ হবে না বলে কবি জানেন ?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জীবনানন্দ দাশের কবিতার মূলগত প্রেরণা কী 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1" name="Frame 10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ame 11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0" name="Picture 9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Half Frame 6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2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56303" y="1406577"/>
            <a:ext cx="3996377" cy="11079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4404" y="3657601"/>
            <a:ext cx="5152916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সেইদিন এই মাঠ কবিতায় বাংলার প্রকৃতির যে সৌন্দর্য প্রকাশ পেয়েছে তা ব্যাখ্যা কর 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98" y="771994"/>
            <a:ext cx="6026046" cy="46769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5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6516" y="886691"/>
            <a:ext cx="7996170" cy="1410982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/>
            </a:prstTxWarp>
            <a:spAutoFit/>
          </a:bodyPr>
          <a:lstStyle/>
          <a:p>
            <a:r>
              <a:rPr lang="bn-BD" sz="1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401582"/>
            <a:ext cx="3343275" cy="4227819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429001"/>
            <a:ext cx="2066925" cy="18389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4" name="Frame 13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ame 14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3" name="Picture 12" descr="Image result for grass 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Half Frame 9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1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00886" y="481934"/>
            <a:ext cx="6781800" cy="14478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4586" y="2241637"/>
            <a:ext cx="6016580" cy="33613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</a:rPr>
              <a:t>হুরুন্নেছা </a:t>
            </a:r>
            <a:r>
              <a:rPr lang="bn-BD" sz="2400" dirty="0">
                <a:solidFill>
                  <a:srgbClr val="00B050"/>
                </a:solidFill>
              </a:rPr>
              <a:t>খাতুন</a:t>
            </a:r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bn-BD" sz="2400" dirty="0">
                <a:solidFill>
                  <a:srgbClr val="00B050"/>
                </a:solidFill>
              </a:rPr>
              <a:t>সহকারি শিক্ষক</a:t>
            </a:r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bn-BD" sz="2400" dirty="0">
                <a:solidFill>
                  <a:srgbClr val="00B050"/>
                </a:solidFill>
              </a:rPr>
              <a:t>বাহিরদিয়া মাধ্যমিক বিদ্যালয়</a:t>
            </a:r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bn-BD" sz="2400" dirty="0">
                <a:solidFill>
                  <a:srgbClr val="00B050"/>
                </a:solidFill>
              </a:rPr>
              <a:t>মানসা</a:t>
            </a:r>
            <a:r>
              <a:rPr lang="en-US" sz="2400" dirty="0">
                <a:solidFill>
                  <a:srgbClr val="00B050"/>
                </a:solidFill>
              </a:rPr>
              <a:t>,</a:t>
            </a:r>
            <a:r>
              <a:rPr lang="bn-BD" sz="2400" dirty="0">
                <a:solidFill>
                  <a:srgbClr val="00B050"/>
                </a:solidFill>
              </a:rPr>
              <a:t>ফকিরহাট</a:t>
            </a:r>
            <a:r>
              <a:rPr lang="en-US" sz="2400" dirty="0">
                <a:solidFill>
                  <a:srgbClr val="00B050"/>
                </a:solidFill>
              </a:rPr>
              <a:t>,</a:t>
            </a:r>
            <a:r>
              <a:rPr lang="bn-BD" sz="2400" dirty="0">
                <a:solidFill>
                  <a:srgbClr val="00B050"/>
                </a:solidFill>
              </a:rPr>
              <a:t>বাগেরহাট </a:t>
            </a:r>
            <a:r>
              <a:rPr lang="hi-IN" sz="2400" dirty="0">
                <a:solidFill>
                  <a:srgbClr val="00B050"/>
                </a:solidFill>
              </a:rPr>
              <a:t>।</a:t>
            </a:r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bn-BD" sz="2400" dirty="0">
                <a:solidFill>
                  <a:srgbClr val="00B050"/>
                </a:solidFill>
              </a:rPr>
              <a:t>মোবাঃ০১৯২৫</a:t>
            </a:r>
            <a:r>
              <a:rPr lang="en-US" sz="2400" dirty="0">
                <a:solidFill>
                  <a:srgbClr val="00B050"/>
                </a:solidFill>
              </a:rPr>
              <a:t>-</a:t>
            </a:r>
            <a:r>
              <a:rPr lang="bn-BD" sz="2400" dirty="0">
                <a:solidFill>
                  <a:srgbClr val="00B050"/>
                </a:solidFill>
              </a:rPr>
              <a:t>৩৬৩১৯৯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2" name="Frame 11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ame 13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10" descr="Image result for grass 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Half Frame 6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669701"/>
            <a:ext cx="8229600" cy="11430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836" y="1931830"/>
            <a:ext cx="8229600" cy="4043967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8-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-২০২০খ্রি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645" y="0"/>
            <a:ext cx="12221981" cy="6872991"/>
            <a:chOff x="-29981" y="-14991"/>
            <a:chExt cx="12221981" cy="687299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0" name="Frame 9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ame 10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ame 11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9" name="Picture 8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Half Frame 5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0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636" y="1386897"/>
            <a:ext cx="6063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9" y="3424764"/>
            <a:ext cx="5626385" cy="298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7" y="423581"/>
            <a:ext cx="11392526" cy="2972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73" y="3424764"/>
            <a:ext cx="5736160" cy="30014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42397" y="-37279"/>
            <a:ext cx="12221981" cy="6872991"/>
            <a:chOff x="-29981" y="-14991"/>
            <a:chExt cx="12221981" cy="687299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2" name="Frame 11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ame 13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10" descr="Image result for grass 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Half Frame 7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64706" y="514309"/>
            <a:ext cx="3972338" cy="5688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1926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4145" y="1131446"/>
            <a:ext cx="8153400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সেইদিন এই মাঠ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8632" y="3503490"/>
            <a:ext cx="4164037" cy="900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2" name="Frame 11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ame 13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10" descr="Image result for grass 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Half Frame 7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3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79242" y="2354325"/>
            <a:ext cx="10172411" cy="37856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জীবনানন্দ দাশ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চয় সম্পর্কে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কবিতাটি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সুন্দর ভাবে </a:t>
            </a:r>
            <a:r>
              <a:rPr lang="en-US"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কবিতায় ক্ষণস্থায়ী জীবনের যে দিকটি ফুটে উঠেছে তা ব্যাখ্যা করতে পারবে।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কবিতায় বাংলার প্রকৃতির যে সৌন্দর্য প্রকাশ পেয়েছে তা ব্যাখ্যা করতে পারবে। 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1680" y="1778453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2"/>
          <a:stretch/>
        </p:blipFill>
        <p:spPr>
          <a:xfrm>
            <a:off x="452623" y="470635"/>
            <a:ext cx="2878113" cy="1019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717" y="433892"/>
            <a:ext cx="7834039" cy="13207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-29981" y="0"/>
            <a:ext cx="12221981" cy="6872991"/>
            <a:chOff x="-29981" y="-14991"/>
            <a:chExt cx="12221981" cy="687299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3" name="Frame 12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ame 13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ame 14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2" name="Picture 11" descr="Image result for grass 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Half Frame 8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151008" y="626724"/>
            <a:ext cx="8229600" cy="775636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6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6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nip Diagonal Corner Rectangle 3"/>
          <p:cNvSpPr>
            <a:spLocks noChangeArrowheads="1"/>
          </p:cNvSpPr>
          <p:nvPr/>
        </p:nvSpPr>
        <p:spPr bwMode="auto">
          <a:xfrm>
            <a:off x="6635674" y="3232150"/>
            <a:ext cx="5446052" cy="1534184"/>
          </a:xfrm>
          <a:custGeom>
            <a:avLst/>
            <a:gdLst>
              <a:gd name="T0" fmla="*/ 3697534 w 3697534"/>
              <a:gd name="T1" fmla="*/ 342900 h 685800"/>
              <a:gd name="T2" fmla="*/ 1848767 w 3697534"/>
              <a:gd name="T3" fmla="*/ 685800 h 685800"/>
              <a:gd name="T4" fmla="*/ 0 w 3697534"/>
              <a:gd name="T5" fmla="*/ 342900 h 685800"/>
              <a:gd name="T6" fmla="*/ 1848767 w 3697534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0"/>
              <a:gd name="T14" fmla="*/ 3640383 w 3697534"/>
              <a:gd name="T15" fmla="*/ 628649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0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0"/>
                </a:lnTo>
                <a:lnTo>
                  <a:pt x="114302" y="685800"/>
                </a:lnTo>
                <a:lnTo>
                  <a:pt x="0" y="571498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ঝরা পালক, ধূসর পান্ডুলিপি, বনলতা সেন, রূপসী বাংলা, সাতটি তারার তিমির, মহাপৃথিবী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>
            <a:spLocks noChangeArrowheads="1"/>
          </p:cNvSpPr>
          <p:nvPr/>
        </p:nvSpPr>
        <p:spPr bwMode="auto">
          <a:xfrm>
            <a:off x="6134416" y="5489087"/>
            <a:ext cx="5448300" cy="685800"/>
          </a:xfrm>
          <a:custGeom>
            <a:avLst/>
            <a:gdLst>
              <a:gd name="T0" fmla="*/ 3697534 w 3697534"/>
              <a:gd name="T1" fmla="*/ 342901 h 685801"/>
              <a:gd name="T2" fmla="*/ 1848767 w 3697534"/>
              <a:gd name="T3" fmla="*/ 685801 h 685801"/>
              <a:gd name="T4" fmla="*/ 0 w 3697534"/>
              <a:gd name="T5" fmla="*/ 342901 h 685801"/>
              <a:gd name="T6" fmla="*/ 1848767 w 3697534"/>
              <a:gd name="T7" fmla="*/ 0 h 685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1"/>
              <a:gd name="T14" fmla="*/ 3640383 w 3697534"/>
              <a:gd name="T15" fmla="*/ 628650 h 685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1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1"/>
                </a:lnTo>
                <a:lnTo>
                  <a:pt x="114302" y="685801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২২শে অক্টোবর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 ১৯৫৪ খ্রিস্টাব্দ 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>
            <a:spLocks noChangeArrowheads="1"/>
          </p:cNvSpPr>
          <p:nvPr/>
        </p:nvSpPr>
        <p:spPr bwMode="auto">
          <a:xfrm>
            <a:off x="6847085" y="3079750"/>
            <a:ext cx="5382221" cy="1527560"/>
          </a:xfrm>
          <a:custGeom>
            <a:avLst/>
            <a:gdLst>
              <a:gd name="T0" fmla="*/ 3697534 w 3697534"/>
              <a:gd name="T1" fmla="*/ 570932 h 1141863"/>
              <a:gd name="T2" fmla="*/ 1848767 w 3697534"/>
              <a:gd name="T3" fmla="*/ 1141863 h 1141863"/>
              <a:gd name="T4" fmla="*/ 0 w 3697534"/>
              <a:gd name="T5" fmla="*/ 570932 h 1141863"/>
              <a:gd name="T6" fmla="*/ 1848767 w 3697534"/>
              <a:gd name="T7" fmla="*/ 0 h 1141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157 w 3697534"/>
              <a:gd name="T13" fmla="*/ 95157 h 1141863"/>
              <a:gd name="T14" fmla="*/ 3602377 w 3697534"/>
              <a:gd name="T15" fmla="*/ 1046706 h 1141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1141863">
                <a:moveTo>
                  <a:pt x="0" y="0"/>
                </a:moveTo>
                <a:lnTo>
                  <a:pt x="3507220" y="0"/>
                </a:lnTo>
                <a:lnTo>
                  <a:pt x="3697534" y="190314"/>
                </a:lnTo>
                <a:lnTo>
                  <a:pt x="3697534" y="1141863"/>
                </a:lnTo>
                <a:lnTo>
                  <a:pt x="190314" y="1141863"/>
                </a:lnTo>
                <a:lnTo>
                  <a:pt x="0" y="95154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>
            <a:spLocks noChangeArrowheads="1"/>
          </p:cNvSpPr>
          <p:nvPr/>
        </p:nvSpPr>
        <p:spPr bwMode="auto">
          <a:xfrm>
            <a:off x="869574" y="1715387"/>
            <a:ext cx="1947863" cy="685800"/>
          </a:xfrm>
          <a:prstGeom prst="homePlate">
            <a:avLst>
              <a:gd name="adj" fmla="val 3407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জন্ম-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entagon 7"/>
          <p:cNvSpPr>
            <a:spLocks noChangeArrowheads="1"/>
          </p:cNvSpPr>
          <p:nvPr/>
        </p:nvSpPr>
        <p:spPr bwMode="auto">
          <a:xfrm>
            <a:off x="664406" y="2558122"/>
            <a:ext cx="1947863" cy="685800"/>
          </a:xfrm>
          <a:prstGeom prst="homePlate">
            <a:avLst>
              <a:gd name="adj" fmla="val 36069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354598" y="3596486"/>
            <a:ext cx="2154012" cy="990600"/>
          </a:xfrm>
          <a:prstGeom prst="homePlate">
            <a:avLst>
              <a:gd name="adj" fmla="val 32081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গ্রন্থ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803000" y="5361636"/>
            <a:ext cx="1947863" cy="685800"/>
          </a:xfrm>
          <a:prstGeom prst="homePlate">
            <a:avLst>
              <a:gd name="adj" fmla="val 38054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মৃত্যু -</a:t>
            </a:r>
            <a:endParaRPr lang="en-US" sz="4400" dirty="0"/>
          </a:p>
        </p:txBody>
      </p:sp>
      <p:sp>
        <p:nvSpPr>
          <p:cNvPr id="11" name="Snip Diagonal Corner Rectangle 10"/>
          <p:cNvSpPr>
            <a:spLocks noChangeArrowheads="1"/>
          </p:cNvSpPr>
          <p:nvPr/>
        </p:nvSpPr>
        <p:spPr bwMode="auto">
          <a:xfrm>
            <a:off x="6926570" y="1601173"/>
            <a:ext cx="2498187" cy="838200"/>
          </a:xfrm>
          <a:custGeom>
            <a:avLst/>
            <a:gdLst>
              <a:gd name="T0" fmla="*/ 3697534 w 3697534"/>
              <a:gd name="T1" fmla="*/ 419100 h 838200"/>
              <a:gd name="T2" fmla="*/ 1848767 w 3697534"/>
              <a:gd name="T3" fmla="*/ 838200 h 838200"/>
              <a:gd name="T4" fmla="*/ 0 w 3697534"/>
              <a:gd name="T5" fmla="*/ 419100 h 838200"/>
              <a:gd name="T6" fmla="*/ 1848767 w 3697534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9851 w 3697534"/>
              <a:gd name="T13" fmla="*/ 69851 h 838200"/>
              <a:gd name="T14" fmla="*/ 3627683 w 3697534"/>
              <a:gd name="T15" fmla="*/ 768349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838200">
                <a:moveTo>
                  <a:pt x="0" y="0"/>
                </a:moveTo>
                <a:lnTo>
                  <a:pt x="3557831" y="0"/>
                </a:lnTo>
                <a:lnTo>
                  <a:pt x="3697534" y="139703"/>
                </a:lnTo>
                <a:lnTo>
                  <a:pt x="3697534" y="838200"/>
                </a:lnTo>
                <a:lnTo>
                  <a:pt x="139703" y="838200"/>
                </a:lnTo>
                <a:lnTo>
                  <a:pt x="0" y="698497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bn-BD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১৮৯৯ খ্রিস্টাব্দ </a:t>
            </a:r>
            <a:endParaRPr lang="en-US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Diagonal Corner Rectangle 12"/>
          <p:cNvSpPr>
            <a:spLocks noChangeArrowheads="1"/>
          </p:cNvSpPr>
          <p:nvPr/>
        </p:nvSpPr>
        <p:spPr bwMode="auto">
          <a:xfrm>
            <a:off x="6755327" y="4813112"/>
            <a:ext cx="1778300" cy="685800"/>
          </a:xfrm>
          <a:custGeom>
            <a:avLst/>
            <a:gdLst>
              <a:gd name="T0" fmla="*/ 3697534 w 3697534"/>
              <a:gd name="T1" fmla="*/ 342901 h 685801"/>
              <a:gd name="T2" fmla="*/ 1848767 w 3697534"/>
              <a:gd name="T3" fmla="*/ 685801 h 685801"/>
              <a:gd name="T4" fmla="*/ 0 w 3697534"/>
              <a:gd name="T5" fmla="*/ 342901 h 685801"/>
              <a:gd name="T6" fmla="*/ 1848767 w 3697534"/>
              <a:gd name="T7" fmla="*/ 0 h 685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1"/>
              <a:gd name="T14" fmla="*/ 3640383 w 3697534"/>
              <a:gd name="T15" fmla="*/ 628650 h 685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1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1"/>
                </a:lnTo>
                <a:lnTo>
                  <a:pt x="114302" y="685801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bn-BD" sz="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>
            <a:spLocks noChangeArrowheads="1"/>
          </p:cNvSpPr>
          <p:nvPr/>
        </p:nvSpPr>
        <p:spPr bwMode="auto">
          <a:xfrm>
            <a:off x="859062" y="4724247"/>
            <a:ext cx="1949450" cy="685800"/>
          </a:xfrm>
          <a:prstGeom prst="homePlate">
            <a:avLst>
              <a:gd name="adj" fmla="val 38085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 -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97" name="AutoShape 20"/>
          <p:cNvSpPr>
            <a:spLocks noChangeArrowheads="1"/>
          </p:cNvSpPr>
          <p:nvPr/>
        </p:nvSpPr>
        <p:spPr bwMode="auto">
          <a:xfrm>
            <a:off x="5989098" y="1832622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8" name="AutoShape 23"/>
          <p:cNvSpPr>
            <a:spLocks noChangeArrowheads="1"/>
          </p:cNvSpPr>
          <p:nvPr/>
        </p:nvSpPr>
        <p:spPr bwMode="auto">
          <a:xfrm>
            <a:off x="6221927" y="2676511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>
            <a:off x="6201546" y="3602717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1" name="AutoShape 26"/>
          <p:cNvSpPr>
            <a:spLocks noChangeArrowheads="1"/>
          </p:cNvSpPr>
          <p:nvPr/>
        </p:nvSpPr>
        <p:spPr bwMode="auto">
          <a:xfrm>
            <a:off x="5846708" y="493687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2" name="AutoShape 27"/>
          <p:cNvSpPr>
            <a:spLocks noChangeArrowheads="1"/>
          </p:cNvSpPr>
          <p:nvPr/>
        </p:nvSpPr>
        <p:spPr bwMode="auto">
          <a:xfrm>
            <a:off x="5296216" y="560547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entagon 6"/>
          <p:cNvSpPr>
            <a:spLocks noChangeArrowheads="1"/>
          </p:cNvSpPr>
          <p:nvPr/>
        </p:nvSpPr>
        <p:spPr bwMode="auto">
          <a:xfrm>
            <a:off x="2661434" y="5876346"/>
            <a:ext cx="3200400" cy="685800"/>
          </a:xfrm>
          <a:prstGeom prst="homePlate">
            <a:avLst>
              <a:gd name="adj" fmla="val 55978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400" b="1" dirty="0" smtClean="0">
                <a:solidFill>
                  <a:srgbClr val="0070C0"/>
                </a:solidFill>
                <a:latin typeface="Calibri" pitchFamily="34" charset="0"/>
              </a:rPr>
              <a:t>জীবনানন্দ দাশ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6357" y="2469017"/>
            <a:ext cx="224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kern="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শহরে </a:t>
            </a:r>
            <a:endParaRPr lang="en-US" sz="2400" kern="0" dirty="0" smtClean="0">
              <a:solidFill>
                <a:srgbClr val="92D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27" y="1471500"/>
            <a:ext cx="3252842" cy="4438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1" name="Group 20"/>
          <p:cNvGrpSpPr/>
          <p:nvPr/>
        </p:nvGrpSpPr>
        <p:grpSpPr>
          <a:xfrm>
            <a:off x="-14991" y="-7495"/>
            <a:ext cx="12221981" cy="6872991"/>
            <a:chOff x="-29981" y="-14991"/>
            <a:chExt cx="12221981" cy="6872991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7" name="Frame 26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34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ame 27"/>
              <p:cNvSpPr/>
              <p:nvPr/>
            </p:nvSpPr>
            <p:spPr>
              <a:xfrm>
                <a:off x="149902" y="164892"/>
                <a:ext cx="11902190" cy="6550701"/>
              </a:xfrm>
              <a:prstGeom prst="frame">
                <a:avLst>
                  <a:gd name="adj1" fmla="val 1184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ame 28"/>
              <p:cNvSpPr/>
              <p:nvPr/>
            </p:nvSpPr>
            <p:spPr>
              <a:xfrm>
                <a:off x="344774" y="359764"/>
                <a:ext cx="11557416" cy="6160957"/>
              </a:xfrm>
              <a:prstGeom prst="frame">
                <a:avLst>
                  <a:gd name="adj1" fmla="val 1064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Half Frame 22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20497" grpId="0" animBg="1"/>
      <p:bldP spid="20498" grpId="0" animBg="1"/>
      <p:bldP spid="20499" grpId="0" animBg="1"/>
      <p:bldP spid="20501" grpId="0" animBg="1"/>
      <p:bldP spid="20502" grpId="0" animBg="1"/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1027" y="386031"/>
            <a:ext cx="594509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জেনে নিই</a:t>
            </a:r>
            <a:r>
              <a:rPr lang="en-US" sz="3600" dirty="0" smtClean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বাক্য লিখি।   </a:t>
            </a:r>
            <a:endParaRPr lang="en-US" sz="3600" dirty="0">
              <a:solidFill>
                <a:srgbClr val="70AD47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568" y="1380061"/>
            <a:ext cx="1781329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 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2736" y="2427800"/>
            <a:ext cx="499661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 খুব শান্ত স্বভাবের ।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-177420"/>
            <a:ext cx="12221981" cy="6872991"/>
            <a:chOff x="-29981" y="-14991"/>
            <a:chExt cx="12221981" cy="687299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3" name="Frame 2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" name="Frame 3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" name="Frame 4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8" name="Picture 7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60" y="5201586"/>
                <a:ext cx="1148246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92736" y="1392750"/>
            <a:ext cx="49821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সৌরজগতের একমাত্র নক্ষত্র 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0761" y="1409549"/>
            <a:ext cx="216720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তারা, তারকা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0762" y="2397486"/>
            <a:ext cx="216720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68" y="2397486"/>
            <a:ext cx="1781329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 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83008" y="1418317"/>
            <a:ext cx="1484523" cy="4730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658439" y="2443781"/>
            <a:ext cx="1484523" cy="4730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6804" y="3390851"/>
            <a:ext cx="1795136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খেয়ানৌকা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0762" y="3155615"/>
            <a:ext cx="2167204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পারাপারের নৌকা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92736" y="3336567"/>
            <a:ext cx="499661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নদীতে খেয়ানৌকা ভাসছে 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9096" y="4523045"/>
            <a:ext cx="1781329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0762" y="4508404"/>
            <a:ext cx="216720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কোলাহল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92736" y="4521741"/>
            <a:ext cx="499661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পাখির কলরবে ঘুম ভাঙ্গে। 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347" y="3426453"/>
            <a:ext cx="1505843" cy="5060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780" y="4562426"/>
            <a:ext cx="1505843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7" grpId="0" animBg="1"/>
      <p:bldP spid="21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96" y="19374"/>
            <a:ext cx="6138929" cy="3455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4173"/>
          <a:stretch/>
        </p:blipFill>
        <p:spPr>
          <a:xfrm>
            <a:off x="85859" y="3485839"/>
            <a:ext cx="6053071" cy="33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4382" y="2744806"/>
            <a:ext cx="1087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bn-IN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540636" y="606842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3566" y="736870"/>
            <a:ext cx="6336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সেইদিন এই মাঠ স্তব্ধ হবে নাক জানি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নদী নক্ষত্রের তলে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সেদিনো দেখিবে স্বপ্ন-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0" y="3419875"/>
            <a:ext cx="6053070" cy="347954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04688" y="43312"/>
            <a:ext cx="4831308" cy="61414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noProof="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9F7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919F7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7139" y="62709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3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422</Words>
  <Application>Microsoft Office PowerPoint</Application>
  <PresentationFormat>Widescreen</PresentationFormat>
  <Paragraphs>90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Calibri Light</vt:lpstr>
      <vt:lpstr>Mangal</vt:lpstr>
      <vt:lpstr>NikoshBAN</vt:lpstr>
      <vt:lpstr>Vrinda</vt:lpstr>
      <vt:lpstr>Wingdings</vt:lpstr>
      <vt:lpstr>Office Theme</vt:lpstr>
      <vt:lpstr>2_Office Theme</vt:lpstr>
      <vt:lpstr>3_Office Theme</vt:lpstr>
      <vt:lpstr>4_Office Theme</vt:lpstr>
      <vt:lpstr>Default Design</vt:lpstr>
      <vt:lpstr>9_Office Theme</vt:lpstr>
      <vt:lpstr>1_Default Design</vt:lpstr>
      <vt:lpstr>2_Default Design</vt:lpstr>
      <vt:lpstr>7_Office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কবি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</dc:creator>
  <cp:lastModifiedBy>MULTIMEDIA</cp:lastModifiedBy>
  <cp:revision>62</cp:revision>
  <dcterms:created xsi:type="dcterms:W3CDTF">2020-04-05T13:10:47Z</dcterms:created>
  <dcterms:modified xsi:type="dcterms:W3CDTF">2020-10-18T04:11:47Z</dcterms:modified>
</cp:coreProperties>
</file>