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8" r:id="rId2"/>
    <p:sldId id="326" r:id="rId3"/>
    <p:sldId id="303" r:id="rId4"/>
    <p:sldId id="305" r:id="rId5"/>
    <p:sldId id="297" r:id="rId6"/>
    <p:sldId id="300" r:id="rId7"/>
    <p:sldId id="262" r:id="rId8"/>
    <p:sldId id="327" r:id="rId9"/>
    <p:sldId id="328" r:id="rId10"/>
    <p:sldId id="335" r:id="rId11"/>
    <p:sldId id="329" r:id="rId12"/>
    <p:sldId id="330" r:id="rId13"/>
    <p:sldId id="331" r:id="rId14"/>
    <p:sldId id="304" r:id="rId15"/>
    <p:sldId id="332" r:id="rId16"/>
    <p:sldId id="334" r:id="rId17"/>
    <p:sldId id="333" r:id="rId18"/>
    <p:sldId id="301" r:id="rId19"/>
    <p:sldId id="321" r:id="rId20"/>
    <p:sldId id="302" r:id="rId21"/>
    <p:sldId id="29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660"/>
  </p:normalViewPr>
  <p:slideViewPr>
    <p:cSldViewPr snapToGrid="0">
      <p:cViewPr>
        <p:scale>
          <a:sx n="66" d="100"/>
          <a:sy n="66" d="100"/>
        </p:scale>
        <p:origin x="99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F567F-15D2-47ED-A65E-52C60B729DA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6D2A9-EC69-464B-8F93-5BE2A1AD8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06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0AB8090-C7FB-4273-B8F4-15B24C425E4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166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42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100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412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26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530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859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645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477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58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193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62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898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714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94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665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8090-C7FB-4273-B8F4-15B24C425E4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4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B8090-C7FB-4273-B8F4-15B24C425E4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0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&#2439;-&#2478;&#2503;&#2439;&#2482;&#2435;hossainshahadat1985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7362" y="832919"/>
            <a:ext cx="10086824" cy="25545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8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গতম</a:t>
            </a:r>
            <a:endParaRPr lang="bn-IN" sz="8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গতম</a:t>
            </a:r>
            <a:endParaRPr lang="en-US" sz="8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62" y="2119744"/>
            <a:ext cx="10086824" cy="413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42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0.00116 L -0.36628 0.00116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0.00116 L -0.36628 0.00116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3135" y="637449"/>
            <a:ext cx="10419907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4800" dirty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অর্থায়নের সূচ</a:t>
            </a:r>
            <a:r>
              <a:rPr lang="bn-IN" sz="4800" dirty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না</a:t>
            </a:r>
            <a:endParaRPr lang="as-IN" sz="4800" dirty="0">
              <a:solidFill>
                <a:srgbClr val="0070C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3135" y="1817889"/>
            <a:ext cx="10419907" cy="5707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bn-IN" sz="2800" b="1" u="sng" dirty="0" smtClean="0">
                <a:latin typeface="SutonnyMJ" pitchFamily="2" charset="0"/>
                <a:cs typeface="SutonnyMJ" pitchFamily="2" charset="0"/>
              </a:rPr>
              <a:t>একক</a:t>
            </a:r>
            <a:r>
              <a:rPr lang="bn-IN" sz="2800" b="1" u="sng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2800" b="1" u="sng" dirty="0" smtClean="0">
                <a:latin typeface="SutonnyMJ" pitchFamily="2" charset="0"/>
                <a:cs typeface="SutonnyMJ" pitchFamily="2" charset="0"/>
              </a:rPr>
              <a:t>কাজ</a:t>
            </a:r>
            <a:endParaRPr lang="en-US" sz="2800" b="1" u="sng" dirty="0">
              <a:latin typeface="NikoshBAN" panose="0200000000000000000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3135" y="3369598"/>
            <a:ext cx="104199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SutonnyMJ" pitchFamily="2" charset="0"/>
                <a:cs typeface="NikoshBAN" panose="02000000000000000000" pitchFamily="2" charset="0"/>
              </a:rPr>
              <a:t>অর্থায়নের </a:t>
            </a:r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কার্যাবলি সমূহের নাম খাতায় লিখ।</a:t>
            </a:r>
            <a:endParaRPr lang="bn-IN" sz="2800" b="1" u="sng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47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8194" y="691770"/>
            <a:ext cx="10377377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2400" dirty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অর্থায়নের </a:t>
            </a:r>
            <a:r>
              <a:rPr lang="as-IN" sz="24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সূচ</a:t>
            </a:r>
            <a:r>
              <a:rPr lang="bn-IN" sz="24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না</a:t>
            </a:r>
            <a:endParaRPr lang="as-IN" sz="2400" dirty="0">
              <a:solidFill>
                <a:srgbClr val="0070C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8194" y="2353764"/>
            <a:ext cx="1037737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তহবিল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সংগ্রহ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Raising of Funds):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অর্থায়নের প্রথম কাজ হলো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তহবিল সংগ্রহ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করা। একজন আর্থিক ব্যবস্থাপক সম্ভাব্য সকল উৎস সণাক্তকরনের যাচাই বাছাইয়ের পর সবচেয়ে কম মূলধন ব্যয়যুক্ত ও কম ঝুঁকি সম্পন্ন উৎস থেকে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তহবিল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 করে থাকেন।</a:t>
            </a:r>
          </a:p>
          <a:p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/>
                <a:cs typeface="NikoshBAN" panose="02000000000000000000" pitchFamily="2" charset="0"/>
              </a:rPr>
              <a:t>মূলধন </a:t>
            </a:r>
            <a:r>
              <a:rPr lang="bn-IN" sz="2800" b="1" dirty="0">
                <a:latin typeface="NikoshBAN" panose="02000000000000000000"/>
                <a:cs typeface="NikoshBAN" panose="02000000000000000000" pitchFamily="2" charset="0"/>
              </a:rPr>
              <a:t>বাজেটিং </a:t>
            </a:r>
            <a:r>
              <a:rPr lang="bn-IN" sz="2800" b="1" dirty="0" smtClean="0">
                <a:latin typeface="NikoshBAN" panose="02000000000000000000"/>
                <a:cs typeface="NikoshBAN" panose="02000000000000000000" pitchFamily="2" charset="0"/>
              </a:rPr>
              <a:t>সিদ্ধান্ত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Capital Budgeting Decision):</a:t>
            </a:r>
            <a:r>
              <a:rPr lang="bn-IN" sz="28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তহবিল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সংগ্রহের পর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একজন আর্থিক ব্যবস্থাপক সম্ভাব্য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 প্রকল্পে </a:t>
            </a:r>
            <a:r>
              <a:rPr lang="bn-IN" sz="2800" dirty="0" smtClean="0">
                <a:latin typeface="NikoshBAN" panose="02000000000000000000"/>
                <a:cs typeface="NikoshBAN" panose="02000000000000000000" pitchFamily="2" charset="0"/>
              </a:rPr>
              <a:t>মূলধন </a:t>
            </a:r>
            <a:r>
              <a:rPr lang="bn-IN" sz="2800" dirty="0">
                <a:latin typeface="NikoshBAN" panose="02000000000000000000"/>
                <a:cs typeface="NikoshBAN" panose="02000000000000000000" pitchFamily="2" charset="0"/>
              </a:rPr>
              <a:t>বাজেটিং </a:t>
            </a:r>
            <a:r>
              <a:rPr lang="bn-IN" sz="2800" dirty="0" smtClean="0">
                <a:latin typeface="NikoshBAN" panose="02000000000000000000"/>
                <a:cs typeface="NikoshBAN" panose="02000000000000000000" pitchFamily="2" charset="0"/>
              </a:rPr>
              <a:t>কৌশল প্রয়োগ করে তাদের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গ্রহণযোগ্যতা নির্ণয় করে থাকেন। র‍্যাংকের মাধ্যমে সবচেয়ে লাভজনক প্রকল্পটি নির্বাচিত করেন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8195" y="1301095"/>
            <a:ext cx="10377376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SutonnyMJ" pitchFamily="2" charset="0"/>
                <a:cs typeface="NikoshBAN" panose="02000000000000000000" pitchFamily="2" charset="0"/>
              </a:rPr>
              <a:t>অর্থায়নের </a:t>
            </a:r>
            <a:r>
              <a:rPr lang="bn-IN" sz="3200" dirty="0" smtClean="0">
                <a:latin typeface="SutonnyMJ" pitchFamily="2" charset="0"/>
                <a:cs typeface="NikoshBAN" panose="02000000000000000000" pitchFamily="2" charset="0"/>
              </a:rPr>
              <a:t>কার্যাবলি</a:t>
            </a:r>
            <a:endParaRPr lang="bn-IN" sz="3200" b="1" u="sng" dirty="0" smtClean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739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8194" y="691770"/>
            <a:ext cx="10377377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2400" dirty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অর্থায়নের </a:t>
            </a:r>
            <a:r>
              <a:rPr lang="as-IN" sz="24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সূচ</a:t>
            </a:r>
            <a:r>
              <a:rPr lang="bn-IN" sz="24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না</a:t>
            </a:r>
            <a:endParaRPr lang="as-IN" sz="2400" dirty="0">
              <a:solidFill>
                <a:srgbClr val="0070C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8194" y="2353764"/>
            <a:ext cx="103773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স্বল্পমেয়াদি সম্পদ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Current Asset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Managment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একজন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আর্থিক ব্যবস্থাপক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স্বল্পমেয়াদি সম্পদ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 নিয়ন্ত্রন করে থাকেন। স্বল্পমেয়াদি সম্পদ বলতে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মেয়াদকাল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স্বল্পমেয়াদি সম্পদ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latin typeface="SutonnyMJ" pitchFamily="2" charset="0"/>
                <a:cs typeface="NikoshBAN" panose="02000000000000000000" pitchFamily="2" charset="0"/>
              </a:rPr>
              <a:t>তহবিল </a:t>
            </a:r>
            <a:r>
              <a:rPr lang="bn-IN" sz="2800" b="1" dirty="0" smtClean="0">
                <a:latin typeface="SutonnyMJ" pitchFamily="2" charset="0"/>
                <a:cs typeface="NikoshBAN" panose="02000000000000000000" pitchFamily="2" charset="0"/>
              </a:rPr>
              <a:t>বন্টন</a:t>
            </a:r>
            <a:r>
              <a:rPr lang="en-US" sz="2800" b="1" dirty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Distribution of Funds):</a:t>
            </a:r>
            <a:r>
              <a:rPr lang="en-US" sz="28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তহবিল </a:t>
            </a:r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বন্টন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প্রকল্পে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একই</a:t>
            </a:r>
            <a:r>
              <a:rPr lang="en-US" sz="2800" dirty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প্রকল্পের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অংশে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খাতে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পরিমান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প্রদান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অর্থের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সর্বোচ্চ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ব্যবসা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সফলতা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অর্জন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করবে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।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8195" y="1301095"/>
            <a:ext cx="10377376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SutonnyMJ" pitchFamily="2" charset="0"/>
                <a:cs typeface="NikoshBAN" panose="02000000000000000000" pitchFamily="2" charset="0"/>
              </a:rPr>
              <a:t>অর্থায়নের কার্যাবলি</a:t>
            </a:r>
            <a:endParaRPr lang="bn-IN" sz="3200" b="1" u="sng" dirty="0" smtClean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08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8194" y="691770"/>
            <a:ext cx="10377377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2400" dirty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অর্থায়নের </a:t>
            </a:r>
            <a:r>
              <a:rPr lang="as-IN" sz="24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সূচ</a:t>
            </a:r>
            <a:r>
              <a:rPr lang="bn-IN" sz="24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না</a:t>
            </a:r>
            <a:endParaRPr lang="as-IN" sz="2400" dirty="0">
              <a:solidFill>
                <a:srgbClr val="0070C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8194" y="2353764"/>
            <a:ext cx="103773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latin typeface="SutonnyMJ" pitchFamily="2" charset="0"/>
                <a:cs typeface="NikoshBAN" panose="02000000000000000000" pitchFamily="2" charset="0"/>
              </a:rPr>
              <a:t>আর্থিক </a:t>
            </a:r>
            <a:r>
              <a:rPr lang="bn-IN" sz="2800" b="1" dirty="0" smtClean="0">
                <a:latin typeface="SutonnyMJ" pitchFamily="2" charset="0"/>
                <a:cs typeface="NikoshBAN" panose="02000000000000000000" pitchFamily="2" charset="0"/>
              </a:rPr>
              <a:t>পরিকল্পনা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Financial Planning):</a:t>
            </a:r>
            <a:r>
              <a:rPr lang="bn-IN" sz="28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কোন ব্যক্তি, প্রতিষ্ঠান বা সরকারের একটি নির্দিষ্ট মেয়াদের বিভিন্ন সময়ের অর্থের প্রয়োজনীয়তার যে পরিকল্পনা করতে হয় তাকে আর্থিক পরিকল্পনা বলে। </a:t>
            </a:r>
            <a:r>
              <a:rPr lang="bn-IN" sz="2800" dirty="0">
                <a:latin typeface="SutonnyMJ" pitchFamily="2" charset="0"/>
                <a:cs typeface="NikoshBAN" panose="02000000000000000000" pitchFamily="2" charset="0"/>
              </a:rPr>
              <a:t>আর্থিক </a:t>
            </a:r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পরিকল্পনায় সাধারণত বিভিন্ন খাতকে আলাদাভাবে দেখানো হয়ে থাকে।  </a:t>
            </a:r>
            <a:endParaRPr lang="en-US" sz="2800" dirty="0">
              <a:latin typeface="SutonnyMJ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latin typeface="NikoshBAN" panose="02000000000000000000"/>
                <a:cs typeface="NikoshBAN" panose="02000000000000000000" pitchFamily="2" charset="0"/>
              </a:rPr>
              <a:t>উৎস </a:t>
            </a:r>
            <a:r>
              <a:rPr lang="bn-IN" sz="2800" b="1" dirty="0" smtClean="0">
                <a:latin typeface="NikoshBAN" panose="02000000000000000000"/>
                <a:cs typeface="NikoshBAN" panose="02000000000000000000" pitchFamily="2" charset="0"/>
              </a:rPr>
              <a:t>চিহ্নিতকরণ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Identification of Sources):</a:t>
            </a:r>
            <a:r>
              <a:rPr lang="bn-IN" sz="28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/>
                <a:cs typeface="NikoshBAN" panose="02000000000000000000" pitchFamily="2" charset="0"/>
              </a:rPr>
              <a:t>একজন আর্থিক ব্যবস্থাপককে সঠিক উৎস থেকে অর্থ সংগ্রহ করতে হয়। যেমন ব্যবসা প্রতিষ্ঠানের প্রাথমিক খরচ নিজে সরবরাহ করে থাকেন</a:t>
            </a:r>
            <a:r>
              <a:rPr lang="bn-IN" sz="2800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/>
                <a:cs typeface="NikoshBAN" panose="02000000000000000000" pitchFamily="2" charset="0"/>
              </a:rPr>
              <a:t>আবার প্রয়োজনে দীর্ঘমেয়াদের জন্য শেয়ার ইস্যুর মাধ্যমে মালিকানা ভাগাভাগির মাধ্যমে মূলধন সংগ্রহ করে থাকেন। এক্ষেত্রেও মূলধন ব্যয় ও ঝুঁকি বিবেচনা করতে হয়।    </a:t>
            </a:r>
            <a:endParaRPr lang="bn-IN" sz="2800" dirty="0"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8195" y="1301095"/>
            <a:ext cx="10377376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SutonnyMJ" pitchFamily="2" charset="0"/>
                <a:cs typeface="NikoshBAN" panose="02000000000000000000" pitchFamily="2" charset="0"/>
              </a:rPr>
              <a:t>অর্থায়নের কার্যাবলি</a:t>
            </a:r>
            <a:endParaRPr lang="bn-IN" sz="3200" b="1" u="sng" dirty="0" smtClean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509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8194" y="691770"/>
            <a:ext cx="10377377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2400" dirty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অর্থায়নের </a:t>
            </a:r>
            <a:r>
              <a:rPr lang="as-IN" sz="24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সূচ</a:t>
            </a:r>
            <a:r>
              <a:rPr lang="bn-IN" sz="24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না</a:t>
            </a:r>
            <a:endParaRPr lang="as-IN" sz="2400" dirty="0">
              <a:solidFill>
                <a:srgbClr val="0070C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8194" y="2353764"/>
            <a:ext cx="103773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latin typeface="SutonnyMJ" pitchFamily="2" charset="0"/>
                <a:cs typeface="NikoshBAN" panose="02000000000000000000" pitchFamily="2" charset="0"/>
              </a:rPr>
              <a:t>তহবিল </a:t>
            </a:r>
            <a:r>
              <a:rPr lang="bn-IN" sz="2800" b="1" dirty="0" smtClean="0">
                <a:latin typeface="SutonnyMJ" pitchFamily="2" charset="0"/>
                <a:cs typeface="NikoshBAN" panose="02000000000000000000" pitchFamily="2" charset="0"/>
              </a:rPr>
              <a:t>বিনিয়োগ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Investment of Fund):</a:t>
            </a:r>
            <a:r>
              <a:rPr lang="bn-IN" sz="28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একজন আর্থিক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ব্যবস্থাপক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সম্ভাব্য সকল</a:t>
            </a:r>
            <a:r>
              <a:rPr lang="bn-IN" sz="28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প্রকল্পের আয় ও খরচ বিশ্লষন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ঝুঁকি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সমন্ময়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করে</a:t>
            </a:r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 করে সবচেয়ে লাভজনক প্রকল্পে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সংগৃহিত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বিনিয়োগ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মুনাফা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অর্জন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2800" dirty="0" smtClean="0">
              <a:latin typeface="SutonnyMJ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SutonnyMJ" pitchFamily="2" charset="0"/>
                <a:cs typeface="NikoshBAN" panose="02000000000000000000" pitchFamily="2" charset="0"/>
              </a:rPr>
              <a:t>তহবিল </a:t>
            </a:r>
            <a:r>
              <a:rPr lang="bn-IN" sz="2800" b="1" dirty="0" smtClean="0">
                <a:latin typeface="SutonnyMJ" pitchFamily="2" charset="0"/>
                <a:cs typeface="NikoshBAN" panose="02000000000000000000" pitchFamily="2" charset="0"/>
              </a:rPr>
              <a:t>সংরক্ষণ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Protection of Funds):</a:t>
            </a:r>
            <a:r>
              <a:rPr lang="en-US" sz="28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ভবিষ্য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সর্বদাই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অনিশ্চিত</a:t>
            </a:r>
            <a:r>
              <a:rPr lang="en-US" sz="2800" dirty="0">
                <a:latin typeface="SutonnyMJ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ভবিষ্য</a:t>
            </a:r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তের কোনো বিপদের জন্য কোনো প্রকল্প যেনো বাধাগ্রস্ত না হয় সেজন্য পর্যাপ্ত পরিমান নগদ তহবিল হাতে রাখতে হয়। কাম্য পরিমান তারল্য হাতে একজন আর্থিক ব্যবস্থাপকের অন্যতম দক্ষকার পরিচয়</a:t>
            </a:r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।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8195" y="1301095"/>
            <a:ext cx="10377376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SutonnyMJ" pitchFamily="2" charset="0"/>
                <a:cs typeface="NikoshBAN" panose="02000000000000000000" pitchFamily="2" charset="0"/>
              </a:rPr>
              <a:t>অর্থায়নের কার্যাবলি</a:t>
            </a:r>
            <a:endParaRPr lang="bn-IN" sz="3200" b="1" u="sng" dirty="0" smtClean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654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8194" y="691770"/>
            <a:ext cx="10377377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2400" dirty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অর্থায়নের </a:t>
            </a:r>
            <a:r>
              <a:rPr lang="as-IN" sz="24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সূচ</a:t>
            </a:r>
            <a:r>
              <a:rPr lang="bn-IN" sz="24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না</a:t>
            </a:r>
            <a:endParaRPr lang="as-IN" sz="2400" dirty="0">
              <a:solidFill>
                <a:srgbClr val="0070C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8194" y="2033530"/>
            <a:ext cx="1037737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দলিলাদি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 (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Protection of Financial Documents):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 সকল কাজের মত আর্থিক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দলিলাদি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 </a:t>
            </a:r>
            <a:r>
              <a:rPr lang="bn-IN" sz="2800" dirty="0">
                <a:latin typeface="SutonnyMJ" pitchFamily="2" charset="0"/>
                <a:cs typeface="NikoshBAN" panose="02000000000000000000" pitchFamily="2" charset="0"/>
              </a:rPr>
              <a:t>একজন আর্থিক </a:t>
            </a:r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ব্যবস্থাপকের কাজের অন্তর্গত। প্রয়োজনের সময় যেন উক্ত দলিল বন্ধক রেখে অর্থায়ন করা যায় সে বিষয়টি মাথায় রেখে </a:t>
            </a:r>
            <a:r>
              <a:rPr lang="bn-IN" sz="2800" dirty="0">
                <a:latin typeface="SutonnyMJ" pitchFamily="2" charset="0"/>
                <a:cs typeface="NikoshBAN" panose="02000000000000000000" pitchFamily="2" charset="0"/>
              </a:rPr>
              <a:t>আর্থিক </a:t>
            </a:r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ব্যবস্থাপক নিজ দায়িত্বে উক্ত কাজটি করে থাকেন।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latin typeface="SutonnyMJ" pitchFamily="2" charset="0"/>
                <a:cs typeface="NikoshBAN" panose="02000000000000000000" pitchFamily="2" charset="0"/>
              </a:rPr>
              <a:t>মুনাফা  </a:t>
            </a:r>
            <a:r>
              <a:rPr lang="bn-IN" sz="2800" b="1" dirty="0" smtClean="0">
                <a:latin typeface="SutonnyMJ" pitchFamily="2" charset="0"/>
                <a:cs typeface="NikoshBAN" panose="02000000000000000000" pitchFamily="2" charset="0"/>
              </a:rPr>
              <a:t>বন্টন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Distribution of Profits):</a:t>
            </a:r>
            <a:r>
              <a:rPr lang="bn-IN" sz="28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মুনাফা বলতে সাধারণত কোনো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প্রকল্পের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নিট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আয়কে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বোঝানো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মুনাফা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বন্টন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জটিল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কারন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মুনাফা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শেয়ার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হোল্ডারদের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মাঝে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বন্টন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দিলে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ভবিষ্য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প্রয়োজনের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অর্থাভাব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দিতে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অল্প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বন্টন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শেয়ারের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বাজার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দাম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কমে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যাবার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সম্ভাবনা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দীর্ঘমেয়াদের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খারাপ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ফলাফল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আসতে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।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8195" y="1301095"/>
            <a:ext cx="10377376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SutonnyMJ" pitchFamily="2" charset="0"/>
                <a:cs typeface="NikoshBAN" panose="02000000000000000000" pitchFamily="2" charset="0"/>
              </a:rPr>
              <a:t>অর্থায়নের কার্যাবলি</a:t>
            </a:r>
            <a:endParaRPr lang="bn-IN" sz="3200" b="1" u="sng" dirty="0" smtClean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739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8194" y="691770"/>
            <a:ext cx="10377377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2400" dirty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অর্থায়নের </a:t>
            </a:r>
            <a:r>
              <a:rPr lang="as-IN" sz="24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সূচ</a:t>
            </a:r>
            <a:r>
              <a:rPr lang="bn-IN" sz="24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না</a:t>
            </a:r>
            <a:endParaRPr lang="as-IN" sz="2400" dirty="0">
              <a:solidFill>
                <a:srgbClr val="0070C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8194" y="2353764"/>
            <a:ext cx="1037737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সম্পত্তির ব্যবস্থাপন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Management of Assets ):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অবকাঠামো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কাঁচামাল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বিবেচনা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সকল কাজের মত আর্থিক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সম্পত্তি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সম্পত্তি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গুরুতবপূর্ণ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নগদ প্রবাহের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পূর্বানুমান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Forcasting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of Cash Flow): </a:t>
            </a:r>
            <a:r>
              <a:rPr lang="bn-IN" sz="2800" dirty="0">
                <a:latin typeface="SutonnyMJ" pitchFamily="2" charset="0"/>
                <a:cs typeface="NikoshBAN" panose="02000000000000000000" pitchFamily="2" charset="0"/>
              </a:rPr>
              <a:t>কোনো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প্রকল্পের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মুনাফা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অনেকাংশে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নির্ভর করে সঠিক </a:t>
            </a:r>
            <a:r>
              <a:rPr lang="as-IN" sz="2800" dirty="0" smtClean="0">
                <a:latin typeface="SutonnyMJ" pitchFamily="2" charset="0"/>
                <a:cs typeface="NikoshBAN" panose="02000000000000000000" pitchFamily="2" charset="0"/>
              </a:rPr>
              <a:t>নগদ </a:t>
            </a:r>
            <a:r>
              <a:rPr lang="as-IN" sz="2800" dirty="0">
                <a:latin typeface="SutonnyMJ" pitchFamily="2" charset="0"/>
                <a:cs typeface="NikoshBAN" panose="02000000000000000000" pitchFamily="2" charset="0"/>
              </a:rPr>
              <a:t>প্রবাহের </a:t>
            </a:r>
            <a:r>
              <a:rPr lang="as-IN" sz="2800" dirty="0" smtClean="0">
                <a:latin typeface="SutonnyMJ" pitchFamily="2" charset="0"/>
                <a:cs typeface="NikoshBAN" panose="02000000000000000000" pitchFamily="2" charset="0"/>
              </a:rPr>
              <a:t>পূর্বানুমা</a:t>
            </a:r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নের উপর। অনুমান সঠিক না হলে মূলধন বাজেটিং এ ভূল প্রকল্প নির্বাচিত হয়। সুত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রাং</a:t>
            </a:r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 কোনো ব্যবসা নির্বাচন করার আগে সর্বোচ্চ চেষ্টা করতে হবে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সঠিকভাবে নগদ প্রবাহ পূর্বানুমান করার জন্য।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8195" y="1301095"/>
            <a:ext cx="10377376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SutonnyMJ" pitchFamily="2" charset="0"/>
                <a:cs typeface="NikoshBAN" panose="02000000000000000000" pitchFamily="2" charset="0"/>
              </a:rPr>
              <a:t>অর্থায়নের কার্যাবলি</a:t>
            </a:r>
            <a:endParaRPr lang="bn-IN" sz="3200" b="1" u="sng" dirty="0" smtClean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35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8194" y="691770"/>
            <a:ext cx="10377377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2400" dirty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অর্থায়নের </a:t>
            </a:r>
            <a:r>
              <a:rPr lang="as-IN" sz="24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সূচ</a:t>
            </a:r>
            <a:r>
              <a:rPr lang="bn-IN" sz="24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না</a:t>
            </a:r>
            <a:endParaRPr lang="as-IN" sz="2400" dirty="0">
              <a:solidFill>
                <a:srgbClr val="0070C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8194" y="2353764"/>
            <a:ext cx="1037737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ব্যয় নিয়ন্ত্রন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Cost Control):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সফলতা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মাত্রায়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সর্বোচ্চ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প্রশাসন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পাদনের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সর্বোচ্চ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ভবিষ্যৎ মুনাফা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পূর্বানুমান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Forcasting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Future Profit):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ভবিষ্যৎ মুনাফা পূর্বানুমান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ব্যবস্থাপকের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একটি গুরুত্বপূর্ণ কাজ। কোনো প্রকল্প শুরু বা শেষ যেকোন পর্যায় থেকেই কোম্পানি বিদ্যমান প্রকল্প সম্প্রসারণ বা নতুন প্রকল্প গ্রহণ সিদ্ধান্ত নিতে হয়। এই জন্য বিভিন্ন তথ্য উপাত্ত বিশ্লষণ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সম্ভাব্য ভবিষ্যৎ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মুনাফা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 করতে হয়।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8195" y="1301095"/>
            <a:ext cx="10377376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SutonnyMJ" pitchFamily="2" charset="0"/>
                <a:cs typeface="NikoshBAN" panose="02000000000000000000" pitchFamily="2" charset="0"/>
              </a:rPr>
              <a:t>অর্থায়নের কার্যাবলি</a:t>
            </a:r>
            <a:endParaRPr lang="bn-IN" sz="3200" b="1" u="sng" dirty="0" smtClean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068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3135" y="637449"/>
            <a:ext cx="10419907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4800" dirty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অর্থায়নের সূচ</a:t>
            </a:r>
            <a:r>
              <a:rPr lang="bn-IN" sz="4800" dirty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না</a:t>
            </a:r>
            <a:endParaRPr lang="as-IN" sz="4800" dirty="0">
              <a:solidFill>
                <a:srgbClr val="0070C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3135" y="1817889"/>
            <a:ext cx="10419907" cy="5707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bn-IN" sz="2800" b="1" u="sng" dirty="0" smtClean="0">
                <a:latin typeface="SutonnyMJ" pitchFamily="2" charset="0"/>
                <a:cs typeface="SutonnyMJ" pitchFamily="2" charset="0"/>
              </a:rPr>
              <a:t>দলীয় কাজ</a:t>
            </a:r>
            <a:endParaRPr lang="en-US" sz="2800" b="1" u="sng" dirty="0">
              <a:latin typeface="NikoshBAN" panose="0200000000000000000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3135" y="3369598"/>
            <a:ext cx="104199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SutonnyMJ" pitchFamily="2" charset="0"/>
                <a:cs typeface="NikoshBAN" panose="02000000000000000000" pitchFamily="2" charset="0"/>
              </a:rPr>
              <a:t>অর্থায়নের </a:t>
            </a:r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কার্যাবলির কোন কাজটি তোমার কাছে সবচেয়ে গুরুত্বপূর্ণ মনে হয় আলোচনা কর।</a:t>
            </a:r>
            <a:endParaRPr lang="bn-IN" sz="2800" b="1" u="sng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977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3135" y="637449"/>
            <a:ext cx="10419907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4800" dirty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অর্থায়নের সূচ</a:t>
            </a:r>
            <a:r>
              <a:rPr lang="bn-IN" sz="4800" dirty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না</a:t>
            </a:r>
            <a:endParaRPr lang="as-IN" sz="4800" dirty="0">
              <a:solidFill>
                <a:srgbClr val="0070C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3135" y="1817889"/>
            <a:ext cx="10419907" cy="5707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bn-IN" sz="2800" b="1" u="sng" dirty="0">
                <a:latin typeface="SutonnyMJ" pitchFamily="2" charset="0"/>
                <a:cs typeface="SutonnyMJ" pitchFamily="2" charset="0"/>
              </a:rPr>
              <a:t>মূল্যায়ন</a:t>
            </a:r>
            <a:endParaRPr lang="en-US" sz="2800" b="1" u="sng" dirty="0">
              <a:latin typeface="NikoshBAN" panose="0200000000000000000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3135" y="2635307"/>
            <a:ext cx="104199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latin typeface="Calibri" panose="020F0502020204030204" pitchFamily="34" charset="0"/>
                <a:cs typeface="SutonnyMJ" pitchFamily="2" charset="0"/>
              </a:rPr>
              <a:t>অর্থায়নের </a:t>
            </a:r>
            <a:r>
              <a:rPr lang="bn-IN" sz="2800" dirty="0" smtClean="0">
                <a:latin typeface="Calibri" panose="020F0502020204030204" pitchFamily="34" charset="0"/>
                <a:cs typeface="SutonnyMJ" pitchFamily="2" charset="0"/>
              </a:rPr>
              <a:t>কার্যাবলি কাকে বলে? </a:t>
            </a:r>
            <a:endParaRPr lang="bn-IN" sz="2800" dirty="0" smtClean="0">
              <a:latin typeface="Calibri" panose="020F0502020204030204" pitchFamily="34" charset="0"/>
              <a:cs typeface="SutonnyMJ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latin typeface="Calibri" panose="020F0502020204030204" pitchFamily="34" charset="0"/>
                <a:cs typeface="SutonnyMJ" pitchFamily="2" charset="0"/>
              </a:rPr>
              <a:t>অর্থায়নের </a:t>
            </a:r>
            <a:r>
              <a:rPr lang="bn-IN" sz="2800" dirty="0">
                <a:latin typeface="Calibri" panose="020F0502020204030204" pitchFamily="34" charset="0"/>
                <a:cs typeface="SutonnyMJ" pitchFamily="2" charset="0"/>
              </a:rPr>
              <a:t>কার্যাবলি ছ</a:t>
            </a:r>
            <a:r>
              <a:rPr lang="bn-IN" sz="2800" dirty="0" smtClean="0">
                <a:latin typeface="Calibri" panose="020F0502020204030204" pitchFamily="34" charset="0"/>
                <a:cs typeface="SutonnyMJ" pitchFamily="2" charset="0"/>
              </a:rPr>
              <a:t>কের সাহায্যে দেখাও</a:t>
            </a:r>
            <a:r>
              <a:rPr lang="bn-IN" sz="2800" dirty="0" smtClean="0">
                <a:latin typeface="Calibri" panose="020F0502020204030204" pitchFamily="34" charset="0"/>
                <a:cs typeface="SutonnyMJ" pitchFamily="2" charset="0"/>
              </a:rPr>
              <a:t>।</a:t>
            </a:r>
            <a:endParaRPr lang="bn-IN" sz="2800" dirty="0" smtClean="0">
              <a:latin typeface="Calibri" panose="020F0502020204030204" pitchFamily="34" charset="0"/>
              <a:cs typeface="SutonnyMJ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latin typeface="Calibri" panose="020F0502020204030204" pitchFamily="34" charset="0"/>
                <a:cs typeface="SutonnyMJ" pitchFamily="2" charset="0"/>
              </a:rPr>
              <a:t>অর্থায়নের কার্যাবলি ব্যাখ্যা কর</a:t>
            </a:r>
            <a:r>
              <a:rPr lang="bn-IN" sz="2800" dirty="0" smtClean="0">
                <a:latin typeface="Calibri" panose="020F0502020204030204" pitchFamily="34" charset="0"/>
                <a:cs typeface="SutonnyMJ" pitchFamily="2" charset="0"/>
              </a:rPr>
              <a:t>।</a:t>
            </a:r>
            <a:endParaRPr lang="en-US" sz="2800" dirty="0">
              <a:latin typeface="NikoshBAN" panose="0200000000000000000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473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1254" y="1824218"/>
            <a:ext cx="688074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SutonnyMJ" pitchFamily="2" charset="0"/>
                <a:cs typeface="NikoshBAN" panose="02000000000000000000" pitchFamily="2" charset="0"/>
              </a:rPr>
              <a:t>মোঃ শাহাদাত হোসেন</a:t>
            </a:r>
          </a:p>
          <a:p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/>
                <a:cs typeface="NikoshBAN" panose="02000000000000000000" pitchFamily="2" charset="0"/>
              </a:rPr>
              <a:t>ও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/>
                <a:cs typeface="NikoshBAN" panose="02000000000000000000" pitchFamily="2" charset="0"/>
              </a:rPr>
              <a:t>বিভাগীয়</a:t>
            </a:r>
            <a:r>
              <a:rPr lang="en-US" sz="2800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/>
                <a:cs typeface="NikoshBAN" panose="02000000000000000000" pitchFamily="2" charset="0"/>
              </a:rPr>
              <a:t>প্রধান</a:t>
            </a:r>
            <a:endParaRPr lang="en-US" sz="2800" dirty="0" smtClean="0"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ফিন্যান্স, ব্যাংকিং ও বিমা বিভাগ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endParaRPr lang="bn-IN" sz="2800" dirty="0" smtClean="0">
              <a:latin typeface="SutonnyMJ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চান্দিনা রেদোয়ান আহ্‌মেদ কলেজ</a:t>
            </a:r>
          </a:p>
          <a:p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চান্দিনা, কুমিল্লা।</a:t>
            </a:r>
            <a:endParaRPr lang="en-US" sz="2800" dirty="0" smtClean="0">
              <a:latin typeface="SutonnyMJ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সহপ্রণেতাঃ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স্নাতক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পর্যায়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 </a:t>
            </a:r>
            <a:endParaRPr lang="bn-IN" sz="2800" dirty="0" smtClean="0">
              <a:latin typeface="SutonnyMJ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মোবা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ইলঃ</a:t>
            </a:r>
            <a:r>
              <a:rPr lang="bn-IN" sz="2800" dirty="0" smtClean="0">
                <a:latin typeface="SutonnyMJ" pitchFamily="2" charset="0"/>
                <a:cs typeface="NikoshBAN" panose="02000000000000000000" pitchFamily="2" charset="0"/>
              </a:rPr>
              <a:t> ০১৭২০১১৮২৯৪</a:t>
            </a:r>
          </a:p>
          <a:p>
            <a:r>
              <a:rPr lang="bn-IN" sz="2800" dirty="0" smtClean="0">
                <a:latin typeface="SutonnyMJ" pitchFamily="2" charset="0"/>
                <a:cs typeface="SutonnyMJ" pitchFamily="2" charset="0"/>
                <a:hlinkClick r:id="rId2"/>
              </a:rPr>
              <a:t>ই-মেইলঃ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hossainshahadat1985@gmail.com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160" y="744583"/>
            <a:ext cx="1046988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40" y="1824218"/>
            <a:ext cx="2743200" cy="349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12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1869" y="637449"/>
            <a:ext cx="10462437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4800" dirty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অর্থায়নের সূচ</a:t>
            </a:r>
            <a:r>
              <a:rPr lang="bn-IN" sz="4800" dirty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না</a:t>
            </a:r>
            <a:endParaRPr lang="as-IN" sz="4800" dirty="0">
              <a:solidFill>
                <a:srgbClr val="0070C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1869" y="1817889"/>
            <a:ext cx="10462437" cy="58785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bn-IN" sz="2800" b="1" u="sng" dirty="0" smtClean="0">
                <a:latin typeface="SutonnyMJ" pitchFamily="2" charset="0"/>
                <a:cs typeface="SutonnyMJ" pitchFamily="2" charset="0"/>
              </a:rPr>
              <a:t>বাড়ির কাজ</a:t>
            </a:r>
            <a:endParaRPr lang="en-US" sz="2800" b="1" u="sng" dirty="0">
              <a:latin typeface="NikoshBAN" panose="0200000000000000000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1869" y="3592238"/>
            <a:ext cx="104624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latin typeface="Calibri" panose="020F0502020204030204" pitchFamily="34" charset="0"/>
                <a:cs typeface="SutonnyMJ" pitchFamily="2" charset="0"/>
              </a:rPr>
              <a:t>অর্থায়নের কার্যাবলি </a:t>
            </a:r>
            <a:r>
              <a:rPr lang="bn-IN" sz="2800" dirty="0" smtClean="0">
                <a:latin typeface="Calibri" panose="020F0502020204030204" pitchFamily="34" charset="0"/>
                <a:cs typeface="SutonnyMJ" pitchFamily="2" charset="0"/>
              </a:rPr>
              <a:t>আলোচনা কর।</a:t>
            </a:r>
            <a:endParaRPr lang="bn-IN" sz="2800" dirty="0">
              <a:latin typeface="Calibri" panose="020F0502020204030204" pitchFamily="34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61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11497"/>
            <a:ext cx="10792691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5" y="1542494"/>
            <a:ext cx="10972799" cy="471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99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6930" y="691770"/>
            <a:ext cx="10249786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8550" y="2096297"/>
            <a:ext cx="96781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SutonnyMJ" pitchFamily="2" charset="0"/>
                <a:cs typeface="NikoshBAN" panose="02000000000000000000" pitchFamily="2" charset="0"/>
              </a:rPr>
              <a:t>উচ্চ মাধ্যমিক-১ম বর্ষ</a:t>
            </a:r>
          </a:p>
          <a:p>
            <a:pPr algn="ctr"/>
            <a:r>
              <a:rPr lang="bn-IN" sz="4400" dirty="0" smtClean="0">
                <a:latin typeface="SutonnyMJ" pitchFamily="2" charset="0"/>
                <a:cs typeface="NikoshBAN" panose="02000000000000000000" pitchFamily="2" charset="0"/>
              </a:rPr>
              <a:t>ফিন্যান্স, ব্যাংকিং ও বিমা-১ম পত্র</a:t>
            </a:r>
          </a:p>
          <a:p>
            <a:pPr algn="ctr"/>
            <a:r>
              <a:rPr lang="bn-IN" sz="4400" dirty="0" smtClean="0">
                <a:latin typeface="SutonnyMJ" pitchFamily="2" charset="0"/>
                <a:cs typeface="NikoshBAN" panose="02000000000000000000" pitchFamily="2" charset="0"/>
              </a:rPr>
              <a:t>প্রথম অধ্যায়-অর্থায়নের সূচনা</a:t>
            </a:r>
          </a:p>
          <a:p>
            <a:pPr algn="ctr"/>
            <a:r>
              <a:rPr lang="bn-IN" sz="4400" dirty="0" smtClean="0">
                <a:latin typeface="SutonnyMJ" pitchFamily="2" charset="0"/>
                <a:cs typeface="NikoshBAN" panose="02000000000000000000" pitchFamily="2" charset="0"/>
              </a:rPr>
              <a:t>তারিখঃ 12/১০/২০২০ খ্রিঃ 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011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8195" y="744583"/>
            <a:ext cx="10313582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95" y="1575580"/>
            <a:ext cx="10313582" cy="471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27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6930" y="691770"/>
            <a:ext cx="10249786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6931" y="2692042"/>
            <a:ext cx="10249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C000"/>
                </a:solidFill>
                <a:latin typeface="SutonnyMJ" pitchFamily="2" charset="0"/>
                <a:cs typeface="NikoshBAN" panose="02000000000000000000" pitchFamily="2" charset="0"/>
              </a:rPr>
              <a:t>অর্থায়নের</a:t>
            </a:r>
            <a:r>
              <a:rPr lang="en-US" sz="7200" dirty="0" smtClean="0">
                <a:solidFill>
                  <a:srgbClr val="FFC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C000"/>
                </a:solidFill>
                <a:latin typeface="SutonnyMJ" pitchFamily="2" charset="0"/>
                <a:cs typeface="NikoshBAN" panose="02000000000000000000" pitchFamily="2" charset="0"/>
              </a:rPr>
              <a:t>কার্যাবলি</a:t>
            </a:r>
            <a:endParaRPr lang="bn-IN" sz="7200" dirty="0" smtClean="0">
              <a:solidFill>
                <a:srgbClr val="FFC00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21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691770"/>
            <a:ext cx="10398642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অর্থায়নের সূচনা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3094300"/>
            <a:ext cx="103986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অর্থায়নের 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 জানতে পারবে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2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অর্থায়নের 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342658"/>
            <a:ext cx="10398642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7200" dirty="0">
                <a:solidFill>
                  <a:srgbClr val="FFC000"/>
                </a:solidFill>
                <a:latin typeface="SutonnyMJ" pitchFamily="2" charset="0"/>
                <a:cs typeface="NikoshBAN" panose="02000000000000000000" pitchFamily="2" charset="0"/>
              </a:rPr>
              <a:t>শিখনফল</a:t>
            </a:r>
            <a:endParaRPr lang="bn-IN" sz="7200" dirty="0" smtClean="0">
              <a:solidFill>
                <a:srgbClr val="FFC00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837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8194" y="691770"/>
            <a:ext cx="10377377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2400" dirty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অর্থায়নের </a:t>
            </a:r>
            <a:r>
              <a:rPr lang="as-IN" sz="24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সূচ</a:t>
            </a:r>
            <a:r>
              <a:rPr lang="bn-IN" sz="24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না</a:t>
            </a:r>
            <a:endParaRPr lang="as-IN" sz="2400" dirty="0">
              <a:solidFill>
                <a:srgbClr val="0070C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8193" y="2658564"/>
            <a:ext cx="103773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800" dirty="0" smtClean="0">
                <a:latin typeface="SutonnyMJ"/>
                <a:ea typeface="Times New Roman" panose="02020603050405020304" pitchFamily="18" charset="0"/>
                <a:cs typeface="NikoshBAN" panose="02000000000000000000" pitchFamily="2" charset="0"/>
              </a:rPr>
              <a:t>একজন আর্থিক ব্যবস্থাপক বিভিন্ন ব্যক্তি, ব্যবসায় প্রতিষ্ঠান ও সরকারের মধ্যে অর্থ হস্তান্তরের প্রক্রিয়ার মাধ্যমে অর্থের সর্বোচ্চ ব্যবহার নিশ্চিত করার জন্য যে সমস্ত আর্থিক কার্যাবলি সম্পন্ন করেন তাদেরকে একত্রে </a:t>
            </a:r>
            <a:r>
              <a:rPr lang="bn-IN" sz="2800" dirty="0">
                <a:latin typeface="SutonnyMJ" pitchFamily="2" charset="0"/>
                <a:cs typeface="NikoshBAN" panose="02000000000000000000" pitchFamily="2" charset="0"/>
              </a:rPr>
              <a:t>অর্থায়নের</a:t>
            </a:r>
            <a:r>
              <a:rPr lang="bn-IN" sz="2800" dirty="0" smtClean="0">
                <a:latin typeface="SutonnyMJ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বলে।</a:t>
            </a:r>
            <a:endParaRPr lang="bn-IN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8195" y="1522767"/>
            <a:ext cx="10377376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SutonnyMJ" pitchFamily="2" charset="0"/>
                <a:cs typeface="NikoshBAN" panose="02000000000000000000" pitchFamily="2" charset="0"/>
              </a:rPr>
              <a:t>অর্থায়নের কার্যাবলি </a:t>
            </a:r>
            <a:r>
              <a:rPr lang="bn-IN" sz="32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latin typeface="Times New Roman" panose="02020603050405020304" pitchFamily="18" charset="0"/>
                <a:cs typeface="NikoshBAN" panose="02000000000000000000" pitchFamily="2" charset="0"/>
              </a:rPr>
              <a:t>Funcion</a:t>
            </a:r>
            <a:r>
              <a:rPr lang="en-US" sz="32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cs typeface="NikoshBAN" panose="02000000000000000000" pitchFamily="2" charset="0"/>
              </a:rPr>
              <a:t>of Finance</a:t>
            </a:r>
            <a:r>
              <a:rPr lang="bn-IN" sz="3200" smtClean="0">
                <a:latin typeface="Times New Roman" panose="02020603050405020304" pitchFamily="18" charset="0"/>
                <a:cs typeface="NikoshBAN" panose="02000000000000000000" pitchFamily="2" charset="0"/>
              </a:rPr>
              <a:t>)</a:t>
            </a:r>
            <a:endParaRPr lang="bn-IN" sz="3200" b="1" u="sng" dirty="0" smtClean="0">
              <a:latin typeface="Times New Roman" panose="02020603050405020304" pitchFamily="18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847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8194" y="691770"/>
            <a:ext cx="10377377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2400" dirty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অর্থায়নের </a:t>
            </a:r>
            <a:r>
              <a:rPr lang="as-IN" sz="24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সূচ</a:t>
            </a:r>
            <a:r>
              <a:rPr lang="bn-IN" sz="24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না</a:t>
            </a:r>
            <a:endParaRPr lang="as-IN" sz="2400" dirty="0">
              <a:solidFill>
                <a:srgbClr val="0070C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8193" y="2658564"/>
            <a:ext cx="103773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800" dirty="0" smtClean="0">
                <a:latin typeface="SutonnyMJ"/>
                <a:ea typeface="Times New Roman" panose="02020603050405020304" pitchFamily="18" charset="0"/>
                <a:cs typeface="NikoshBAN" panose="02000000000000000000" pitchFamily="2" charset="0"/>
              </a:rPr>
              <a:t>একজন আর্থিক ব্যবস্থাপক বিভিন্ন ব্যক্তি, ব্যবসায় প্রতিষ্ঠান ও সরকারের মধ্যে অর্থ হস্তান্তরের প্রক্রিয়ার মাধ্যমে অর্থের সর্বোচ্চ ব্যবহার নিশ্চিত করার জন্য যে সমস্ত আর্থিক কার্যাবলি সম্পন্ন করেন তাদেরকে একত্রে </a:t>
            </a:r>
            <a:r>
              <a:rPr lang="bn-IN" sz="2800" dirty="0">
                <a:latin typeface="SutonnyMJ" pitchFamily="2" charset="0"/>
                <a:cs typeface="NikoshBAN" panose="02000000000000000000" pitchFamily="2" charset="0"/>
              </a:rPr>
              <a:t>অর্থায়নের</a:t>
            </a:r>
            <a:r>
              <a:rPr lang="bn-IN" sz="2800" dirty="0" smtClean="0">
                <a:latin typeface="SutonnyMJ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বলে।</a:t>
            </a:r>
            <a:endParaRPr lang="bn-IN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8195" y="1522767"/>
            <a:ext cx="10377376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SutonnyMJ" pitchFamily="2" charset="0"/>
                <a:cs typeface="NikoshBAN" panose="02000000000000000000" pitchFamily="2" charset="0"/>
              </a:rPr>
              <a:t>অর্থায়নের কার্যাবলি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প্রকারভেদ</a:t>
            </a:r>
            <a:r>
              <a:rPr lang="bn-IN" sz="32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Types of </a:t>
            </a:r>
            <a:r>
              <a:rPr lang="en-US" sz="3200" dirty="0" err="1" smtClean="0">
                <a:latin typeface="Times New Roman" panose="02020603050405020304" pitchFamily="18" charset="0"/>
                <a:cs typeface="NikoshBAN" panose="02000000000000000000" pitchFamily="2" charset="0"/>
              </a:rPr>
              <a:t>Funcion</a:t>
            </a:r>
            <a:r>
              <a:rPr lang="en-US" sz="32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of Finance</a:t>
            </a:r>
            <a:r>
              <a:rPr lang="bn-IN" sz="32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)</a:t>
            </a:r>
            <a:r>
              <a:rPr lang="en-US" sz="32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bn-IN" sz="3200" b="1" u="sng" dirty="0" smtClean="0">
              <a:latin typeface="Times New Roman" panose="02020603050405020304" pitchFamily="18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329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6016" y="691770"/>
            <a:ext cx="10396344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অর্থায়নের সূচ</a:t>
            </a:r>
            <a:r>
              <a:rPr lang="bn-IN" sz="3200" dirty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না</a:t>
            </a:r>
            <a:endParaRPr lang="as-IN" sz="3200" dirty="0">
              <a:solidFill>
                <a:srgbClr val="0070C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6016" y="1540591"/>
            <a:ext cx="10396344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SutonnyMJ" pitchFamily="2" charset="0"/>
                <a:cs typeface="NikoshBAN" panose="02000000000000000000" pitchFamily="2" charset="0"/>
              </a:rPr>
              <a:t>অর্থায়নের কার্যাবলি</a:t>
            </a:r>
            <a:r>
              <a:rPr lang="en-US" sz="2800" dirty="0">
                <a:latin typeface="SutonnyMJ" pitchFamily="2" charset="0"/>
                <a:cs typeface="NikoshBAN" panose="02000000000000000000" pitchFamily="2" charset="0"/>
              </a:rPr>
              <a:t>র </a:t>
            </a:r>
            <a:r>
              <a:rPr lang="en-US" sz="2800" dirty="0" err="1">
                <a:latin typeface="SutonnyMJ" pitchFamily="2" charset="0"/>
                <a:cs typeface="NikoshBAN" panose="02000000000000000000" pitchFamily="2" charset="0"/>
              </a:rPr>
              <a:t>প্রকারভেদ</a:t>
            </a:r>
            <a:r>
              <a:rPr lang="bn-IN" sz="2800" dirty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latin typeface="Times New Roman" panose="02020603050405020304" pitchFamily="18" charset="0"/>
                <a:cs typeface="NikoshBAN" panose="02000000000000000000" pitchFamily="2" charset="0"/>
              </a:rPr>
              <a:t>Types of </a:t>
            </a:r>
            <a:r>
              <a:rPr lang="en-US" sz="2800" dirty="0" err="1">
                <a:latin typeface="Times New Roman" panose="02020603050405020304" pitchFamily="18" charset="0"/>
                <a:cs typeface="NikoshBAN" panose="02000000000000000000" pitchFamily="2" charset="0"/>
              </a:rPr>
              <a:t>Funcion</a:t>
            </a:r>
            <a:r>
              <a:rPr lang="en-US" sz="2800" dirty="0">
                <a:latin typeface="Times New Roman" panose="02020603050405020304" pitchFamily="18" charset="0"/>
                <a:cs typeface="NikoshBAN" panose="02000000000000000000" pitchFamily="2" charset="0"/>
              </a:rPr>
              <a:t> of Finance</a:t>
            </a:r>
            <a:r>
              <a:rPr lang="bn-IN" sz="2800" dirty="0">
                <a:latin typeface="Times New Roman" panose="02020603050405020304" pitchFamily="18" charset="0"/>
                <a:cs typeface="NikoshBAN" panose="02000000000000000000" pitchFamily="2" charset="0"/>
              </a:rPr>
              <a:t>)</a:t>
            </a:r>
            <a:r>
              <a:rPr lang="en-US" sz="28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bn-IN" sz="2800" b="1" u="sng" dirty="0">
              <a:latin typeface="Times New Roman" panose="02020603050405020304" pitchFamily="18" charset="0"/>
              <a:cs typeface="SutonnyMJ" pitchFamily="2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2078150" y="2375392"/>
            <a:ext cx="505582" cy="0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569235" y="2740129"/>
            <a:ext cx="301414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anose="02000000000000000000"/>
                <a:cs typeface="NikoshBAN" panose="02000000000000000000" pitchFamily="2" charset="0"/>
              </a:rPr>
              <a:t>মূলধন বাজেটিং সিদ্ধান্ত  </a:t>
            </a:r>
            <a:endParaRPr lang="bn-IN" sz="2400" b="1" dirty="0"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82448" y="3384717"/>
            <a:ext cx="3000934" cy="46166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স্বল্পমেয়াদি সম্পদ ব্যবস্থাপনা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82448" y="3988581"/>
            <a:ext cx="300093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SutonnyMJ" pitchFamily="2" charset="0"/>
                <a:cs typeface="NikoshBAN" panose="02000000000000000000" pitchFamily="2" charset="0"/>
              </a:rPr>
              <a:t>তহবিল বন্টন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64883" y="2161323"/>
            <a:ext cx="3018499" cy="46166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তহবিল সংগ্রহ করা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584475" y="5294998"/>
            <a:ext cx="299890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anose="02000000000000000000"/>
                <a:cs typeface="NikoshBAN" panose="02000000000000000000" pitchFamily="2" charset="0"/>
              </a:rPr>
              <a:t>উৎস চিহ্নিতকরণ </a:t>
            </a:r>
            <a:endParaRPr lang="bn-IN" sz="2400" b="1" dirty="0"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597688" y="5956215"/>
            <a:ext cx="2985694" cy="46166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SutonnyMJ" pitchFamily="2" charset="0"/>
                <a:cs typeface="NikoshBAN" panose="02000000000000000000" pitchFamily="2" charset="0"/>
              </a:rPr>
              <a:t>তহবিল </a:t>
            </a:r>
            <a:r>
              <a:rPr lang="bn-IN" sz="2400" b="1" dirty="0" smtClean="0">
                <a:latin typeface="SutonnyMJ" pitchFamily="2" charset="0"/>
                <a:cs typeface="NikoshBAN" panose="02000000000000000000" pitchFamily="2" charset="0"/>
              </a:rPr>
              <a:t>বিনিয়োগ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460633" y="2171094"/>
            <a:ext cx="270860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SutonnyMJ" pitchFamily="2" charset="0"/>
                <a:cs typeface="NikoshBAN" panose="02000000000000000000" pitchFamily="2" charset="0"/>
              </a:rPr>
              <a:t>তহবিল সংরক্ষণ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80123" y="4633062"/>
            <a:ext cx="3003259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SutonnyMJ" pitchFamily="2" charset="0"/>
                <a:cs typeface="NikoshBAN" panose="02000000000000000000" pitchFamily="2" charset="0"/>
              </a:rPr>
              <a:t>আর্থিক পরিকল্পনা 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60632" y="2801543"/>
            <a:ext cx="2708603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 দলিলাদি সংরক্ষণ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2080884" y="2927091"/>
            <a:ext cx="50558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078150" y="3536698"/>
            <a:ext cx="50558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092106" y="4160144"/>
            <a:ext cx="50558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059301" y="4811324"/>
            <a:ext cx="50558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092106" y="5476334"/>
            <a:ext cx="50558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092106" y="6141363"/>
            <a:ext cx="50558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955051" y="2443715"/>
            <a:ext cx="50558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6955051" y="2991521"/>
            <a:ext cx="50558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460633" y="3450121"/>
            <a:ext cx="2708602" cy="46166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SutonnyMJ" pitchFamily="2" charset="0"/>
                <a:cs typeface="NikoshBAN" panose="02000000000000000000" pitchFamily="2" charset="0"/>
              </a:rPr>
              <a:t>মুনাফা  </a:t>
            </a:r>
            <a:r>
              <a:rPr lang="bn-IN" sz="2400" b="1" dirty="0">
                <a:latin typeface="SutonnyMJ" pitchFamily="2" charset="0"/>
                <a:cs typeface="NikoshBAN" panose="02000000000000000000" pitchFamily="2" charset="0"/>
              </a:rPr>
              <a:t>বন্টন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460633" y="4098188"/>
            <a:ext cx="270860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সম্পত্তির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460633" y="4755756"/>
            <a:ext cx="270860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নগদ প্রবাহের পূর্বানুমান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6955051" y="3635269"/>
            <a:ext cx="50558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6955051" y="4343099"/>
            <a:ext cx="50558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6955051" y="4991156"/>
            <a:ext cx="50558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460633" y="5356004"/>
            <a:ext cx="270860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ব্যয় নিয়ন্ত্রন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460631" y="5993305"/>
            <a:ext cx="2708603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ভবিষ্যৎ মুনাফা পূর্বানুমান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6955051" y="5587060"/>
            <a:ext cx="50558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6955050" y="6187140"/>
            <a:ext cx="57034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245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1" grpId="0" animBg="1"/>
      <p:bldP spid="53" grpId="0" animBg="1"/>
      <p:bldP spid="54" grpId="0" animBg="1"/>
      <p:bldP spid="56" grpId="0" animBg="1"/>
      <p:bldP spid="64" grpId="0" animBg="1"/>
      <p:bldP spid="66" grpId="0" animBg="1"/>
      <p:bldP spid="67" grpId="0" animBg="1"/>
      <p:bldP spid="68" grpId="0" animBg="1"/>
      <p:bldP spid="43" grpId="0" animBg="1"/>
      <p:bldP spid="71" grpId="0" animBg="1"/>
      <p:bldP spid="72" grpId="0" animBg="1"/>
      <p:bldP spid="73" grpId="0" animBg="1"/>
      <p:bldP spid="77" grpId="0" animBg="1"/>
      <p:bldP spid="7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1454</TotalTime>
  <Words>943</Words>
  <Application>Microsoft Office PowerPoint</Application>
  <PresentationFormat>Widescreen</PresentationFormat>
  <Paragraphs>95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Garamond</vt:lpstr>
      <vt:lpstr>NikoshBAN</vt:lpstr>
      <vt:lpstr>SutonnyMJ</vt:lpstr>
      <vt:lpstr>Times New Roman</vt:lpstr>
      <vt:lpstr>Vrinda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¯^vMZg</dc:title>
  <dc:creator>Arafat</dc:creator>
  <cp:lastModifiedBy>Anwar</cp:lastModifiedBy>
  <cp:revision>374</cp:revision>
  <dcterms:created xsi:type="dcterms:W3CDTF">2019-06-26T04:16:36Z</dcterms:created>
  <dcterms:modified xsi:type="dcterms:W3CDTF">2020-10-13T07:01:42Z</dcterms:modified>
  <cp:contentStatus/>
</cp:coreProperties>
</file>