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303" r:id="rId4"/>
    <p:sldId id="262" r:id="rId5"/>
    <p:sldId id="316" r:id="rId6"/>
    <p:sldId id="300" r:id="rId7"/>
    <p:sldId id="319" r:id="rId8"/>
    <p:sldId id="315" r:id="rId9"/>
    <p:sldId id="320" r:id="rId10"/>
    <p:sldId id="313" r:id="rId11"/>
    <p:sldId id="307" r:id="rId12"/>
    <p:sldId id="321" r:id="rId13"/>
    <p:sldId id="323" r:id="rId14"/>
    <p:sldId id="322" r:id="rId15"/>
    <p:sldId id="301" r:id="rId16"/>
    <p:sldId id="312" r:id="rId17"/>
    <p:sldId id="325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86364" autoAdjust="0"/>
  </p:normalViewPr>
  <p:slideViewPr>
    <p:cSldViewPr snapToGrid="0">
      <p:cViewPr varScale="1">
        <p:scale>
          <a:sx n="63" d="100"/>
          <a:sy n="63" d="100"/>
        </p:scale>
        <p:origin x="9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16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4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0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41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530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85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4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47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19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6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89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71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9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6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&#2439;-&#2478;&#2503;&#2439;&#2482;&#2435;hossainshahadat1985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832919"/>
            <a:ext cx="1033272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/>
                <a:cs typeface="SutonnyMJ" pitchFamily="2" charset="0"/>
              </a:rPr>
              <a:t>স্বাগতম</a:t>
            </a:r>
            <a:endParaRPr lang="en-US" sz="6600" b="1" dirty="0">
              <a:solidFill>
                <a:srgbClr val="7030A0"/>
              </a:solidFill>
              <a:latin typeface="NikoshBAN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40915"/>
            <a:ext cx="10332720" cy="43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9 0.00116 L -0.36627 0.0011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160" y="637449"/>
            <a:ext cx="1042416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160" y="1817889"/>
            <a:ext cx="10424160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একক কাজ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160" y="2863907"/>
            <a:ext cx="10424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কারা কারা বন্ড ইস্যু করতে পারে।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8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016" y="691770"/>
            <a:ext cx="10518264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4126" y="1248447"/>
            <a:ext cx="305268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SutonnyMJ" pitchFamily="2" charset="0"/>
                <a:cs typeface="NikoshBAN" panose="02000000000000000000" pitchFamily="2" charset="0"/>
              </a:rPr>
              <a:t>বন্ডের</a:t>
            </a:r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প্রকারভেদ</a:t>
            </a:r>
            <a:endParaRPr lang="bn-IN" sz="2800" b="1" u="sng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016" y="2124161"/>
            <a:ext cx="2765444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জামানতের ভিত্তিতে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38152" y="2903453"/>
            <a:ext cx="607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44777" y="2110126"/>
            <a:ext cx="2960929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বিবিধ বন্ড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13753" y="2503457"/>
            <a:ext cx="13213" cy="88096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26966" y="3384420"/>
            <a:ext cx="607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45761" y="3199754"/>
            <a:ext cx="26215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অপরিশোধেযোগ্য </a:t>
            </a:r>
            <a:r>
              <a:rPr lang="bn-IN" b="1" dirty="0">
                <a:latin typeface="SutonnyMJ" pitchFamily="2" charset="0"/>
                <a:cs typeface="NikoshBAN" panose="02000000000000000000" pitchFamily="2" charset="0"/>
              </a:rPr>
              <a:t>বন্ড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41409" y="2683282"/>
            <a:ext cx="26215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পরিশোধেযোগ্য বন্ড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36524" y="2887387"/>
            <a:ext cx="505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49736" y="2517479"/>
            <a:ext cx="0" cy="85697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36524" y="3374456"/>
            <a:ext cx="505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455319" y="3189790"/>
            <a:ext cx="233944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জামানতবিহীন </a:t>
            </a:r>
            <a:r>
              <a:rPr lang="bn-IN" b="1" dirty="0">
                <a:latin typeface="SutonnyMJ" pitchFamily="2" charset="0"/>
                <a:cs typeface="NikoshBAN" panose="02000000000000000000" pitchFamily="2" charset="0"/>
              </a:rPr>
              <a:t>বন্ড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50967" y="2673318"/>
            <a:ext cx="234379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জামানতযুক্ত বন্ড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451240" y="2873224"/>
            <a:ext cx="505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438027" y="2479330"/>
            <a:ext cx="94220" cy="388474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970035" y="3099427"/>
            <a:ext cx="241424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আয় বন্ড  </a:t>
            </a:r>
            <a:endParaRPr lang="bn-IN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464453" y="3720856"/>
            <a:ext cx="505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983248" y="3536190"/>
            <a:ext cx="2401032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ডাকযোগ্য বন্ড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83248" y="3959953"/>
            <a:ext cx="24010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কুপন বন্ড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8477666" y="4959812"/>
            <a:ext cx="505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965683" y="2659155"/>
            <a:ext cx="2418597" cy="3693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বন্ড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00738" y="1863939"/>
            <a:ext cx="1" cy="260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9018243" y="1842808"/>
            <a:ext cx="7033" cy="267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200738" y="1842808"/>
            <a:ext cx="6824540" cy="4226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5730240" y="1771667"/>
            <a:ext cx="10230" cy="1134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175599" y="2125260"/>
            <a:ext cx="2960929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পরিশোধের </a:t>
            </a:r>
            <a:r>
              <a:rPr lang="bn-IN" b="1" dirty="0">
                <a:latin typeface="SutonnyMJ" pitchFamily="2" charset="0"/>
                <a:cs typeface="NikoshBAN" panose="02000000000000000000" pitchFamily="2" charset="0"/>
              </a:rPr>
              <a:t>ভিত্তিতে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5464015" y="1857854"/>
            <a:ext cx="7033" cy="267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477666" y="4564282"/>
            <a:ext cx="505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496960" y="5480123"/>
            <a:ext cx="505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985275" y="4823017"/>
            <a:ext cx="241424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/>
                <a:cs typeface="NikoshBAN" panose="02000000000000000000" pitchFamily="2" charset="0"/>
              </a:rPr>
              <a:t>পরিবর্তনযোগ্য বন্ড</a:t>
            </a:r>
            <a:endParaRPr lang="bn-IN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8510173" y="5916886"/>
            <a:ext cx="505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998488" y="5290260"/>
            <a:ext cx="2401032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বন্ড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998488" y="5729263"/>
            <a:ext cx="24010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utonnyMJ" pitchFamily="2" charset="0"/>
                <a:cs typeface="NikoshBAN" panose="02000000000000000000" pitchFamily="2" charset="0"/>
              </a:rPr>
              <a:t>পুট</a:t>
            </a:r>
            <a:r>
              <a:rPr lang="en-US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NikoshBAN" panose="02000000000000000000" pitchFamily="2" charset="0"/>
              </a:rPr>
              <a:t>বন্ড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980923" y="4382745"/>
            <a:ext cx="2418597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জিরো কুপন </a:t>
            </a:r>
            <a:r>
              <a:rPr lang="bn-IN" b="1" dirty="0">
                <a:latin typeface="SutonnyMJ" pitchFamily="2" charset="0"/>
                <a:cs typeface="NikoshBAN" panose="02000000000000000000" pitchFamily="2" charset="0"/>
              </a:rPr>
              <a:t>বন্ড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8523386" y="6364072"/>
            <a:ext cx="505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998488" y="6168266"/>
            <a:ext cx="24010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utonnyMJ" pitchFamily="2" charset="0"/>
                <a:cs typeface="NikoshBAN" panose="02000000000000000000" pitchFamily="2" charset="0"/>
              </a:rPr>
              <a:t>যৌথ</a:t>
            </a:r>
            <a:r>
              <a:rPr lang="bn-IN" b="1" dirty="0" smtClean="0">
                <a:latin typeface="SutonnyMJ" pitchFamily="2" charset="0"/>
                <a:cs typeface="NikoshBAN" panose="02000000000000000000" pitchFamily="2" charset="0"/>
              </a:rPr>
              <a:t> বন্ড </a:t>
            </a:r>
            <a:r>
              <a:rPr lang="en-US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8481684" y="3286389"/>
            <a:ext cx="505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510137" y="4144619"/>
            <a:ext cx="505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25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 animBg="1"/>
      <p:bldP spid="13" grpId="0" build="p" animBg="1"/>
      <p:bldP spid="26" grpId="0" animBg="1"/>
      <p:bldP spid="42" grpId="0" animBg="1"/>
      <p:bldP spid="34" grpId="0" animBg="1"/>
      <p:bldP spid="41" grpId="0" animBg="1"/>
      <p:bldP spid="51" grpId="0" animBg="1"/>
      <p:bldP spid="53" grpId="0" animBg="1"/>
      <p:bldP spid="54" grpId="0" animBg="1"/>
      <p:bldP spid="56" grpId="0" animBg="1"/>
      <p:bldP spid="57" grpId="0" build="p" animBg="1"/>
      <p:bldP spid="64" grpId="0" animBg="1"/>
      <p:bldP spid="66" grpId="0" animBg="1"/>
      <p:bldP spid="67" grpId="0" animBg="1"/>
      <p:bldP spid="68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সহজে সংগ্রহ করা যায়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মূলধন খরচ কম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লিভারেজ থেকে অধিক সুবিধা গ্রহণ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আনুষ্ঠানিকতা কম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পরিচালনায় হস্তক্ষেপ নেই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মুনাফা বৃদ্ধি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সহজ নিয়ন্ত্রন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9932" y="608753"/>
            <a:ext cx="10282428" cy="76904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79932" y="1493793"/>
            <a:ext cx="10282428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SutonnyMJ" pitchFamily="2" charset="0"/>
                <a:cs typeface="NikoshBAN" panose="02000000000000000000" pitchFamily="2" charset="0"/>
              </a:rPr>
              <a:t>বন্ডের সুবিধা</a:t>
            </a:r>
            <a:endParaRPr lang="bn-IN" sz="3200" b="1" u="sng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32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960" y="637449"/>
            <a:ext cx="1046988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960" y="1817889"/>
            <a:ext cx="10469880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দলীয় কাজ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8550" y="2863907"/>
            <a:ext cx="9085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বন্ডের সুবিধাগুলো আলোচনা কর।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9932" y="608753"/>
            <a:ext cx="10282428" cy="76904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79932" y="1493793"/>
            <a:ext cx="10282428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SutonnyMJ" pitchFamily="2" charset="0"/>
                <a:cs typeface="NikoshBAN" panose="02000000000000000000" pitchFamily="2" charset="0"/>
              </a:rPr>
              <a:t>বন্ড ইনডেঞ্চার </a:t>
            </a:r>
            <a:endParaRPr lang="bn-IN" sz="3200" b="1" u="sng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9932" y="2411876"/>
            <a:ext cx="1028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বন্ড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ইনডেঞ্চার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একটি</a:t>
            </a:r>
            <a:r>
              <a:rPr lang="en-US" sz="2800" dirty="0" smtClean="0">
                <a:latin typeface="NikoshBAN" panose="02000000000000000000"/>
              </a:rPr>
              <a:t>  </a:t>
            </a:r>
            <a:r>
              <a:rPr lang="en-US" sz="2800" dirty="0" err="1" smtClean="0">
                <a:latin typeface="NikoshBAN" panose="02000000000000000000"/>
              </a:rPr>
              <a:t>আর্থিক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দলিল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যাতে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বন্ডের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যাবতীয়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শর্তাবলি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উল্লেখ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থাকে</a:t>
            </a:r>
            <a:r>
              <a:rPr lang="en-US" sz="2800" dirty="0" smtClean="0">
                <a:latin typeface="NikoshBAN" panose="02000000000000000000"/>
              </a:rPr>
              <a:t>।  </a:t>
            </a:r>
            <a:r>
              <a:rPr lang="bn-IN" sz="2800" dirty="0" smtClean="0">
                <a:latin typeface="NikoshBAN" panose="02000000000000000000"/>
              </a:rPr>
              <a:t>যেমন বন্ডটি রূপান্তরযোগ্য কিনা,কুপন সুদের হার কত, মেয়াদ কত বছর, মেয়াদ শেষে পরিশোধ মূল্য ইত্যাদি।</a:t>
            </a:r>
            <a:endParaRPr lang="en-US" sz="2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62557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37449"/>
            <a:ext cx="1050036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817889"/>
            <a:ext cx="10500360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মূল্যায়ন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8550" y="2635307"/>
            <a:ext cx="90850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দীর্ঘমেয়াদি অর্থায়নের অন্যতম হাতিয়ার 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বন্ড বন্ড ইনডেঞ্চার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বন্ড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 বিভাগ আ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চনা কর।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বন্ড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বৈশিষ্ট্য কি কি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7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920" y="637449"/>
            <a:ext cx="1040892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83920" y="1817889"/>
            <a:ext cx="10408920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বাড়ির কাজ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8550" y="3158875"/>
            <a:ext cx="9085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বন্ড এর শ্রেণি বিভাগ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লোচ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7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920" y="637449"/>
            <a:ext cx="1040892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83920" y="1817889"/>
            <a:ext cx="10408920" cy="5456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যোগাযোগ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5869" y="4850515"/>
            <a:ext cx="9085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https://www.facebook.com/shahadatteachinghome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5869" y="2720187"/>
            <a:ext cx="90850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তোমরা যারা ফেসবুক ব্যবহার করো তারা এই পেজে তোমাদের যেকোনো সমস্যা শেয়ার করতে পারো তাহলে আমি ঐ বিষয়ে তোমাদের জন্য আলাদাভাবে ভিডিও তৈরি করবো। </a:t>
            </a:r>
          </a:p>
        </p:txBody>
      </p:sp>
    </p:spTree>
    <p:extLst>
      <p:ext uri="{BB962C8B-B14F-4D97-AF65-F5344CB8AC3E}">
        <p14:creationId xmlns:p14="http://schemas.microsoft.com/office/powerpoint/2010/main" val="354029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681" y="711497"/>
            <a:ext cx="1040892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1542494"/>
            <a:ext cx="10972799" cy="47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9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54" y="1824218"/>
            <a:ext cx="68807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SutonnyMJ" pitchFamily="2" charset="0"/>
                <a:cs typeface="NikoshBAN" panose="02000000000000000000" pitchFamily="2" charset="0"/>
              </a:rPr>
              <a:t>মোঃ শাহাদাত হোসেন</a:t>
            </a: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/>
                <a:cs typeface="NikoshBAN" panose="02000000000000000000" pitchFamily="2" charset="0"/>
              </a:rPr>
              <a:t>বিভাগীয়</a:t>
            </a:r>
            <a:r>
              <a:rPr lang="en-US" sz="2800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/>
                <a:cs typeface="NikoshBAN" panose="02000000000000000000" pitchFamily="2" charset="0"/>
              </a:rPr>
              <a:t>প্রধান</a:t>
            </a:r>
            <a:endParaRPr lang="en-US" sz="2800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ফিন্যান্স, ব্যাংকিং ও বিমা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চান্দিনা রেদোয়ান আহ্‌মেদ কলেজ</a:t>
            </a: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চান্দিনা, কুমিল্লা।</a:t>
            </a:r>
            <a:endParaRPr lang="en-US" sz="2800" dirty="0" smtClean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সহপ্রণেতাঃ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 </a:t>
            </a:r>
            <a:endParaRPr lang="bn-IN" sz="2800" dirty="0" smtClean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মোবা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ইলঃ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 ০১৭২০১১৮২৯৪</a:t>
            </a:r>
          </a:p>
          <a:p>
            <a:r>
              <a:rPr lang="bn-IN" sz="2800" dirty="0" smtClean="0">
                <a:latin typeface="SutonnyMJ" pitchFamily="2" charset="0"/>
                <a:cs typeface="SutonnyMJ" pitchFamily="2" charset="0"/>
                <a:hlinkClick r:id="rId2"/>
              </a:rPr>
              <a:t>ই-মেইলঃ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hossainshahadat1985@gmail.com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160" y="744583"/>
            <a:ext cx="1046988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0" y="1824218"/>
            <a:ext cx="2743200" cy="33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05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5840" y="691770"/>
            <a:ext cx="1024128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5840" y="2096297"/>
            <a:ext cx="102412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উচ্চ মাধ্যমিক-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/>
                <a:cs typeface="NikoshBAN" panose="02000000000000000000" pitchFamily="2" charset="0"/>
              </a:rPr>
              <a:t>২য়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 বর্ষ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ফিন্যান্স, ব্যাংকিং ও বিমা-১ম পত্র</a:t>
            </a:r>
          </a:p>
          <a:p>
            <a:pPr algn="ctr"/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ষষ্ঠ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 অধ্যায়-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অর্থায়ন-২য় ক্লাস</a:t>
            </a:r>
          </a:p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তারিখঃ 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১/১০/২০২০ খ্রিঃ</a:t>
            </a:r>
          </a:p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সময়ঃ ৫০ মিনিট 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11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0120" y="722250"/>
            <a:ext cx="104394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ছবি</a:t>
            </a:r>
            <a:endParaRPr lang="bn-IN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732166"/>
            <a:ext cx="5528777" cy="45619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40" y="1732166"/>
            <a:ext cx="5684520" cy="45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4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920" y="691770"/>
            <a:ext cx="1048512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bn-IN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" y="3100673"/>
            <a:ext cx="1048512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endParaRPr lang="bn-IN" sz="6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6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9640" y="3746898"/>
            <a:ext cx="10393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বন্ডের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সংজ্ঞা জানতে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বন্ডের বৈশিষ্ট্য বলতে পারবে।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বন্ডের শ্রেণিবিভাগ বর্ণনা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বন্ড ইন্ডেঞ্চার ব্যাখ্যা করতে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640" y="691770"/>
            <a:ext cx="1039368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640" y="1782427"/>
            <a:ext cx="1039368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7200" dirty="0">
                <a:solidFill>
                  <a:srgbClr val="FFC000"/>
                </a:solidFill>
                <a:latin typeface="SutonnyMJ" pitchFamily="2" charset="0"/>
                <a:cs typeface="NikoshBAN" panose="02000000000000000000" pitchFamily="2" charset="0"/>
              </a:rPr>
              <a:t>শিখনফল</a:t>
            </a:r>
            <a:endParaRPr lang="bn-IN" sz="7200" dirty="0" smtClean="0">
              <a:solidFill>
                <a:srgbClr val="FFC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3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5840" y="691770"/>
            <a:ext cx="1033272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840" y="1860907"/>
            <a:ext cx="1033272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বন্ডের সংজ্ঞা</a:t>
            </a:r>
            <a:endParaRPr lang="bn-IN" sz="3200" b="1" u="sng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840" y="2624208"/>
            <a:ext cx="10134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বন্ড হচ্ছে দীর্ঘমেয়াদি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হাতিয়ার যা বিক্রি করে কোম্পানি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দীর্ঘমেয়াদি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তহবিল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সংগ্রহ করে।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L. J.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Gitman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A long-term debt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instrument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indicating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that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corporation has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borrowed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 certain amount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of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money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and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promises to repay it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in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the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future under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clearly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defined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terms.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78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640" y="691770"/>
            <a:ext cx="1033272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640" y="1860907"/>
            <a:ext cx="1033272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SutonnyMJ" pitchFamily="2" charset="0"/>
                <a:cs typeface="NikoshBAN" panose="02000000000000000000" pitchFamily="2" charset="0"/>
              </a:rPr>
              <a:t>বন্ডের ইস্যুকারি কর্তৃপক্ষ</a:t>
            </a:r>
            <a:endParaRPr lang="bn-IN" sz="3200" b="1" u="sng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9640" y="2624208"/>
            <a:ext cx="10332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	সরকার</a:t>
            </a:r>
          </a:p>
          <a:p>
            <a:pPr>
              <a:buFont typeface="Wingdings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	কোম্পানি বা কর্পোরেশন</a:t>
            </a:r>
          </a:p>
          <a:p>
            <a:pPr>
              <a:buFont typeface="Wingdings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	বৈদেশিক সরকার বা কোম্পানি</a:t>
            </a:r>
          </a:p>
          <a:p>
            <a:pPr>
              <a:buFont typeface="Wingdings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	মিউনিসিপাল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কর্তৃপক্ষ</a:t>
            </a:r>
          </a:p>
          <a:p>
            <a:pPr>
              <a:buFont typeface="Wingdings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সরকারের অনুমতি সাপেক্ষে যেকোন প্রতিষ্ঠান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3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কুপন সুদের হার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পরিপক্বতা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পরিশোধ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একক মূল্য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নিমজ্জিত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তহবিল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কল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প্রভিশন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ইন্ডেঞ্চার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জামানত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ইল্ড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সম্পত্তি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 আয়ের উপর দাবি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36320" y="636308"/>
            <a:ext cx="10195560" cy="76904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</a:t>
            </a: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6320" y="1676673"/>
            <a:ext cx="1019556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SutonnyMJ" pitchFamily="2" charset="0"/>
                <a:cs typeface="NikoshBAN" panose="02000000000000000000" pitchFamily="2" charset="0"/>
              </a:rPr>
              <a:t>বন্ডের বৈশিষ্ট্য</a:t>
            </a:r>
            <a:endParaRPr lang="bn-IN" sz="3200" b="1" u="sng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6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1318</TotalTime>
  <Words>366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Garamond</vt:lpstr>
      <vt:lpstr>NikoshBAN</vt:lpstr>
      <vt:lpstr>SutonnyMJ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দীর্ঘমেয়াদি অর্থায়ন</vt:lpstr>
      <vt:lpstr>PowerPoint Presentation</vt:lpstr>
      <vt:lpstr>PowerPoint Presentation</vt:lpstr>
      <vt:lpstr>দীর্ঘমেয়াদি অর্থায়ন</vt:lpstr>
      <vt:lpstr>PowerPoint Presentation</vt:lpstr>
      <vt:lpstr>দীর্ঘমেয়াদি অর্থায়ন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Arafat</dc:creator>
  <cp:lastModifiedBy>Anwar</cp:lastModifiedBy>
  <cp:revision>361</cp:revision>
  <dcterms:created xsi:type="dcterms:W3CDTF">2019-06-26T04:16:36Z</dcterms:created>
  <dcterms:modified xsi:type="dcterms:W3CDTF">2020-10-12T21:58:45Z</dcterms:modified>
</cp:coreProperties>
</file>