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27" r:id="rId3"/>
    <p:sldId id="303" r:id="rId4"/>
    <p:sldId id="262" r:id="rId5"/>
    <p:sldId id="316" r:id="rId6"/>
    <p:sldId id="300" r:id="rId7"/>
    <p:sldId id="322" r:id="rId8"/>
    <p:sldId id="328" r:id="rId9"/>
    <p:sldId id="323" r:id="rId10"/>
    <p:sldId id="324" r:id="rId11"/>
    <p:sldId id="314" r:id="rId12"/>
    <p:sldId id="325" r:id="rId13"/>
    <p:sldId id="326" r:id="rId14"/>
    <p:sldId id="329" r:id="rId15"/>
    <p:sldId id="313" r:id="rId16"/>
    <p:sldId id="330" r:id="rId17"/>
    <p:sldId id="333" r:id="rId18"/>
    <p:sldId id="331" r:id="rId19"/>
    <p:sldId id="334" r:id="rId20"/>
    <p:sldId id="336" r:id="rId21"/>
    <p:sldId id="335" r:id="rId22"/>
    <p:sldId id="337" r:id="rId23"/>
    <p:sldId id="338" r:id="rId24"/>
    <p:sldId id="332" r:id="rId25"/>
    <p:sldId id="312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86364" autoAdjust="0"/>
  </p:normalViewPr>
  <p:slideViewPr>
    <p:cSldViewPr snapToGrid="0">
      <p:cViewPr varScale="1">
        <p:scale>
          <a:sx n="63" d="100"/>
          <a:sy n="63" d="100"/>
        </p:scale>
        <p:origin x="9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16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4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0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41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530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85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4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47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19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6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89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71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9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6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B8090-C7FB-4273-B8F4-15B24C425E4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&#2439;-&#2478;&#2503;&#2439;&#2482;&#2435;hossainshahadat1985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7362" y="832919"/>
            <a:ext cx="9470571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/>
                <a:cs typeface="SutonnyMJ" pitchFamily="2" charset="0"/>
              </a:rPr>
              <a:t>স্বাগতম</a:t>
            </a:r>
            <a:endParaRPr lang="en-US" sz="6600" b="1" dirty="0">
              <a:solidFill>
                <a:srgbClr val="7030A0"/>
              </a:solidFill>
              <a:latin typeface="NikoshBAN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" y="1940915"/>
            <a:ext cx="9470571" cy="43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9 0.00116 L -0.36627 0.0011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8550" y="637449"/>
            <a:ext cx="908502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8550" y="1817889"/>
            <a:ext cx="9085022" cy="5707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 গাণিতিক সমস্যা 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8550" y="2863907"/>
            <a:ext cx="90850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আরাফাত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ইন্সুরেন্স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১০০০ টাকা মূল্যের ১০ বছর মেয়াদি বন্ড ইস্যু করেছে। কুপন সুদের হার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%।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প্রয়োজনীয় আয়ের হার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%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হলে বন্ডের মূল্য কত হবে? বন্ডটি ৯০০ টাকা বিক্রয় হলে তুমি কি ক্রয় করবে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37449"/>
            <a:ext cx="1045464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817889"/>
            <a:ext cx="10454640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 গাণিতিক সমস্যার সমাধান করার প্রক্রিয়া   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620067"/>
            <a:ext cx="10454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সর্বপ্রথম প্রশ্নটি ভালোভাবে পড়তে হবে তারপর প্রশ্নে কি কি দেওয়া আছে এবং কি চাওয়া হয়েছে তা খাতায় লিখতে হবে। </a:t>
            </a:r>
          </a:p>
          <a:p>
            <a:pPr algn="just"/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তারপর সবগুলো উপাদানের সমন্নয়ে যে সূত্রটি আছে সেটি  খাতায় লিখতে হবে। মেয়াদ শেষের মূল্য সম্পর্কে কোন উল্লেখ না থাকলে লিখিত মূল্যই হবে মেয়াদত্তীর্ন মূল্য। </a:t>
            </a:r>
          </a:p>
          <a:p>
            <a:pPr algn="just"/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উপরোক্ত নিয়ম মেনে চলো সমস্যাটির সমাধান করা যাক।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99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5840" y="691770"/>
            <a:ext cx="101346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840" y="1525627"/>
            <a:ext cx="10134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SutonnyMJ" pitchFamily="2" charset="0"/>
                <a:cs typeface="NikoshBAN" panose="02000000000000000000" pitchFamily="2" charset="0"/>
              </a:rPr>
              <a:t>বন্ড মূল্যায়ন</a:t>
            </a:r>
            <a:endParaRPr lang="bn-IN" sz="3200" b="1" u="sng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05840" y="2110402"/>
                <a:ext cx="10134600" cy="356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</a:pP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প্রশ্নটি </a:t>
                </a: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পড়ে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দেখা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যাচ্ছে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marL="457200" algn="just">
                  <a:lnSpc>
                    <a:spcPct val="115000"/>
                  </a:lnSpc>
                </a:pP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বন্ডের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লিখিত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FV =</a:t>
                </a:r>
                <a:r>
                  <a:rPr lang="bn-IN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১০০০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টাকা</a:t>
                </a:r>
                <a:endParaRPr lang="en-US" sz="2800" dirty="0">
                  <a:latin typeface="Calibri" panose="020F0502020204030204" pitchFamily="34" charset="0"/>
                  <a:cs typeface="NikoshBAN" panose="02000000000000000000" pitchFamily="2" charset="0"/>
                </a:endParaRPr>
              </a:p>
              <a:p>
                <a:pPr marL="457200" algn="just">
                  <a:lnSpc>
                    <a:spcPct val="115000"/>
                  </a:lnSpc>
                </a:pPr>
                <a:r>
                  <a:rPr lang="bn-IN" sz="2800" dirty="0" smtClean="0">
                    <a:latin typeface="NikoshBAN" panose="02000000000000000000"/>
                    <a:cs typeface="NikoshBAN" panose="02000000000000000000" pitchFamily="2" charset="0"/>
                  </a:rPr>
                  <a:t>কুপন </a:t>
                </a:r>
                <a:r>
                  <a:rPr lang="bn-IN" sz="2800" dirty="0">
                    <a:latin typeface="NikoshBAN" panose="02000000000000000000"/>
                    <a:cs typeface="NikoshBAN" panose="02000000000000000000" pitchFamily="2" charset="0"/>
                  </a:rPr>
                  <a:t>সুদের </a:t>
                </a:r>
                <a:r>
                  <a:rPr lang="bn-IN" sz="2800" dirty="0" smtClean="0">
                    <a:latin typeface="NikoshBAN" panose="02000000000000000000"/>
                    <a:cs typeface="NikoshBAN" panose="02000000000000000000" pitchFamily="2" charset="0"/>
                  </a:rPr>
                  <a:t>হার</a:t>
                </a:r>
                <a:r>
                  <a:rPr lang="en-US" sz="2800" dirty="0" smtClean="0">
                    <a:latin typeface="NikoshBAN" panose="02000000000000000000"/>
                    <a:cs typeface="NikoshBAN" panose="02000000000000000000" pitchFamily="2" charset="0"/>
                  </a:rPr>
                  <a:t>, </a:t>
                </a:r>
                <a:r>
                  <a:rPr lang="en-US" sz="2800" dirty="0" smtClean="0">
                    <a:latin typeface="NikoshBAN" panose="02000000000000000000"/>
                    <a:ea typeface="Times New Roman" panose="02020603050405020304" pitchFamily="18" charset="0"/>
                    <a:cs typeface="Vrinda"/>
                  </a:rPr>
                  <a:t>Cr </a:t>
                </a:r>
                <a:r>
                  <a:rPr lang="en-US" sz="2800" dirty="0">
                    <a:latin typeface="NikoshBAN" panose="02000000000000000000"/>
                    <a:ea typeface="Times New Roman" panose="02020603050405020304" pitchFamily="18" charset="0"/>
                    <a:cs typeface="Vrinda"/>
                  </a:rPr>
                  <a:t>=</a:t>
                </a:r>
                <a:r>
                  <a:rPr lang="bn-IN" sz="2800" dirty="0">
                    <a:latin typeface="NikoshBAN" panose="0200000000000000000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NikoshBAN" panose="02000000000000000000"/>
                    <a:ea typeface="Times New Roman" panose="02020603050405020304" pitchFamily="18" charset="0"/>
                  </a:rPr>
                  <a:t>১০% </a:t>
                </a:r>
                <a:r>
                  <a:rPr lang="en-US" sz="2800" dirty="0" err="1" smtClean="0">
                    <a:latin typeface="NikoshBAN" panose="02000000000000000000"/>
                    <a:ea typeface="Times New Roman" panose="02020603050405020304" pitchFamily="18" charset="0"/>
                  </a:rPr>
                  <a:t>বা</a:t>
                </a:r>
                <a:r>
                  <a:rPr lang="en-US" sz="2800" dirty="0" smtClean="0">
                    <a:latin typeface="NikoshBAN" panose="02000000000000000000"/>
                    <a:ea typeface="Times New Roman" panose="02020603050405020304" pitchFamily="18" charset="0"/>
                  </a:rPr>
                  <a:t> ০.১০</a:t>
                </a:r>
                <a:endParaRPr lang="en-US" sz="2800" dirty="0">
                  <a:latin typeface="NikoshBAN" panose="02000000000000000000"/>
                  <a:cs typeface="NikoshBAN" panose="02000000000000000000" pitchFamily="2" charset="0"/>
                </a:endParaRPr>
              </a:p>
              <a:p>
                <a:pPr marL="457200" algn="just">
                  <a:lnSpc>
                    <a:spcPct val="115000"/>
                  </a:lnSpc>
                </a:pPr>
                <a:r>
                  <a:rPr lang="bn-IN" sz="2800" dirty="0" smtClean="0">
                    <a:latin typeface="NikoshBAN" panose="02000000000000000000"/>
                    <a:cs typeface="NikoshBAN" panose="02000000000000000000" pitchFamily="2" charset="0"/>
                  </a:rPr>
                  <a:t>কুপন সুদের </a:t>
                </a:r>
                <a:r>
                  <a:rPr lang="en-US" sz="2800" dirty="0" err="1" smtClean="0">
                    <a:latin typeface="NikoshBAN" panose="02000000000000000000"/>
                    <a:cs typeface="NikoshBAN" panose="02000000000000000000" pitchFamily="2" charset="0"/>
                  </a:rPr>
                  <a:t>পরিমান</a:t>
                </a:r>
                <a:r>
                  <a:rPr lang="en-US" sz="2800" dirty="0" smtClean="0">
                    <a:latin typeface="NikoshBAN" panose="0200000000000000000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/>
                      </a:rPr>
                      <m:t>𝐶𝐼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/>
                      </a:rPr>
                      <m:t>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১০০০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১০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১০০</m:t>
                    </m:r>
                  </m:oMath>
                </a14:m>
                <a:endParaRPr lang="en-US" sz="28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457200" algn="just">
                  <a:lnSpc>
                    <a:spcPct val="115000"/>
                  </a:lnSpc>
                </a:pP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মেয়াদ </a:t>
                </a:r>
                <a:r>
                  <a:rPr lang="bn-IN" sz="2800" dirty="0">
                    <a:latin typeface="SutonnyMJ" pitchFamily="2" charset="0"/>
                    <a:cs typeface="NikoshBAN" panose="02000000000000000000" pitchFamily="2" charset="0"/>
                  </a:rPr>
                  <a:t>শেষে </a:t>
                </a: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মূল্য,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MV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= </a:t>
                </a: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 ১০০০ </a:t>
                </a: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টাকা</a:t>
                </a:r>
              </a:p>
              <a:p>
                <a:pPr marL="457200" algn="just">
                  <a:lnSpc>
                    <a:spcPct val="115000"/>
                  </a:lnSpc>
                </a:pP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বাট্টার হার,</a:t>
                </a: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Dr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=</a:t>
                </a:r>
                <a:r>
                  <a:rPr lang="en-US" sz="2800" dirty="0">
                    <a:latin typeface="NikoshBAN" panose="02000000000000000000"/>
                    <a:ea typeface="Times New Roman" panose="02020603050405020304" pitchFamily="18" charset="0"/>
                  </a:rPr>
                  <a:t>১০%</a:t>
                </a:r>
                <a:endParaRPr lang="en-US" sz="2800" dirty="0" smtClean="0">
                  <a:latin typeface="SutonnyMJ" pitchFamily="2" charset="0"/>
                  <a:cs typeface="NikoshBAN" panose="02000000000000000000" pitchFamily="2" charset="0"/>
                </a:endParaRPr>
              </a:p>
              <a:p>
                <a:pPr marL="457200" algn="just">
                  <a:lnSpc>
                    <a:spcPct val="115000"/>
                  </a:lnSpc>
                </a:pPr>
                <a:r>
                  <a:rPr lang="bn-IN" sz="2800" dirty="0">
                    <a:latin typeface="SutonnyMJ" pitchFamily="2" charset="0"/>
                    <a:cs typeface="NikoshBAN" panose="02000000000000000000" pitchFamily="2" charset="0"/>
                  </a:rPr>
                  <a:t>বর্তমানে বন্ডের </a:t>
                </a: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bn-IN" sz="2800" dirty="0" smtClean="0">
                    <a:latin typeface="Calibri" panose="020F0502020204030204" pitchFamily="34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B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O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= </a:t>
                </a:r>
                <a:r>
                  <a:rPr lang="bn-IN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? </a:t>
                </a:r>
                <a:endParaRPr lang="en-US" sz="1400" dirty="0"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2110402"/>
                <a:ext cx="10134600" cy="3560975"/>
              </a:xfrm>
              <a:prstGeom prst="rect">
                <a:avLst/>
              </a:prstGeom>
              <a:blipFill>
                <a:blip r:embed="rId4"/>
                <a:stretch>
                  <a:fillRect t="-342" b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65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160" y="691770"/>
            <a:ext cx="10439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160" y="1525627"/>
            <a:ext cx="10439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SutonnyMJ" pitchFamily="2" charset="0"/>
                <a:cs typeface="NikoshBAN" panose="02000000000000000000" pitchFamily="2" charset="0"/>
              </a:rPr>
              <a:t>বন্ড মূল্যায়ন</a:t>
            </a:r>
            <a:endParaRPr lang="bn-IN" sz="3200" b="1" u="sng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5840" y="2110402"/>
            <a:ext cx="1013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তাহলে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উপরের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সুত্রে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উপরোক্ত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মানগুলি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বসিয়ে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পাই</a:t>
            </a:r>
            <a:r>
              <a:rPr lang="en-US" sz="2800" dirty="0" smtClean="0">
                <a:latin typeface="NikoshBAN" panose="02000000000000000000"/>
              </a:rPr>
              <a:t>-</a:t>
            </a:r>
            <a:endParaRPr lang="bn-IN" sz="2800" dirty="0">
              <a:latin typeface="NikoshBAN" panose="0200000000000000000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05840" y="4336690"/>
                <a:ext cx="10439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latin typeface="NikoshBAN" panose="0200000000000000000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i="0">
                              <a:latin typeface="NikoshBAN" panose="0200000000000000000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i="0">
                          <a:latin typeface="NikoshBAN" panose="02000000000000000000"/>
                        </a:rPr>
                        <m:t>=</m:t>
                      </m:r>
                      <m:r>
                        <m:rPr>
                          <m:nor/>
                        </m:rPr>
                        <a:rPr lang="bn-IN" sz="2800" b="0" i="0" smtClean="0">
                          <a:latin typeface="NikoshBAN" panose="02000000000000000000"/>
                        </a:rPr>
                        <m:t>১০০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bn-IN" sz="28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৬</m:t>
                      </m:r>
                      <m:r>
                        <a:rPr lang="bn-IN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bn-IN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১৪৫</m:t>
                      </m:r>
                      <m:r>
                        <m:rPr>
                          <m:nor/>
                        </m:rPr>
                        <a:rPr lang="en-US" sz="2800" i="0">
                          <a:latin typeface="NikoshBAN" panose="02000000000000000000"/>
                        </a:rPr>
                        <m:t>+</m:t>
                      </m:r>
                      <m:r>
                        <a:rPr lang="bn-IN" sz="2800" i="1" smtClean="0">
                          <a:latin typeface="Cambria Math" panose="02040503050406030204" pitchFamily="18" charset="0"/>
                        </a:rPr>
                        <m:t>৩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৮৫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৫৫</m:t>
                      </m:r>
                    </m:oMath>
                  </m:oMathPara>
                </a14:m>
                <a:endParaRPr lang="bn-IN" sz="2800" dirty="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4336690"/>
                <a:ext cx="10439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51560" y="2786022"/>
                <a:ext cx="10439400" cy="1466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latin typeface="NikoshBAN" panose="0200000000000000000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i="0">
                              <a:latin typeface="NikoshBAN" panose="0200000000000000000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i="0">
                          <a:latin typeface="NikoshBAN" panose="02000000000000000000"/>
                        </a:rPr>
                        <m:t>=</m:t>
                      </m:r>
                      <m:r>
                        <m:rPr>
                          <m:nor/>
                        </m:rPr>
                        <a:rPr lang="bn-IN" sz="2800" b="0" i="0" smtClean="0">
                          <a:latin typeface="NikoshBAN" panose="02000000000000000000"/>
                        </a:rPr>
                        <m:t>১০০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i="0">
                                  <a:solidFill>
                                    <a:srgbClr val="0070C0"/>
                                  </a:solidFill>
                                  <a:latin typeface="NikoshBAN" panose="0200000000000000000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i="0">
                                  <a:solidFill>
                                    <a:srgbClr val="0070C0"/>
                                  </a:solidFill>
                                  <a:latin typeface="NikoshBAN" panose="0200000000000000000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solidFill>
                                        <a:srgbClr val="0070C0"/>
                                      </a:solidFill>
                                      <a:latin typeface="NikoshBAN" panose="0200000000000000000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2800" i="0">
                                              <a:solidFill>
                                                <a:srgbClr val="0070C0"/>
                                              </a:solidFill>
                                              <a:latin typeface="NikoshBAN" panose="02000000000000000000"/>
                                            </a:rPr>
                                            <m:t>1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2800" i="0">
                                              <a:solidFill>
                                                <a:srgbClr val="0070C0"/>
                                              </a:solidFill>
                                              <a:latin typeface="NikoshBAN" panose="02000000000000000000"/>
                                            </a:rPr>
                                            <m:t>+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bn-IN" sz="2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NikoshBAN" panose="02000000000000000000"/>
                                            </a:rPr>
                                            <m:t>০</m:t>
                                          </m:r>
                                          <m:r>
                                            <a:rPr lang="bn-IN" sz="2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bn-IN" sz="2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১০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bn-IN" sz="2800" i="0" smtClean="0">
                                          <a:solidFill>
                                            <a:srgbClr val="0070C0"/>
                                          </a:solidFill>
                                          <a:latin typeface="NikoshBAN" panose="02000000000000000000"/>
                                        </a:rPr>
                                        <m:t>১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bn-IN" sz="2800" b="0" i="0" smtClean="0">
                                          <a:solidFill>
                                            <a:srgbClr val="0070C0"/>
                                          </a:solidFill>
                                          <a:latin typeface="NikoshBAN" panose="02000000000000000000"/>
                                        </a:rPr>
                                        <m:t>০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bn-IN" sz="2800" b="0" i="0" smtClean="0">
                                  <a:solidFill>
                                    <a:srgbClr val="0070C0"/>
                                  </a:solidFill>
                                  <a:latin typeface="NikoshBAN" panose="02000000000000000000"/>
                                </a:rPr>
                                <m:t>০</m:t>
                              </m:r>
                              <m:r>
                                <m:rPr>
                                  <m:nor/>
                                </m:rPr>
                                <a:rPr lang="bn-IN" sz="2800" b="0" i="0" smtClean="0">
                                  <a:solidFill>
                                    <a:srgbClr val="0070C0"/>
                                  </a:solidFill>
                                  <a:latin typeface="NikoshBAN" panose="0200000000000000000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bn-IN" sz="2800" b="0" i="0" smtClean="0">
                                  <a:solidFill>
                                    <a:srgbClr val="0070C0"/>
                                  </a:solidFill>
                                  <a:latin typeface="NikoshBAN" panose="02000000000000000000"/>
                                </a:rPr>
                                <m:t>১০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800" i="0">
                          <a:latin typeface="NikoshBAN" panose="0200000000000000000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bn-IN" sz="2800" b="0" i="0" smtClean="0">
                              <a:latin typeface="NikoshBAN" panose="02000000000000000000"/>
                            </a:rPr>
                            <m:t>১০০০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latin typeface="NikoshBAN" panose="0200000000000000000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latin typeface="NikoshBAN" panose="02000000000000000000"/>
                                    </a:rPr>
                                    <m:t>+</m:t>
                                  </m:r>
                                  <m:r>
                                    <m:rPr>
                                      <m:nor/>
                                    </m:rPr>
                                    <a:rPr lang="bn-IN" sz="2800" b="0" i="0" smtClean="0">
                                      <a:latin typeface="NikoshBAN" panose="02000000000000000000"/>
                                    </a:rPr>
                                    <m:t>০</m:t>
                                  </m:r>
                                  <m:r>
                                    <a:rPr lang="bn-IN" sz="28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bn-IN" sz="2800" b="0" i="1" smtClean="0">
                                      <a:latin typeface="Cambria Math" panose="02040503050406030204" pitchFamily="18" charset="0"/>
                                    </a:rPr>
                                    <m:t>১০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nor/>
                                </m:rPr>
                                <a:rPr lang="bn-IN" sz="2800" b="0" i="0" smtClean="0">
                                  <a:latin typeface="NikoshBAN" panose="02000000000000000000"/>
                                </a:rPr>
                                <m:t>১০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bn-IN" sz="2800" dirty="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" y="2786022"/>
                <a:ext cx="10439400" cy="1466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05840" y="4944279"/>
                <a:ext cx="10439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latin typeface="NikoshBAN" panose="0200000000000000000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i="0">
                              <a:latin typeface="NikoshBAN" panose="0200000000000000000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i="0">
                          <a:latin typeface="NikoshBAN" panose="02000000000000000000"/>
                        </a:rPr>
                        <m:t>=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৬১৪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৫০</m:t>
                      </m:r>
                      <m:r>
                        <m:rPr>
                          <m:nor/>
                        </m:rPr>
                        <a:rPr lang="en-US" sz="2800" i="0">
                          <a:latin typeface="NikoshBAN" panose="02000000000000000000"/>
                        </a:rPr>
                        <m:t>+</m:t>
                      </m:r>
                      <m:r>
                        <a:rPr lang="bn-IN" sz="2800" i="1" smtClean="0">
                          <a:latin typeface="Cambria Math" panose="02040503050406030204" pitchFamily="18" charset="0"/>
                        </a:rPr>
                        <m:t>৩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৮৫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৫৫</m:t>
                      </m:r>
                    </m:oMath>
                  </m:oMathPara>
                </a14:m>
                <a:endParaRPr lang="bn-IN" sz="2800" dirty="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4944279"/>
                <a:ext cx="10439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05840" y="5467499"/>
                <a:ext cx="10439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latin typeface="NikoshBAN" panose="0200000000000000000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i="0">
                              <a:latin typeface="NikoshBAN" panose="0200000000000000000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i="0">
                          <a:latin typeface="NikoshBAN" panose="02000000000000000000"/>
                        </a:rPr>
                        <m:t>=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১০০০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</a:rPr>
                        <m:t>৫</m:t>
                      </m:r>
                    </m:oMath>
                  </m:oMathPara>
                </a14:m>
                <a:endParaRPr lang="bn-IN" sz="2800" dirty="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5467499"/>
                <a:ext cx="104394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160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0" y="691770"/>
            <a:ext cx="1046988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" y="1525627"/>
            <a:ext cx="1046988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SutonnyMJ" pitchFamily="2" charset="0"/>
                <a:cs typeface="NikoshBAN" panose="02000000000000000000" pitchFamily="2" charset="0"/>
              </a:rPr>
              <a:t>বন্ড মূল্যায়ন সিদ্ধান্ত </a:t>
            </a:r>
            <a:endParaRPr lang="bn-IN" sz="3200" b="1" u="sng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5360" y="2297928"/>
                <a:ext cx="10469880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বন্ডের</m:t>
                      </m:r>
                      <m:r>
                        <a:rPr lang="bn-IN" sz="28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বাজার</m:t>
                      </m:r>
                      <m:r>
                        <a:rPr lang="bn-IN" sz="28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মুল্য</m:t>
                      </m:r>
                      <m:r>
                        <a:rPr lang="bn-IN" sz="28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&gt;</m:t>
                      </m:r>
                      <m:r>
                        <a:rPr lang="bn-IN" sz="28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অন্তর্নিহিত</m:t>
                      </m:r>
                      <m:r>
                        <a:rPr lang="bn-IN" sz="28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মুল্য</m:t>
                      </m:r>
                      <m:r>
                        <a:rPr lang="bn-IN" sz="28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−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সিদ্ধান্ত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− </m:t>
                      </m:r>
                      <m:r>
                        <a:rPr lang="bn-IN" sz="28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ক্রয়</m:t>
                      </m:r>
                      <m:r>
                        <a:rPr lang="bn-IN" sz="28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করা</m:t>
                      </m:r>
                      <m:r>
                        <a:rPr lang="bn-IN" sz="280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হবে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না।</m:t>
                      </m:r>
                    </m:oMath>
                  </m:oMathPara>
                </a14:m>
                <a:endParaRPr lang="bn-IN" sz="28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বন্ডের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বাজার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মুল্য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&lt;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অন্তর্নিহিত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মুল্য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−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সিদ্ধান্ত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− 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ক্রয়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করা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হবে।</m:t>
                      </m:r>
                    </m:oMath>
                  </m:oMathPara>
                </a14:m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বন্ডের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বাজার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মুল্য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=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অন্তর্নিহিত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মুল্য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−</m:t>
                      </m:r>
                    </m:oMath>
                  </m:oMathPara>
                </a14:m>
                <a:endParaRPr lang="bn-IN" sz="2800" b="0" i="1" dirty="0" smtClean="0">
                  <a:latin typeface="Cambria Math" panose="02040503050406030204" pitchFamily="18" charset="0"/>
                  <a:cs typeface="NikoshBAN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সিদ্ধান্ত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− 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ক্রয়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করা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হতে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পারে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আনার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নাও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হতে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IN" sz="28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পারে।</m:t>
                      </m:r>
                    </m:oMath>
                  </m:oMathPara>
                </a14:m>
                <a:endParaRPr lang="bn-IN" sz="28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আরাফাত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ইন্সুরেন্স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কোম্পা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নির বন্ডের অন্তর্নিহিত মুল্য ১০০০.৫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এবং বাজার মুল্য ৯০০ টাকা।</a:t>
                </a:r>
                <a:endParaRPr lang="bn-IN" sz="28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সুতরাং বন্ডটি ক্রয় করা হবে।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2297928"/>
                <a:ext cx="10469880" cy="3108543"/>
              </a:xfrm>
              <a:prstGeom prst="rect">
                <a:avLst/>
              </a:prstGeom>
              <a:blipFill>
                <a:blip r:embed="rId4"/>
                <a:stretch>
                  <a:fillRect l="-1164" r="-2037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51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960" y="637449"/>
            <a:ext cx="10515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960" y="1817889"/>
            <a:ext cx="10515600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একক কাজ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0" y="2863907"/>
            <a:ext cx="1051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আলিম এন্ড সন্স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১০০০ টাকা মূল্যের ৭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বছর মেয়াদি বন্ড ইস্যু করেছে। কুপন সুদের হার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১২%।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আয়ের হার 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% হলে বন্ডের মূল্য কত হবে? বন্ডটি ৯০০ টাকা বিক্রয় হলে তুমি কি ক্রয় করবে?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8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37449"/>
            <a:ext cx="1050036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817889"/>
            <a:ext cx="10500360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 গাণিতিক সমস্যা 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863907"/>
            <a:ext cx="1050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আমেনা প্রাইভেট লিঃ প্রতিটি ১২০০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টাকা মূল্যের ১০ বছর মেয়াদি বন্ড ইস্যু করেছে। কুপন সুদের হার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%।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প্রয়োজনীয় আয়ের হার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%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হলে বন্ডের মূল্য কত হবে? বন্ডটি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৯৫০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টাকা বিক্রয়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হচ্ছে। ৫ বছর পর বন্ডের তলবি মুল্য ১৩০০ টাকা। </a:t>
            </a:r>
          </a:p>
          <a:p>
            <a:pPr marL="514350" indent="-514350" algn="just">
              <a:buAutoNum type="arabicPeriod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বন্ডটির চলতি উপার্জন হার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CY)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কত?</a:t>
            </a:r>
          </a:p>
          <a:p>
            <a:pPr marL="514350" indent="-514350" algn="just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বন্ডটির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তলবি আয়ের হার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YTC)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কত?</a:t>
            </a:r>
          </a:p>
          <a:p>
            <a:pPr marL="514350" indent="-514350" algn="just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বন্ডটির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মেয়াদ প্রাপ্তিতে উপার্জন 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YTM)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0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5840" y="691770"/>
            <a:ext cx="101346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840" y="1431864"/>
            <a:ext cx="10134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>
                <a:latin typeface="SutonnyMJ" pitchFamily="2" charset="0"/>
                <a:cs typeface="SutonnyMJ" pitchFamily="2" charset="0"/>
              </a:rPr>
              <a:t>গাণিতিক সমস্যার সমাধান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05840" y="2016639"/>
                <a:ext cx="10134600" cy="504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</a:pP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প্রশ্নটি </a:t>
                </a: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পড়ে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দেখা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যাচ্ছে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marL="457200" algn="just">
                  <a:lnSpc>
                    <a:spcPct val="115000"/>
                  </a:lnSpc>
                </a:pP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বন্ডের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লিখিত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FV =</a:t>
                </a:r>
                <a:r>
                  <a:rPr lang="bn-IN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১2০০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টাকা</a:t>
                </a:r>
                <a:endParaRPr lang="en-US" sz="2800" dirty="0">
                  <a:latin typeface="Calibri" panose="020F0502020204030204" pitchFamily="34" charset="0"/>
                  <a:cs typeface="NikoshBAN" panose="02000000000000000000" pitchFamily="2" charset="0"/>
                </a:endParaRPr>
              </a:p>
              <a:p>
                <a:pPr marL="457200" algn="just">
                  <a:lnSpc>
                    <a:spcPct val="115000"/>
                  </a:lnSpc>
                </a:pPr>
                <a:r>
                  <a:rPr lang="bn-IN" sz="2800" dirty="0" smtClean="0">
                    <a:latin typeface="NikoshBAN" panose="02000000000000000000"/>
                    <a:cs typeface="NikoshBAN" panose="02000000000000000000" pitchFamily="2" charset="0"/>
                  </a:rPr>
                  <a:t>কুপন </a:t>
                </a:r>
                <a:r>
                  <a:rPr lang="bn-IN" sz="2800" dirty="0">
                    <a:latin typeface="NikoshBAN" panose="02000000000000000000"/>
                    <a:cs typeface="NikoshBAN" panose="02000000000000000000" pitchFamily="2" charset="0"/>
                  </a:rPr>
                  <a:t>সুদের </a:t>
                </a:r>
                <a:r>
                  <a:rPr lang="bn-IN" sz="2800" dirty="0" smtClean="0">
                    <a:latin typeface="NikoshBAN" panose="02000000000000000000"/>
                    <a:cs typeface="NikoshBAN" panose="02000000000000000000" pitchFamily="2" charset="0"/>
                  </a:rPr>
                  <a:t>হার</a:t>
                </a:r>
                <a:r>
                  <a:rPr lang="en-US" sz="2800" dirty="0" smtClean="0">
                    <a:latin typeface="NikoshBAN" panose="02000000000000000000"/>
                    <a:cs typeface="NikoshBAN" panose="02000000000000000000" pitchFamily="2" charset="0"/>
                  </a:rPr>
                  <a:t>, </a:t>
                </a:r>
                <a:r>
                  <a:rPr lang="en-US" sz="2800" dirty="0" smtClean="0">
                    <a:latin typeface="NikoshBAN" panose="02000000000000000000"/>
                    <a:ea typeface="Times New Roman" panose="02020603050405020304" pitchFamily="18" charset="0"/>
                    <a:cs typeface="Vrinda"/>
                  </a:rPr>
                  <a:t>Cr </a:t>
                </a:r>
                <a:r>
                  <a:rPr lang="en-US" sz="2800" dirty="0">
                    <a:latin typeface="NikoshBAN" panose="02000000000000000000"/>
                    <a:ea typeface="Times New Roman" panose="02020603050405020304" pitchFamily="18" charset="0"/>
                    <a:cs typeface="Vrinda"/>
                  </a:rPr>
                  <a:t>=</a:t>
                </a:r>
                <a:r>
                  <a:rPr lang="bn-IN" sz="2800" dirty="0">
                    <a:latin typeface="NikoshBAN" panose="0200000000000000000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NikoshBAN" panose="02000000000000000000"/>
                    <a:ea typeface="Times New Roman" panose="02020603050405020304" pitchFamily="18" charset="0"/>
                  </a:rPr>
                  <a:t>১০% </a:t>
                </a:r>
                <a:r>
                  <a:rPr lang="en-US" sz="2800" dirty="0" err="1" smtClean="0">
                    <a:latin typeface="NikoshBAN" panose="02000000000000000000"/>
                    <a:ea typeface="Times New Roman" panose="02020603050405020304" pitchFamily="18" charset="0"/>
                  </a:rPr>
                  <a:t>বা</a:t>
                </a:r>
                <a:r>
                  <a:rPr lang="en-US" sz="2800" dirty="0" smtClean="0">
                    <a:latin typeface="NikoshBAN" panose="02000000000000000000"/>
                    <a:ea typeface="Times New Roman" panose="02020603050405020304" pitchFamily="18" charset="0"/>
                  </a:rPr>
                  <a:t> ০.১০</a:t>
                </a:r>
                <a:endParaRPr lang="en-US" sz="2800" dirty="0">
                  <a:latin typeface="NikoshBAN" panose="02000000000000000000"/>
                  <a:cs typeface="NikoshBAN" panose="02000000000000000000" pitchFamily="2" charset="0"/>
                </a:endParaRPr>
              </a:p>
              <a:p>
                <a:pPr marL="457200" algn="just">
                  <a:lnSpc>
                    <a:spcPct val="115000"/>
                  </a:lnSpc>
                </a:pPr>
                <a:r>
                  <a:rPr lang="bn-IN" sz="2800" dirty="0" smtClean="0">
                    <a:latin typeface="NikoshBAN" panose="02000000000000000000"/>
                    <a:cs typeface="NikoshBAN" panose="02000000000000000000" pitchFamily="2" charset="0"/>
                  </a:rPr>
                  <a:t>কুপন সুদের </a:t>
                </a:r>
                <a:r>
                  <a:rPr lang="en-US" sz="2800" dirty="0" err="1" smtClean="0">
                    <a:latin typeface="NikoshBAN" panose="02000000000000000000"/>
                    <a:cs typeface="NikoshBAN" panose="02000000000000000000" pitchFamily="2" charset="0"/>
                  </a:rPr>
                  <a:t>পরিমান</a:t>
                </a:r>
                <a:r>
                  <a:rPr lang="en-US" sz="2800" dirty="0" smtClean="0">
                    <a:latin typeface="NikoshBAN" panose="0200000000000000000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/>
                      </a:rPr>
                      <m:t>𝐶𝐼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/>
                      </a:rPr>
                      <m:t>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১০০০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১০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১০০</m:t>
                    </m:r>
                  </m:oMath>
                </a14:m>
                <a:endParaRPr lang="en-US" sz="2800" dirty="0" smtClean="0">
                  <a:latin typeface="SutonnyMJ" pitchFamily="2" charset="0"/>
                  <a:cs typeface="SutonnyMJ" pitchFamily="2" charset="0"/>
                </a:endParaRPr>
              </a:p>
              <a:p>
                <a:pPr marL="457200" algn="just">
                  <a:lnSpc>
                    <a:spcPct val="115000"/>
                  </a:lnSpc>
                </a:pP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মেয়াদ </a:t>
                </a:r>
                <a:r>
                  <a:rPr lang="bn-IN" sz="2800" dirty="0">
                    <a:latin typeface="SutonnyMJ" pitchFamily="2" charset="0"/>
                    <a:cs typeface="NikoshBAN" panose="02000000000000000000" pitchFamily="2" charset="0"/>
                  </a:rPr>
                  <a:t>শেষে </a:t>
                </a: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মূল্য,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MV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= </a:t>
                </a: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 ১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2</a:t>
                </a: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০০ টাকা </a:t>
                </a:r>
                <a:endParaRPr lang="en-US" sz="2800" dirty="0" smtClean="0">
                  <a:latin typeface="SutonnyMJ" pitchFamily="2" charset="0"/>
                  <a:cs typeface="NikoshBAN" panose="02000000000000000000" pitchFamily="2" charset="0"/>
                </a:endParaRPr>
              </a:p>
              <a:p>
                <a:pPr marL="457200" algn="just">
                  <a:lnSpc>
                    <a:spcPct val="115000"/>
                  </a:lnSpc>
                </a:pP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৫ বছর পর বন্ড</a:t>
                </a:r>
                <a:r>
                  <a:rPr lang="en-US" sz="2800" dirty="0" err="1">
                    <a:latin typeface="SutonnyMJ" pitchFamily="2" charset="0"/>
                    <a:cs typeface="NikoshBAN" panose="02000000000000000000" pitchFamily="2" charset="0"/>
                  </a:rPr>
                  <a:t>টির</a:t>
                </a:r>
                <a:r>
                  <a:rPr lang="en-US" sz="2800" dirty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তলবি </a:t>
                </a:r>
                <a:r>
                  <a:rPr lang="bn-IN" sz="2800" dirty="0">
                    <a:latin typeface="SutonnyMJ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bn-IN" sz="2800" dirty="0">
                    <a:latin typeface="Calibri" panose="020F0502020204030204" pitchFamily="34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CP=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১৩০০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টাকা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bn-IN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</a:pP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বর্তমানে বন্ড</a:t>
                </a: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টির</a:t>
                </a:r>
                <a:r>
                  <a:rPr lang="en-US" sz="2800" dirty="0" smtClean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SutonnyMJ" pitchFamily="2" charset="0"/>
                    <a:cs typeface="NikoshBAN" panose="02000000000000000000" pitchFamily="2" charset="0"/>
                  </a:rPr>
                  <a:t>বাজার</a:t>
                </a: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SutonnyMJ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bn-IN" sz="2800" dirty="0">
                    <a:latin typeface="Calibri" panose="020F0502020204030204" pitchFamily="34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B</a:t>
                </a:r>
                <a:r>
                  <a:rPr lang="en-US" sz="28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O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=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৯৫০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টাকা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bn-IN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bn-IN" sz="2800" dirty="0" smtClean="0">
                  <a:latin typeface="SutonnyMJ" pitchFamily="2" charset="0"/>
                  <a:cs typeface="NikoshBAN" panose="02000000000000000000" pitchFamily="2" charset="0"/>
                </a:endParaRPr>
              </a:p>
              <a:p>
                <a:pPr marL="457200" algn="just">
                  <a:lnSpc>
                    <a:spcPct val="115000"/>
                  </a:lnSpc>
                </a:pP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বন্ডটির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চলতি উপার্জন হার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CY=?</a:t>
                </a:r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457200" algn="just">
                  <a:lnSpc>
                    <a:spcPct val="115000"/>
                  </a:lnSpc>
                </a:pP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বন্ডটির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তলবি আয়ের হার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YTC=?</a:t>
                </a:r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457200" algn="just">
                  <a:lnSpc>
                    <a:spcPct val="115000"/>
                  </a:lnSpc>
                </a:pP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বন্ডটির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মেয়াদ প্রাপ্তিতে উপার্জন হার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YTM=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2016639"/>
                <a:ext cx="10134600" cy="5047536"/>
              </a:xfrm>
              <a:prstGeom prst="rect">
                <a:avLst/>
              </a:prstGeom>
              <a:blipFill>
                <a:blip r:embed="rId4"/>
                <a:stretch>
                  <a:fillRect t="-362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31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960" y="637449"/>
            <a:ext cx="1048512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960" y="1817889"/>
            <a:ext cx="10485120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 গাণিতিক </a:t>
            </a:r>
            <a:r>
              <a:rPr lang="bn-IN" sz="2800" b="1" u="sng" dirty="0">
                <a:latin typeface="SutonnyMJ" pitchFamily="2" charset="0"/>
                <a:cs typeface="SutonnyMJ" pitchFamily="2" charset="0"/>
              </a:rPr>
              <a:t>সমস্যার সমাধান (চলমান)  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22960" y="2863907"/>
                <a:ext cx="10485120" cy="3380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PjwZ</a:t>
                </a:r>
                <a:r>
                  <a:rPr lang="en-US" sz="2800" dirty="0"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DcvR©b</a:t>
                </a:r>
                <a:r>
                  <a:rPr lang="en-US" sz="2800" dirty="0"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nvi</a:t>
                </a:r>
                <a:r>
                  <a:rPr lang="en-US" sz="2800" dirty="0"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(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Current Yield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Vrinda"/>
                  </a:rPr>
                  <a:t>)</a:t>
                </a:r>
                <a:endParaRPr lang="en-US" sz="2800" dirty="0" smtClean="0">
                  <a:latin typeface="SutonnyMJ" pitchFamily="2" charset="0"/>
                  <a:ea typeface="Times New Roman" panose="02020603050405020304" pitchFamily="18" charset="0"/>
                  <a:cs typeface="Vrinda"/>
                </a:endParaRPr>
              </a:p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𝑪𝑰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bn-IN" sz="2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১০০</m:t>
                    </m:r>
                    <m:r>
                      <a:rPr lang="bn-IN" sz="2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endParaRPr lang="en-US" sz="20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bn-IN" sz="20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0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১২০০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১০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%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৯৫০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১০০</m:t>
                    </m:r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20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১২০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৯৫০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b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১০০</m:t>
                      </m:r>
                      <m:r>
                        <a:rPr lang="b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bn-IN" sz="20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20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</m:t>
                      </m:r>
                      <m:r>
                        <a:rPr lang="bn-IN" sz="2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n-IN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০</m:t>
                      </m:r>
                      <m:r>
                        <a:rPr lang="bn-IN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bn-IN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১২৬৩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b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১০০</m:t>
                      </m:r>
                      <m:r>
                        <a:rPr lang="b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bn-IN" sz="20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bn-IN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bn-IN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</m:t>
                    </m:r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bn-I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১২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bn-I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৬৩</m:t>
                    </m:r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bn-IN" sz="2000" dirty="0">
                    <a:ea typeface="Cambria Math" panose="02040503050406030204" pitchFamily="18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(</m:t>
                    </m:r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উত্তর</m:t>
                    </m:r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863907"/>
                <a:ext cx="10485120" cy="3380477"/>
              </a:xfrm>
              <a:prstGeom prst="rect">
                <a:avLst/>
              </a:prstGeom>
              <a:blipFill>
                <a:blip r:embed="rId4"/>
                <a:stretch>
                  <a:fillRect l="-1163" t="-1264" b="-1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533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37449"/>
            <a:ext cx="1053084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817889"/>
            <a:ext cx="10530840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>
                <a:latin typeface="SutonnyMJ" pitchFamily="2" charset="0"/>
                <a:cs typeface="SutonnyMJ" pitchFamily="2" charset="0"/>
              </a:rPr>
              <a:t>গাণিতিক সমস্যার সমাধান (চলমান)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2863907"/>
                <a:ext cx="10530840" cy="2991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wbw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`©ó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w`‡b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eÛ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n‡Z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Av‡qi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nvi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A_©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vr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cÖwZôvb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eÛ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†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diZ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wb‡j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H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w`‡bi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DcvR©b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nvi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, </a:t>
                </a:r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L="2286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∴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𝑌𝑇𝐶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𝐶𝐼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𝐶𝑃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utonnyMJ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utonnyMJ" pitchFamily="2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utonnyMJ" pitchFamily="2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𝐶𝑃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utonnyMJ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utonnyMJ" pitchFamily="2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utonnyMJ" pitchFamily="2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×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১০০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% </m:t>
                      </m:r>
                    </m:oMath>
                  </m:oMathPara>
                </a14:m>
                <a:endParaRPr lang="bn-IN" sz="20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L="2286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bn-IN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১২০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১৩০০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r>
                                <a:rPr lang="bn-IN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৯৫০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৫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১৩০০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r>
                                <a:rPr lang="bn-IN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৯৫০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১০০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%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63907"/>
                <a:ext cx="10530840" cy="2991653"/>
              </a:xfrm>
              <a:prstGeom prst="rect">
                <a:avLst/>
              </a:prstGeom>
              <a:blipFill>
                <a:blip r:embed="rId4"/>
                <a:stretch>
                  <a:fillRect l="-1216" t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816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54" y="1824218"/>
            <a:ext cx="68807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SutonnyMJ" pitchFamily="2" charset="0"/>
                <a:cs typeface="NikoshBAN" panose="02000000000000000000" pitchFamily="2" charset="0"/>
              </a:rPr>
              <a:t>মোঃ শাহাদাত হোসেন</a:t>
            </a: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/>
                <a:cs typeface="NikoshBAN" panose="02000000000000000000" pitchFamily="2" charset="0"/>
              </a:rPr>
              <a:t>বিভাগীয়</a:t>
            </a:r>
            <a:r>
              <a:rPr lang="en-US" sz="2800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/>
                <a:cs typeface="NikoshBAN" panose="02000000000000000000" pitchFamily="2" charset="0"/>
              </a:rPr>
              <a:t>প্রধান</a:t>
            </a:r>
            <a:endParaRPr lang="en-US" sz="2800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ফিন্যান্স, ব্যাংকিং ও বিমা বিভাগ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চান্দিনা রেদোয়ান আহ্‌মেদ কলেজ</a:t>
            </a: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চান্দিনা, কুমিল্লা।</a:t>
            </a:r>
            <a:endParaRPr lang="bn-IN" sz="2800" dirty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সহ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প্রণেতাঃ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 </a:t>
            </a:r>
            <a:endParaRPr lang="bn-IN" sz="2800" dirty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মোবা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ইলঃ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 ০১৭২০১১৮২৯৪</a:t>
            </a:r>
          </a:p>
          <a:p>
            <a:r>
              <a:rPr lang="bn-IN" sz="2800" dirty="0" smtClean="0">
                <a:latin typeface="SutonnyMJ" pitchFamily="2" charset="0"/>
                <a:cs typeface="SutonnyMJ" pitchFamily="2" charset="0"/>
                <a:hlinkClick r:id="rId2"/>
              </a:rPr>
              <a:t>ই-মেইলঃ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hossainshahadat1985@gmail.com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160" y="744583"/>
            <a:ext cx="1046988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0" y="1824218"/>
            <a:ext cx="2743200" cy="34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8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37449"/>
            <a:ext cx="1053084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817889"/>
            <a:ext cx="10530840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b="1" u="sng" dirty="0">
                <a:latin typeface="SutonnyMJ" pitchFamily="2" charset="0"/>
                <a:cs typeface="SutonnyMJ" pitchFamily="2" charset="0"/>
              </a:rPr>
              <a:t>গাণিতিক সমস্যার সমাধান (চলমান)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2589587"/>
                <a:ext cx="10530840" cy="284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১২০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bn-IN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৭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০</m:t>
                          </m:r>
                        </m:num>
                        <m:den>
                          <m:r>
                            <a:rPr lang="bn-IN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১১২৫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১০০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%</m:t>
                      </m:r>
                    </m:oMath>
                  </m:oMathPara>
                </a14:m>
                <a:endParaRPr lang="bn-IN" sz="20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L="22860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bn-IN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utonnyMJ" pitchFamily="2" charset="0"/>
                          </a:rPr>
                          <m:t>১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utonnyMJ" pitchFamily="2" charset="0"/>
                          </a:rPr>
                          <m:t>৯০</m:t>
                        </m:r>
                      </m:num>
                      <m:den>
                        <m:r>
                          <a:rPr lang="bn-IN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utonnyMJ" pitchFamily="2" charset="0"/>
                          </a:rPr>
                          <m:t>১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SutonnyMJ" pitchFamily="2" charset="0"/>
                          </a:rPr>
                          <m:t>১২৫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১০০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% </m:t>
                    </m:r>
                  </m:oMath>
                </a14:m>
                <a:r>
                  <a:rPr lang="bn-IN" sz="2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Vrinda"/>
                  </a:rPr>
                  <a:t> </a:t>
                </a:r>
              </a:p>
              <a:p>
                <a:pPr marL="22860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bn-I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SutonnyMJ" pitchFamily="2" charset="0"/>
                      </a:rPr>
                      <m:t>=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SutonnyMJ" pitchFamily="2" charset="0"/>
                      </a:rPr>
                      <m:t>০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SutonnyMJ" pitchFamily="2" charset="0"/>
                      </a:rPr>
                      <m:t>.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SutonnyMJ" pitchFamily="2" charset="0"/>
                      </a:rPr>
                      <m:t>১৬৮৯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১০০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% </m:t>
                    </m:r>
                  </m:oMath>
                </a14:m>
                <a:r>
                  <a:rPr lang="bn-IN" sz="2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bn-IN" sz="2000" dirty="0" smtClean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22860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bn-I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SutonnyMJ" pitchFamily="2" charset="0"/>
                      </a:rPr>
                      <m:t>=</m:t>
                    </m:r>
                    <m:r>
                      <a:rPr lang="bn-IN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SutonnyMJ" pitchFamily="2" charset="0"/>
                      </a:rPr>
                      <m:t>১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SutonnyMJ" pitchFamily="2" charset="0"/>
                      </a:rPr>
                      <m:t>৬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SutonnyMJ" pitchFamily="2" charset="0"/>
                      </a:rPr>
                      <m:t>.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SutonnyMJ" pitchFamily="2" charset="0"/>
                      </a:rPr>
                      <m:t>৮৯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% </m:t>
                    </m:r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(</m:t>
                    </m:r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উত্তর</m:t>
                    </m:r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)</m:t>
                    </m:r>
                  </m:oMath>
                </a14:m>
                <a:r>
                  <a:rPr lang="bn-IN" sz="2000" dirty="0" smtClean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L="228600">
                  <a:lnSpc>
                    <a:spcPct val="115000"/>
                  </a:lnSpc>
                </a:pPr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L="2286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89587"/>
                <a:ext cx="10530840" cy="2840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8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37449"/>
            <a:ext cx="1053084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817889"/>
            <a:ext cx="10530840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গাণিতিক </a:t>
            </a:r>
            <a:r>
              <a:rPr lang="bn-IN" sz="2800" b="1" u="sng" dirty="0">
                <a:latin typeface="SutonnyMJ" pitchFamily="2" charset="0"/>
                <a:cs typeface="SutonnyMJ" pitchFamily="2" charset="0"/>
              </a:rPr>
              <a:t>সমস্যার সমাধান (চলমান)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2574347"/>
                <a:ext cx="10530840" cy="3338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wbw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`©ó †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gqv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` †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k‡l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eÛ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wew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µ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Ki‡j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eÛ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n‡Z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Av‡qi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nvi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A_©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vr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†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gqv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`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c~wZ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©‡Z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DcvR©b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 </a:t>
                </a:r>
                <a:r>
                  <a:rPr lang="en-US" sz="28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nvi</a:t>
                </a:r>
                <a:r>
                  <a:rPr lang="en-US" sz="28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Vrinda"/>
                  </a:rPr>
                  <a:t>, </a:t>
                </a:r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L="2286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∴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𝑌𝑇𝑀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𝐶𝐼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𝑀𝑉𝑜𝑟𝑅𝑉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utonnyMJ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utonnyMJ" pitchFamily="2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utonnyMJ" pitchFamily="2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𝑀𝑉𝑜𝑟𝑅𝑉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utonnyMJ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utonnyMJ" pitchFamily="2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utonnyMJ" pitchFamily="2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×</m:t>
                      </m:r>
                      <m:r>
                        <a:rPr lang="bn-IN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১০০</m:t>
                      </m:r>
                      <m:r>
                        <a:rPr lang="bn-IN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%</m:t>
                      </m:r>
                    </m:oMath>
                  </m:oMathPara>
                </a14:m>
                <a:endParaRPr lang="bn-IN" sz="20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L="2286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 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bn-IN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১২০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bn-IN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১২০০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r>
                                <a:rPr lang="bn-IN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৯৫০</m:t>
                              </m:r>
                            </m:num>
                            <m:den>
                              <m:r>
                                <a:rPr lang="bn-IN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১০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bn-IN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১২০০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r>
                                <a:rPr lang="bn-IN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৯৫০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utonnyMJ" pitchFamily="2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×</m:t>
                      </m:r>
                      <m:r>
                        <a:rPr lang="b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১০০</m:t>
                      </m:r>
                      <m:r>
                        <a:rPr lang="b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%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74347"/>
                <a:ext cx="10530840" cy="3338414"/>
              </a:xfrm>
              <a:prstGeom prst="rect">
                <a:avLst/>
              </a:prstGeom>
              <a:blipFill>
                <a:blip r:embed="rId4"/>
                <a:stretch>
                  <a:fillRect l="-1216" t="-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70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37449"/>
            <a:ext cx="1053084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817889"/>
            <a:ext cx="10530840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b="1" u="sng" dirty="0">
                <a:latin typeface="SutonnyMJ" pitchFamily="2" charset="0"/>
                <a:cs typeface="SutonnyMJ" pitchFamily="2" charset="0"/>
              </a:rPr>
              <a:t>গাণিতিক সমস্যার সমাধান (চলমান)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2574347"/>
                <a:ext cx="10530840" cy="3253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bn-IN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১২০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bn-IN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২</m:t>
                          </m:r>
                          <m:r>
                            <a:rPr lang="bn-IN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৫</m:t>
                          </m:r>
                        </m:num>
                        <m:den>
                          <m:r>
                            <a:rPr lang="bn-IN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১</m:t>
                          </m:r>
                          <m:r>
                            <a:rPr lang="bn-IN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০৭৫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×</m:t>
                      </m:r>
                      <m:r>
                        <a:rPr lang="b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১০০</m:t>
                      </m:r>
                      <m:r>
                        <a:rPr lang="b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%</m:t>
                      </m:r>
                    </m:oMath>
                  </m:oMathPara>
                </a14:m>
                <a:endParaRPr lang="bn-IN" sz="2000" dirty="0" smtClean="0">
                  <a:latin typeface="Calibri" panose="020F0502020204030204" pitchFamily="34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pPr marL="22860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bn-IN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১৪৫</m:t>
                          </m:r>
                        </m:num>
                        <m:den>
                          <m:r>
                            <a:rPr lang="bn-I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utonnyMJ" pitchFamily="2" charset="0"/>
                            </a:rPr>
                            <m:t>১০৭৫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×</m:t>
                      </m:r>
                      <m:r>
                        <a:rPr lang="b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১০০</m:t>
                      </m:r>
                      <m:r>
                        <a:rPr lang="b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%</m:t>
                      </m:r>
                    </m:oMath>
                  </m:oMathPara>
                </a14:m>
                <a:endParaRPr lang="bn-IN" sz="2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pPr marL="22860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=</m:t>
                      </m:r>
                      <m:r>
                        <a:rPr lang="bn-IN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০</m:t>
                      </m:r>
                      <m:r>
                        <a:rPr lang="bn-IN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.</m:t>
                      </m:r>
                      <m:r>
                        <a:rPr lang="bn-IN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১৩৪৯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×</m:t>
                      </m:r>
                      <m:r>
                        <a:rPr lang="b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১০০</m:t>
                      </m:r>
                      <m:r>
                        <a:rPr lang="b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%</m:t>
                      </m:r>
                    </m:oMath>
                  </m:oMathPara>
                </a14:m>
                <a:endParaRPr lang="bn-IN" sz="2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L="22860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=</m:t>
                      </m:r>
                      <m:r>
                        <a:rPr lang="bn-IN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১৩</m:t>
                      </m:r>
                      <m:r>
                        <a:rPr lang="bn-IN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.</m:t>
                      </m:r>
                      <m:r>
                        <a:rPr lang="bn-IN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utonnyMJ" pitchFamily="2" charset="0"/>
                        </a:rPr>
                        <m:t>৪৯</m:t>
                      </m:r>
                      <m:r>
                        <a:rPr lang="b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%</m:t>
                      </m:r>
                      <m:r>
                        <a:rPr lang="b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 (</m:t>
                      </m:r>
                      <m:r>
                        <a:rPr lang="b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উত্তর</m:t>
                      </m:r>
                      <m:r>
                        <a:rPr lang="b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L="228600" algn="just">
                  <a:lnSpc>
                    <a:spcPct val="115000"/>
                  </a:lnSpc>
                </a:pPr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L="2286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Vrinda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74347"/>
                <a:ext cx="10530840" cy="3253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14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960" y="637449"/>
            <a:ext cx="10515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960" y="1817889"/>
            <a:ext cx="10515600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দলীয় কাজ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0" y="2863907"/>
            <a:ext cx="10515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শিরিন এন্ড সন্স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১১০০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টাকা মূল্যের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বছর মেয়াদি বন্ড ইস্যু করেছে। কুপন সুদের হার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১০%।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আয়ের হার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১২%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হলে বন্ডের মূল্য কত হবে?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বন্ডটির বাজার মুল্য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৯০০ টাকা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৭ বছর পর বন্ডটির তলবি মুল্য ১২০০ টাকা হলে,</a:t>
            </a:r>
          </a:p>
          <a:p>
            <a:pPr algn="just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বন্ডটির চলতি উপার্জন হার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CY)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কত?</a:t>
            </a:r>
          </a:p>
          <a:p>
            <a:pPr marL="514350" indent="-514350" algn="just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বন্ডটির তলবি আয়ের হার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YTC)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কত?</a:t>
            </a:r>
          </a:p>
          <a:p>
            <a:pPr marL="514350" indent="-514350" algn="just"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বন্ডটির মেয়াদ প্রাপ্তিতে উপার্জন 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YTM)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4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8550" y="637449"/>
            <a:ext cx="908502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8550" y="1817889"/>
            <a:ext cx="9085022" cy="5470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মূল্যায়ন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8550" y="2635307"/>
            <a:ext cx="90850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বন্ড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মূল্য নির্ণয়ের সুত্রটি ব্যাখ্যা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বন্ড এর মূল্য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নির্ণয় করতে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বন্ড এর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চলতি উপার্জন হার নির্ণয়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বন্ডটির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তলবি আয়ের হার নির্ণয়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বন্ডটির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মেয়াদ প্রাপ্তিতে উপার্জন 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নির্ণয়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56904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640" y="637449"/>
            <a:ext cx="1045464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929640" y="1817889"/>
            <a:ext cx="10454640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বাড়ির কাজ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8550" y="3158875"/>
            <a:ext cx="90850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পুস্তক থেকে গাণিতিক সমস্যা দেখবে এবং তোমাদের যেকোন সমস্যা এই লিংকে জানাবে।</a:t>
            </a: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https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://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www.facebook.com/shahadatteachinghome</a:t>
            </a:r>
            <a:r>
              <a:rPr lang="bn-IN" sz="2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7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151" y="711497"/>
            <a:ext cx="8716297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1542494"/>
            <a:ext cx="10972799" cy="47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9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0" y="691770"/>
            <a:ext cx="1053084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8550" y="2096297"/>
            <a:ext cx="92091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উচ্চ মাধ্যমিক-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/>
                <a:cs typeface="NikoshBAN" panose="02000000000000000000" pitchFamily="2" charset="0"/>
              </a:rPr>
              <a:t>২য়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 বর্ষ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ফিন্যান্স, ব্যাংকিং ও বিমা-১ম পত্র</a:t>
            </a:r>
          </a:p>
          <a:p>
            <a:pPr algn="ctr"/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ষষ্ঠ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 অধ্যায়-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অর্থায়ন</a:t>
            </a:r>
          </a:p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তারিখঃ 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১৯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/১০/২০২০ খ্রিঃ</a:t>
            </a:r>
          </a:p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সময়ঃ ৫০ মিনিট 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11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7240" y="691770"/>
            <a:ext cx="1057656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ছবি</a:t>
            </a:r>
            <a:endParaRPr lang="bn-IN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906974"/>
            <a:ext cx="6096000" cy="430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20" y="1906974"/>
            <a:ext cx="4922520" cy="43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4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960" y="691770"/>
            <a:ext cx="1050036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bn-IN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100673"/>
            <a:ext cx="1050036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মুল্যায়ন </a:t>
            </a:r>
            <a:endParaRPr lang="bn-IN" sz="6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6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8550" y="3731658"/>
            <a:ext cx="90850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বন্ড মূল্যায়নের সংজ্ঞা বলতে পারবে।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বন্ডের মূল্য বের করতে পারবে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বন্ডের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চলতি উপার্জন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নির্ণয় করতে পারবে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বন্ডের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ইল্ড টু কল নির্ণয়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বন্ডের ইল্ড টু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ম্যাচুরিটি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নির্ণয় করতে পারবে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550" y="691770"/>
            <a:ext cx="908502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8550" y="1782427"/>
            <a:ext cx="9085022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7200" dirty="0">
                <a:solidFill>
                  <a:srgbClr val="FFC000"/>
                </a:solidFill>
                <a:latin typeface="SutonnyMJ" pitchFamily="2" charset="0"/>
                <a:cs typeface="NikoshBAN" panose="02000000000000000000" pitchFamily="2" charset="0"/>
              </a:rPr>
              <a:t>শিখনফল</a:t>
            </a:r>
            <a:endParaRPr lang="bn-IN" sz="7200" dirty="0" smtClean="0">
              <a:solidFill>
                <a:srgbClr val="FFC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3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960" y="691770"/>
            <a:ext cx="1048512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860907"/>
            <a:ext cx="1048512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SutonnyMJ" pitchFamily="2" charset="0"/>
                <a:cs typeface="NikoshBAN" panose="02000000000000000000" pitchFamily="2" charset="0"/>
              </a:rPr>
              <a:t>বন্ডের মুল্যায়নের সংজ্ঞা</a:t>
            </a:r>
            <a:endParaRPr lang="bn-IN" sz="3200" b="1" u="sng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840" y="2624208"/>
            <a:ext cx="10134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SutonnyMJ" pitchFamily="2" charset="0"/>
                <a:cs typeface="NikoshBAN" panose="02000000000000000000" pitchFamily="2" charset="0"/>
              </a:rPr>
              <a:t>বন্ড </a:t>
            </a:r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মুল্যায়নঃ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একজন বিনিয়োগকারী যে গাণিতিক প্রক্রিয়ার মাধ্যমে বন্ড ক্রয়ের সিদ্ধান্ত নিয়ে থাকেন তাকে </a:t>
            </a:r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বন্ড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মুল্যায়ন বলে। </a:t>
            </a: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এক্ষেত্রে বিনিয়োগকারীর তার প্রত্যাশা অনুযায়ী চারটি পদ্ধতি প্রয়োগ করে থেকেন। </a:t>
            </a: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যেমন-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বন্ডের মুল্য নির্ণয়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চলতি উপার্জন হার নির্ণয়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ইল্ড টু কল নির্ণয়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ইল্ড টু ম্যাচুরিটি </a:t>
            </a:r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নির্ণয়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bn-IN" dirty="0" smtClean="0"/>
          </a:p>
        </p:txBody>
      </p:sp>
    </p:spTree>
    <p:extLst>
      <p:ext uri="{BB962C8B-B14F-4D97-AF65-F5344CB8AC3E}">
        <p14:creationId xmlns:p14="http://schemas.microsoft.com/office/powerpoint/2010/main" val="60589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7720" y="691770"/>
            <a:ext cx="1054608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720" y="1539634"/>
            <a:ext cx="1054608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SutonnyMJ" pitchFamily="2" charset="0"/>
                <a:cs typeface="NikoshBAN" panose="02000000000000000000" pitchFamily="2" charset="0"/>
              </a:rPr>
              <a:t>বন্ডের মুল্য নির্ণয়</a:t>
            </a:r>
            <a:endParaRPr lang="bn-IN" sz="3200" b="1" u="sng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07720" y="2624208"/>
                <a:ext cx="10546080" cy="3304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b="1" dirty="0">
                    <a:latin typeface="SutonnyMJ" pitchFamily="2" charset="0"/>
                    <a:cs typeface="NikoshBAN" panose="02000000000000000000" pitchFamily="2" charset="0"/>
                  </a:rPr>
                  <a:t>বন্ডের মুল্য </a:t>
                </a:r>
                <a:r>
                  <a:rPr lang="bn-IN" sz="2800" b="1" dirty="0" smtClean="0">
                    <a:latin typeface="SutonnyMJ" pitchFamily="2" charset="0"/>
                    <a:cs typeface="NikoshBAN" panose="02000000000000000000" pitchFamily="2" charset="0"/>
                  </a:rPr>
                  <a:t>নির্ণয়ঃ </a:t>
                </a: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একটি বন্ড হতে ভবিষ্যতে প্রাপ্ত সকল আর্থিক সুবিধার মোট বর্তমান মুল্যকে বন্ডের </a:t>
                </a:r>
                <a:r>
                  <a:rPr lang="bn-IN" sz="2800" dirty="0">
                    <a:latin typeface="SutonnyMJ" pitchFamily="2" charset="0"/>
                    <a:cs typeface="NikoshBAN" panose="02000000000000000000" pitchFamily="2" charset="0"/>
                  </a:rPr>
                  <a:t>মুল্য </a:t>
                </a: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বলে। </a:t>
                </a:r>
              </a:p>
              <a:p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এক্ষেত্রে বলে মনে রাখতে হবে যে এইভাবে যে মুল্য নির্ণয় করা হয় তাহল বন্ডের প্রকৃত বা সত্যিকার মুল্য বা অন্তর্নিহিত মুল্য। সাধারণত </a:t>
                </a:r>
                <a:r>
                  <a:rPr lang="bn-IN" sz="2800" dirty="0">
                    <a:latin typeface="SutonnyMJ" pitchFamily="2" charset="0"/>
                    <a:cs typeface="NikoshBAN" panose="02000000000000000000" pitchFamily="2" charset="0"/>
                  </a:rPr>
                  <a:t>বন্ডের মুল্য </a:t>
                </a:r>
                <a:r>
                  <a:rPr lang="bn-IN" sz="2800" dirty="0" smtClean="0">
                    <a:latin typeface="SutonnyMJ" pitchFamily="2" charset="0"/>
                    <a:cs typeface="NikoshBAN" panose="02000000000000000000" pitchFamily="2" charset="0"/>
                  </a:rPr>
                  <a:t>নির্ণয়ে নিম্নোক্ত সূত্রটি ব্যবহার করা হয়। </a:t>
                </a:r>
              </a:p>
              <a:p>
                <a:endParaRPr lang="bn-IN" sz="2800" dirty="0"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𝐂𝐈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2400" b="1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b="1" i="0">
                                              <a:latin typeface="Cambria Math" panose="02040503050406030204" pitchFamily="18" charset="0"/>
                                            </a:rPr>
                                            <m:t>𝐃𝐫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1" i="0"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𝐃𝐫</m:t>
                              </m:r>
                            </m:den>
                          </m:f>
                        </m:e>
                      </m:d>
                      <m:r>
                        <a:rPr lang="en-US" sz="24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𝐌𝐕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𝐨𝐫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𝐑𝐕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𝐃𝐫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bn-IN" sz="2400" b="1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" y="2624208"/>
                <a:ext cx="10546080" cy="3304431"/>
              </a:xfrm>
              <a:prstGeom prst="rect">
                <a:avLst/>
              </a:prstGeom>
              <a:blipFill>
                <a:blip r:embed="rId4"/>
                <a:stretch>
                  <a:fillRect l="-1214" t="-1657" r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726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960" y="691770"/>
            <a:ext cx="1054608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অর্থায়ন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431864"/>
            <a:ext cx="1054608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বন্ডের মুল্য </a:t>
            </a:r>
            <a:r>
              <a:rPr lang="bn-IN" sz="3200" dirty="0" smtClean="0">
                <a:latin typeface="SutonnyMJ" pitchFamily="2" charset="0"/>
                <a:cs typeface="NikoshBAN" panose="02000000000000000000" pitchFamily="2" charset="0"/>
              </a:rPr>
              <a:t>নির্ণয় (চলমান) </a:t>
            </a:r>
            <a:endParaRPr lang="bn-IN" sz="3200" b="1" u="sng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0" y="2016639"/>
            <a:ext cx="1054608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Coupon rate, Cr =</a:t>
            </a:r>
            <a:r>
              <a:rPr lang="bn-I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কুপন সুদের হার</a:t>
            </a:r>
            <a:endParaRPr lang="en-US" sz="2800" dirty="0">
              <a:latin typeface="Calibri" panose="020F0502020204030204" pitchFamily="34" charset="0"/>
              <a:cs typeface="NikoshBAN" panose="02000000000000000000" pitchFamily="2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Value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of the bond at the time of Zero, B</a:t>
            </a:r>
            <a:r>
              <a:rPr lang="en-US" sz="2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=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বর্তমানে বন্ডের মূল্য</a:t>
            </a:r>
            <a:endParaRPr lang="en-US" sz="2800" dirty="0">
              <a:latin typeface="Calibri" panose="020F0502020204030204" pitchFamily="34" charset="0"/>
              <a:cs typeface="NikoshBAN" panose="02000000000000000000" pitchFamily="2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Coupon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Interest, CI = </a:t>
            </a:r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কুপন সুদের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পরিমান</a:t>
            </a:r>
            <a:endParaRPr lang="en-US" sz="2800" dirty="0">
              <a:latin typeface="Calibri" panose="020F0502020204030204" pitchFamily="34" charset="0"/>
              <a:cs typeface="NikoshBAN" panose="02000000000000000000" pitchFamily="2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Face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value, FV =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লিখিত মূল্য</a:t>
            </a:r>
            <a:endParaRPr lang="en-US" sz="2800" dirty="0">
              <a:latin typeface="Calibri" panose="020F0502020204030204" pitchFamily="34" charset="0"/>
              <a:cs typeface="NikoshBAN" panose="02000000000000000000" pitchFamily="2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Mature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value/market value, MV =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মেয়াদ শেষে </a:t>
            </a:r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মূল্য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SutonnyMJ" pitchFamily="2" charset="0"/>
              <a:cs typeface="NikoshBAN" panose="02000000000000000000" pitchFamily="2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Number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of years, n =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বছর সংখ্যা </a:t>
            </a:r>
            <a:endParaRPr lang="en-US" sz="2800" dirty="0">
              <a:latin typeface="Calibri" panose="020F0502020204030204" pitchFamily="34" charset="0"/>
              <a:cs typeface="NikoshBAN" panose="02000000000000000000" pitchFamily="2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Discount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rate,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Dr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 =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বাট্টার হার </a:t>
            </a:r>
            <a:endParaRPr lang="en-US" sz="2800" dirty="0">
              <a:latin typeface="Calibri" panose="020F0502020204030204" pitchFamily="34" charset="0"/>
              <a:cs typeface="NikoshBAN" panose="02000000000000000000" pitchFamily="2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Redeemable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value, RV =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পরিশোধ মূল্য </a:t>
            </a:r>
          </a:p>
          <a:p>
            <a:pPr marL="457200" algn="just">
              <a:lnSpc>
                <a:spcPct val="115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Call Price, CP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/>
              </a:rPr>
              <a:t>=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তলবি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মূল্য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705625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1404</TotalTime>
  <Words>1041</Words>
  <Application>Microsoft Office PowerPoint</Application>
  <PresentationFormat>Widescreen</PresentationFormat>
  <Paragraphs>157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 Math</vt:lpstr>
      <vt:lpstr>Garamond</vt:lpstr>
      <vt:lpstr>NikoshBAN</vt:lpstr>
      <vt:lpstr>SutonnyMJ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Arafat</dc:creator>
  <cp:lastModifiedBy>Anwar</cp:lastModifiedBy>
  <cp:revision>422</cp:revision>
  <dcterms:created xsi:type="dcterms:W3CDTF">2019-06-26T04:16:36Z</dcterms:created>
  <dcterms:modified xsi:type="dcterms:W3CDTF">2020-10-19T07:09:41Z</dcterms:modified>
</cp:coreProperties>
</file>