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2BCD-348D-4624-B766-79B9F1E808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461E4-F7AB-4B0D-8EDE-C76790E9C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F72A0B-C7A7-45D2-AE43-E7A3556B11B1}"/>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D262B9DA-98A3-4546-8D3D-7B0FA773E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D4F0-3D34-4EBA-82BD-8C896315DCCB}"/>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179679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E532-EEF7-42AB-9A6F-630342488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B27FD-761B-4FD1-8F02-573E4FED20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4B1118-920A-421C-B9FE-5055670BD1D6}"/>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208E6294-AD23-493C-87C6-7821265D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4E54-69D1-40D5-8DD2-AB0D7CD31F3D}"/>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120341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D2EEFB-04EA-4C30-970D-F4D4C99AE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5A4E7A-68C8-409F-8E60-A548D20B0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9349F-6523-468F-A78B-E4C2CE846AB5}"/>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315A383A-9C96-47C0-ADAA-A8920115B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61C86-5801-4114-8CEC-D0FAA989D631}"/>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118658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7EFB-F1A8-4AD6-83D4-49A39535C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05AA9-1EED-4F41-9B37-44D29321D4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09934-E398-485A-B7D9-590913D510BD}"/>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9DB7B05C-5885-47FD-AA7D-D8569DC85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E2968-8EAC-423E-8BC7-838A060D9532}"/>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72382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92F6-10B4-4A68-9A02-23CB1EB7C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6770E-5A52-4500-8E42-0C25C3D33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66D27E-D2BD-43D8-951A-31C1FA630187}"/>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347CC71A-515A-4CCD-876C-5AC1AB3E6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BD6DA-E6EE-41AC-8B3B-6BC104D2EC93}"/>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389009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91E02-73F1-4210-A09B-0394F8C84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9C55E-80F4-4A8F-A0C3-D1DBEBA070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06041-F5ED-4EC9-A4D2-A1ADA2569F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18F7B-7405-47AA-87E2-7061F32AD359}"/>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6" name="Footer Placeholder 5">
            <a:extLst>
              <a:ext uri="{FF2B5EF4-FFF2-40B4-BE49-F238E27FC236}">
                <a16:creationId xmlns:a16="http://schemas.microsoft.com/office/drawing/2014/main" id="{EC26D1E5-C539-4557-89D7-B02D8E917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CDA8C-2C42-421B-9ED5-92EAC6E7882A}"/>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382604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3486-2BF7-4FF9-90DC-865A04B98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44FF0-935A-4344-8D49-6AA94BB66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B10798-1F37-48E4-A627-4E45294451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C9EB6D-984E-47F4-A31A-B751D0C57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7980AD-0C16-4656-9D23-00326C32AC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4DB330-62F8-4658-A366-B5ED86DEEB54}"/>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8" name="Footer Placeholder 7">
            <a:extLst>
              <a:ext uri="{FF2B5EF4-FFF2-40B4-BE49-F238E27FC236}">
                <a16:creationId xmlns:a16="http://schemas.microsoft.com/office/drawing/2014/main" id="{6081B1C8-5C2C-424D-BAC5-C56F15ACE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9666F-F9E5-4C0D-971C-ADBA2203E969}"/>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72205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4EE5-3321-4A26-8411-7DC28A507F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DF57C8-667A-46C7-AA59-770D5795CA23}"/>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4" name="Footer Placeholder 3">
            <a:extLst>
              <a:ext uri="{FF2B5EF4-FFF2-40B4-BE49-F238E27FC236}">
                <a16:creationId xmlns:a16="http://schemas.microsoft.com/office/drawing/2014/main" id="{E8DAE132-730F-475F-8115-70DBAA027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B36742-FFBD-4DDA-AC91-8AF186D55230}"/>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297412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84F45-AB43-456C-9988-E57264135E33}"/>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3" name="Footer Placeholder 2">
            <a:extLst>
              <a:ext uri="{FF2B5EF4-FFF2-40B4-BE49-F238E27FC236}">
                <a16:creationId xmlns:a16="http://schemas.microsoft.com/office/drawing/2014/main" id="{71855326-44BB-4236-AEDF-FE981BD1B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BB261C-450C-474C-8F1F-4F74E4B902D7}"/>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158202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3024-C268-47C9-AA71-3016BD542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631AF2-DE36-4B02-9F2C-5453C5990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68489F-0AF4-4FFD-935B-1DD94BD6B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982434-DCB9-4A25-9C27-BC82A09E374D}"/>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6" name="Footer Placeholder 5">
            <a:extLst>
              <a:ext uri="{FF2B5EF4-FFF2-40B4-BE49-F238E27FC236}">
                <a16:creationId xmlns:a16="http://schemas.microsoft.com/office/drawing/2014/main" id="{C655B699-F379-4F08-BF5D-6729D9AC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C3716-CC4F-444C-9F1C-C52E3E270D23}"/>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61556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A648-7D67-491B-AF06-F30ACDF69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ED8F81-D026-44F2-8808-0262F3792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8333E9-9EDE-49DB-8737-2C3BA200A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AB98B6-F64D-4F35-98E5-05F4A7FBC1BE}"/>
              </a:ext>
            </a:extLst>
          </p:cNvPr>
          <p:cNvSpPr>
            <a:spLocks noGrp="1"/>
          </p:cNvSpPr>
          <p:nvPr>
            <p:ph type="dt" sz="half" idx="10"/>
          </p:nvPr>
        </p:nvSpPr>
        <p:spPr/>
        <p:txBody>
          <a:bodyPr/>
          <a:lstStyle/>
          <a:p>
            <a:fld id="{328819DA-B7C9-4ECB-B6B3-8EDA200F714F}" type="datetimeFigureOut">
              <a:rPr lang="en-US" smtClean="0"/>
              <a:t>15-Oct-20</a:t>
            </a:fld>
            <a:endParaRPr lang="en-US"/>
          </a:p>
        </p:txBody>
      </p:sp>
      <p:sp>
        <p:nvSpPr>
          <p:cNvPr id="6" name="Footer Placeholder 5">
            <a:extLst>
              <a:ext uri="{FF2B5EF4-FFF2-40B4-BE49-F238E27FC236}">
                <a16:creationId xmlns:a16="http://schemas.microsoft.com/office/drawing/2014/main" id="{5E012A34-72BD-4318-AD9D-B0C752FDC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9FD14-5CEE-49EB-A3D7-987A6210C4E8}"/>
              </a:ext>
            </a:extLst>
          </p:cNvPr>
          <p:cNvSpPr>
            <a:spLocks noGrp="1"/>
          </p:cNvSpPr>
          <p:nvPr>
            <p:ph type="sldNum" sz="quarter" idx="12"/>
          </p:nvPr>
        </p:nvSpPr>
        <p:spPr/>
        <p:txBody>
          <a:bodyPr/>
          <a:lstStyle/>
          <a:p>
            <a:fld id="{9F3DDAE3-79D8-450B-B7D1-84F506759CA3}" type="slidenum">
              <a:rPr lang="en-US" smtClean="0"/>
              <a:t>‹#›</a:t>
            </a:fld>
            <a:endParaRPr lang="en-US"/>
          </a:p>
        </p:txBody>
      </p:sp>
    </p:spTree>
    <p:extLst>
      <p:ext uri="{BB962C8B-B14F-4D97-AF65-F5344CB8AC3E}">
        <p14:creationId xmlns:p14="http://schemas.microsoft.com/office/powerpoint/2010/main" val="413911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FD69D-AD58-49B4-BAC1-016791F9B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6CB81-A530-426D-8C93-646FEEC7E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BE700-1762-42C3-A5A4-20792400E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19DA-B7C9-4ECB-B6B3-8EDA200F714F}" type="datetimeFigureOut">
              <a:rPr lang="en-US" smtClean="0"/>
              <a:t>15-Oct-20</a:t>
            </a:fld>
            <a:endParaRPr lang="en-US"/>
          </a:p>
        </p:txBody>
      </p:sp>
      <p:sp>
        <p:nvSpPr>
          <p:cNvPr id="5" name="Footer Placeholder 4">
            <a:extLst>
              <a:ext uri="{FF2B5EF4-FFF2-40B4-BE49-F238E27FC236}">
                <a16:creationId xmlns:a16="http://schemas.microsoft.com/office/drawing/2014/main" id="{C2473EDF-1802-478E-9FC3-305B15C3D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B08C9B-EA76-435B-B721-CA081CB51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DDAE3-79D8-450B-B7D1-84F506759CA3}" type="slidenum">
              <a:rPr lang="en-US" smtClean="0"/>
              <a:t>‹#›</a:t>
            </a:fld>
            <a:endParaRPr lang="en-US"/>
          </a:p>
        </p:txBody>
      </p:sp>
    </p:spTree>
    <p:extLst>
      <p:ext uri="{BB962C8B-B14F-4D97-AF65-F5344CB8AC3E}">
        <p14:creationId xmlns:p14="http://schemas.microsoft.com/office/powerpoint/2010/main" val="3547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7/06/relationships/model3d" Target="../media/model3d1.glb"/><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F31E90-89DF-466F-B4D8-F44B8EDE0605}"/>
              </a:ext>
            </a:extLst>
          </p:cNvPr>
          <p:cNvSpPr/>
          <p:nvPr/>
        </p:nvSpPr>
        <p:spPr>
          <a:xfrm>
            <a:off x="353785" y="267677"/>
            <a:ext cx="11484429" cy="3985706"/>
          </a:xfrm>
          <a:prstGeom prst="rect">
            <a:avLst/>
          </a:prstGeom>
          <a:noFill/>
        </p:spPr>
        <p:txBody>
          <a:bodyPr wrap="square" lIns="91440" tIns="45720" rIns="91440" bIns="45720">
            <a:spAutoFit/>
          </a:bodyPr>
          <a:lstStyle/>
          <a:p>
            <a:pPr algn="ct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অনলাইন</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ক্লাসে</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a:t>
            </a:r>
          </a:p>
          <a:p>
            <a:pPr algn="ctr"/>
            <a:r>
              <a:rPr lang="en-US" sz="19900" b="1" cap="none" spc="0" dirty="0" err="1">
                <a:ln w="12700">
                  <a:solidFill>
                    <a:schemeClr val="accent1"/>
                  </a:solidFill>
                  <a:prstDash val="solid"/>
                </a:ln>
                <a:solidFill>
                  <a:srgbClr val="00B050"/>
                </a:solidFill>
                <a:effectLst>
                  <a:outerShdw dist="38100" dir="2640000" algn="bl" rotWithShape="0">
                    <a:schemeClr val="accent1"/>
                  </a:outerShdw>
                </a:effectLst>
                <a:latin typeface="NikoshBAN" panose="02000000000000000000" pitchFamily="2" charset="0"/>
                <a:cs typeface="NikoshBAN" panose="02000000000000000000" pitchFamily="2" charset="0"/>
              </a:rPr>
              <a:t>সু-স্বাগতম</a:t>
            </a:r>
            <a:endParaRPr lang="en-US" sz="19900" b="1" cap="none" spc="0" dirty="0">
              <a:ln w="12700">
                <a:solidFill>
                  <a:schemeClr val="accent1"/>
                </a:solidFill>
                <a:prstDash val="solid"/>
              </a:ln>
              <a:solidFill>
                <a:srgbClr val="00B05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658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E8FE0B-3A01-4388-876C-5F54A205CB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731" y="100217"/>
            <a:ext cx="6018439" cy="6657565"/>
          </a:xfrm>
          <a:prstGeom prst="rect">
            <a:avLst/>
          </a:prstGeom>
        </p:spPr>
      </p:pic>
      <p:sp>
        <p:nvSpPr>
          <p:cNvPr id="2" name="TextBox 1">
            <a:extLst>
              <a:ext uri="{FF2B5EF4-FFF2-40B4-BE49-F238E27FC236}">
                <a16:creationId xmlns:a16="http://schemas.microsoft.com/office/drawing/2014/main" id="{5CDADB14-3556-40DE-B854-1C8BE7FB83AC}"/>
              </a:ext>
            </a:extLst>
          </p:cNvPr>
          <p:cNvSpPr txBox="1"/>
          <p:nvPr/>
        </p:nvSpPr>
        <p:spPr>
          <a:xfrm>
            <a:off x="6945086" y="2198914"/>
            <a:ext cx="4539343" cy="1754326"/>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এখা</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ম</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সংবহনের</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ক</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ই </a:t>
            </a:r>
            <a:r>
              <a:rPr lang="bn-BD" sz="3600" dirty="0">
                <a:latin typeface="NikoshBAN" panose="02000000000000000000" pitchFamily="2" charset="0"/>
                <a:cs typeface="NikoshBAN" panose="02000000000000000000" pitchFamily="2" charset="0"/>
              </a:rPr>
              <a:t>দ</a:t>
            </a:r>
            <a:r>
              <a:rPr lang="en-US" sz="3600" dirty="0" err="1">
                <a:latin typeface="NikoshBAN" panose="02000000000000000000" pitchFamily="2" charset="0"/>
                <a:cs typeface="NikoshBAN" panose="02000000000000000000" pitchFamily="2" charset="0"/>
              </a:rPr>
              <a:t>েখানোর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চেষ্টা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bn-BD"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45035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D1124-EB79-400C-9AD7-67881B0A9F46}"/>
              </a:ext>
            </a:extLst>
          </p:cNvPr>
          <p:cNvSpPr txBox="1"/>
          <p:nvPr/>
        </p:nvSpPr>
        <p:spPr>
          <a:xfrm>
            <a:off x="1440180" y="1165861"/>
            <a:ext cx="358902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দলীয় কাজঃ </a:t>
            </a:r>
            <a:endParaRPr lang="en-US" sz="44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4ECA494-E958-4185-AF3E-22D88CD7AC50}"/>
              </a:ext>
            </a:extLst>
          </p:cNvPr>
          <p:cNvSpPr txBox="1"/>
          <p:nvPr/>
        </p:nvSpPr>
        <p:spPr>
          <a:xfrm>
            <a:off x="1440180" y="3105834"/>
            <a:ext cx="7086600"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রক্ত সঞ্চালন প্রক্রিয়া চিত্রসহ ব্যাখ্যা কর।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738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D99A8-6AF4-400C-B933-8623FB41B058}"/>
              </a:ext>
            </a:extLst>
          </p:cNvPr>
          <p:cNvSpPr txBox="1"/>
          <p:nvPr/>
        </p:nvSpPr>
        <p:spPr>
          <a:xfrm>
            <a:off x="1440180" y="1122319"/>
            <a:ext cx="3589020"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 </a:t>
            </a:r>
            <a:r>
              <a:rPr lang="en-US" sz="4400" dirty="0">
                <a:latin typeface="NikoshBAN" panose="02000000000000000000" pitchFamily="2" charset="0"/>
                <a:cs typeface="NikoshBAN" panose="02000000000000000000" pitchFamily="2" charset="0"/>
              </a:rPr>
              <a:t>ম</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ল</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য</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য়</a:t>
            </a:r>
            <a:r>
              <a:rPr lang="bn-BD" sz="4400" dirty="0">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1330FCD9-182D-4F17-B366-8BFA3EF057D4}"/>
              </a:ext>
            </a:extLst>
          </p:cNvPr>
          <p:cNvSpPr txBox="1"/>
          <p:nvPr/>
        </p:nvSpPr>
        <p:spPr>
          <a:xfrm>
            <a:off x="1592580" y="2173069"/>
            <a:ext cx="7790906" cy="3416320"/>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ক) হ</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ড</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য় </a:t>
            </a:r>
            <a:r>
              <a:rPr lang="bn-BD" sz="3600" dirty="0">
                <a:latin typeface="NikoshBAN" panose="02000000000000000000" pitchFamily="2" charset="0"/>
                <a:cs typeface="NikoshBAN" panose="02000000000000000000" pitchFamily="2" charset="0"/>
              </a:rPr>
              <a:t>প</a:t>
            </a:r>
            <a:r>
              <a:rPr lang="en-US" sz="3600" dirty="0" err="1">
                <a:latin typeface="NikoshBAN" panose="02000000000000000000" pitchFamily="2" charset="0"/>
                <a:cs typeface="NikoshBAN" panose="02000000000000000000" pitchFamily="2" charset="0"/>
              </a:rPr>
              <a:t>্রকোষ্ঠ</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bn-BD" sz="3600" dirty="0">
                <a:latin typeface="NikoshBAN" panose="02000000000000000000" pitchFamily="2" charset="0"/>
                <a:cs typeface="NikoshBAN" panose="02000000000000000000" pitchFamily="2" charset="0"/>
              </a:rPr>
              <a:t>শ</a:t>
            </a:r>
            <a:r>
              <a:rPr lang="en-US" sz="3600" dirty="0" err="1">
                <a:latin typeface="NikoshBAN" panose="02000000000000000000" pitchFamily="2" charset="0"/>
                <a:cs typeface="NikoshBAN" panose="02000000000000000000" pitchFamily="2" charset="0"/>
              </a:rPr>
              <a:t>িষ্ট</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খ) </a:t>
            </a:r>
            <a:r>
              <a:rPr lang="en-US" sz="3600" dirty="0" err="1">
                <a:latin typeface="NikoshBAN" panose="02000000000000000000" pitchFamily="2" charset="0"/>
                <a:cs typeface="NikoshBAN" panose="02000000000000000000" pitchFamily="2" charset="0"/>
              </a:rPr>
              <a:t>অলিন</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 </a:t>
            </a:r>
            <a:r>
              <a:rPr lang="bn-BD" sz="3600" dirty="0">
                <a:latin typeface="NikoshBAN" panose="02000000000000000000" pitchFamily="2" charset="0"/>
                <a:cs typeface="NikoshBAN" panose="02000000000000000000" pitchFamily="2" charset="0"/>
              </a:rPr>
              <a:t>ক</a:t>
            </a:r>
            <a:r>
              <a:rPr lang="en-US" sz="3600" dirty="0" err="1">
                <a:latin typeface="NikoshBAN" panose="02000000000000000000" pitchFamily="2" charset="0"/>
                <a:cs typeface="NikoshBAN" panose="02000000000000000000" pitchFamily="2" charset="0"/>
              </a:rPr>
              <a:t>য়টি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গ) </a:t>
            </a:r>
            <a:r>
              <a:rPr lang="en-US" sz="3600" dirty="0" err="1">
                <a:latin typeface="NikoshBAN" panose="02000000000000000000" pitchFamily="2" charset="0"/>
                <a:cs typeface="NikoshBAN" panose="02000000000000000000" pitchFamily="2" charset="0"/>
              </a:rPr>
              <a:t>বাইকাসপিড</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কোথায়</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থ</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ঘ) </a:t>
            </a:r>
            <a:r>
              <a:rPr lang="bn-BD"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ক</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ড</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err="1">
                <a:latin typeface="NikoshBAN" panose="02000000000000000000" pitchFamily="2" charset="0"/>
                <a:cs typeface="NikoshBAN" panose="02000000000000000000" pitchFamily="2" charset="0"/>
              </a:rPr>
              <a:t>োথায়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ঙ) হ</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ড</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য়</a:t>
            </a:r>
            <a:r>
              <a:rPr lang="bn-BD"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র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চ) </a:t>
            </a:r>
            <a:r>
              <a:rPr lang="bn-BD" sz="3600" dirty="0">
                <a:latin typeface="NikoshBAN" panose="02000000000000000000" pitchFamily="2" charset="0"/>
                <a:cs typeface="NikoshBAN" panose="02000000000000000000" pitchFamily="2" charset="0"/>
              </a:rPr>
              <a:t>অ</a:t>
            </a:r>
            <a:r>
              <a:rPr lang="en-US" sz="3600" dirty="0">
                <a:latin typeface="NikoshBAN" panose="02000000000000000000" pitchFamily="2" charset="0"/>
                <a:cs typeface="NikoshBAN" panose="02000000000000000000" pitchFamily="2" charset="0"/>
              </a:rPr>
              <a:t>ক</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জ</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 </a:t>
            </a:r>
            <a:r>
              <a:rPr lang="bn-BD"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ক</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ম</a:t>
            </a:r>
            <a:r>
              <a:rPr lang="en-US" sz="3600" dirty="0" err="1">
                <a:latin typeface="NikoshBAN" panose="02000000000000000000" pitchFamily="2" charset="0"/>
                <a:cs typeface="NikoshBAN" panose="02000000000000000000" pitchFamily="2" charset="0"/>
              </a:rPr>
              <a:t>াধ্যমে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ছড়াই</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927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4C4C8-14DB-4BFF-9523-23599780729E}"/>
              </a:ext>
            </a:extLst>
          </p:cNvPr>
          <p:cNvSpPr/>
          <p:nvPr/>
        </p:nvSpPr>
        <p:spPr>
          <a:xfrm>
            <a:off x="1555469" y="2321004"/>
            <a:ext cx="9124614" cy="221599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bn-IN" sz="13800" b="1" spc="50" dirty="0">
                <a:ln w="9525" cmpd="sng">
                  <a:solidFill>
                    <a:schemeClr val="accent1"/>
                  </a:solidFill>
                  <a:prstDash val="solid"/>
                </a:ln>
                <a:solidFill>
                  <a:schemeClr val="accent6">
                    <a:lumMod val="50000"/>
                  </a:schemeClr>
                </a:solidFill>
                <a:effectLst>
                  <a:glow rad="38100">
                    <a:schemeClr val="accent1">
                      <a:alpha val="40000"/>
                    </a:schemeClr>
                  </a:glow>
                </a:effectLst>
                <a:latin typeface="NikoshBAN" panose="02000000000000000000" pitchFamily="2" charset="0"/>
                <a:cs typeface="NikoshBAN" panose="02000000000000000000" pitchFamily="2" charset="0"/>
              </a:rPr>
              <a:t>ধন্যবাদ সবাইকে</a:t>
            </a:r>
            <a:endParaRPr lang="en-US" sz="13800" b="1" cap="none" spc="50" dirty="0">
              <a:ln w="9525" cmpd="sng">
                <a:solidFill>
                  <a:schemeClr val="accent1"/>
                </a:solidFill>
                <a:prstDash val="solid"/>
              </a:ln>
              <a:solidFill>
                <a:schemeClr val="accent6">
                  <a:lumMod val="50000"/>
                </a:schemeClr>
              </a:solidFill>
              <a:effectLst>
                <a:glow rad="38100">
                  <a:schemeClr val="accent1">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438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Beveled 1">
            <a:extLst>
              <a:ext uri="{FF2B5EF4-FFF2-40B4-BE49-F238E27FC236}">
                <a16:creationId xmlns:a16="http://schemas.microsoft.com/office/drawing/2014/main" id="{BED38A9B-CE8F-440B-94F9-05D94168A71C}"/>
              </a:ext>
            </a:extLst>
          </p:cNvPr>
          <p:cNvSpPr/>
          <p:nvPr/>
        </p:nvSpPr>
        <p:spPr>
          <a:xfrm>
            <a:off x="5317067" y="1168400"/>
            <a:ext cx="6874933" cy="3894667"/>
          </a:xfrm>
          <a:prstGeom prst="bevel">
            <a:avLst>
              <a:gd name="adj" fmla="val 32500"/>
            </a:avLst>
          </a:prstGeom>
          <a:solidFill>
            <a:schemeClr val="tx2">
              <a:lumMod val="40000"/>
              <a:lumOff val="60000"/>
            </a:schemeClr>
          </a:solidFill>
          <a:ln w="190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a:latin typeface="NikoshBAN" panose="02000000000000000000" pitchFamily="2" charset="0"/>
                <a:cs typeface="NikoshBAN" panose="02000000000000000000" pitchFamily="2" charset="0"/>
              </a:rPr>
              <a:t>মোঃ ফেরদৌস ওয়াহিদ</a:t>
            </a:r>
          </a:p>
          <a:p>
            <a:pPr algn="ctr"/>
            <a:r>
              <a:rPr lang="bn-IN" sz="4000" dirty="0">
                <a:latin typeface="NikoshBAN" panose="02000000000000000000" pitchFamily="2" charset="0"/>
                <a:cs typeface="NikoshBAN" panose="02000000000000000000" pitchFamily="2" charset="0"/>
              </a:rPr>
              <a:t>সহকারী শিক্ষক(বিজ্ঞান)</a:t>
            </a:r>
          </a:p>
          <a:p>
            <a:pPr algn="ctr"/>
            <a:r>
              <a:rPr lang="bn-IN" sz="4000" dirty="0">
                <a:latin typeface="NikoshBAN" panose="02000000000000000000" pitchFamily="2" charset="0"/>
                <a:cs typeface="NikoshBAN" panose="02000000000000000000" pitchFamily="2" charset="0"/>
              </a:rPr>
              <a:t>মাধবপুর পাইলট উচ্চ বিদ্যালয়</a:t>
            </a:r>
          </a:p>
          <a:p>
            <a:pPr algn="ctr"/>
            <a:r>
              <a:rPr lang="bn-IN" sz="4000" dirty="0">
                <a:latin typeface="NikoshBAN" panose="02000000000000000000" pitchFamily="2" charset="0"/>
                <a:cs typeface="NikoshBAN" panose="02000000000000000000" pitchFamily="2" charset="0"/>
              </a:rPr>
              <a:t>মাধবপুর হবিগঞ্জ।</a:t>
            </a:r>
          </a:p>
          <a:p>
            <a:pPr algn="ctr"/>
            <a:r>
              <a:rPr lang="bn-IN" sz="4000" dirty="0">
                <a:latin typeface="NikoshBAN" panose="02000000000000000000" pitchFamily="2" charset="0"/>
                <a:cs typeface="NikoshBAN" panose="02000000000000000000" pitchFamily="2" charset="0"/>
              </a:rPr>
              <a:t>০১৭১০১৯৬৪০২</a:t>
            </a:r>
          </a:p>
        </p:txBody>
      </p:sp>
      <p:pic>
        <p:nvPicPr>
          <p:cNvPr id="5" name="Picture 4">
            <a:extLst>
              <a:ext uri="{FF2B5EF4-FFF2-40B4-BE49-F238E27FC236}">
                <a16:creationId xmlns:a16="http://schemas.microsoft.com/office/drawing/2014/main" id="{75B6C9F0-8CB9-4512-B353-FC0691EB0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73" y="1168400"/>
            <a:ext cx="3115733" cy="3894667"/>
          </a:xfrm>
          <a:prstGeom prst="rect">
            <a:avLst/>
          </a:prstGeom>
        </p:spPr>
      </p:pic>
    </p:spTree>
    <p:extLst>
      <p:ext uri="{BB962C8B-B14F-4D97-AF65-F5344CB8AC3E}">
        <p14:creationId xmlns:p14="http://schemas.microsoft.com/office/powerpoint/2010/main" val="147726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C6BCABBE-9547-4796-B6BB-5B73D9CF6392}"/>
              </a:ext>
            </a:extLst>
          </p:cNvPr>
          <p:cNvSpPr/>
          <p:nvPr/>
        </p:nvSpPr>
        <p:spPr>
          <a:xfrm>
            <a:off x="2317446" y="103415"/>
            <a:ext cx="6695925" cy="6651170"/>
          </a:xfrm>
          <a:prstGeom prst="cloud">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6000" dirty="0">
              <a:latin typeface="NikoshBAN" panose="02000000000000000000" pitchFamily="2" charset="0"/>
              <a:cs typeface="NikoshBAN" panose="02000000000000000000" pitchFamily="2" charset="0"/>
            </a:endParaRPr>
          </a:p>
          <a:p>
            <a:pPr algn="ctr"/>
            <a:r>
              <a:rPr lang="bn-IN" sz="6000" dirty="0">
                <a:latin typeface="NikoshBAN" panose="02000000000000000000" pitchFamily="2" charset="0"/>
                <a:cs typeface="NikoshBAN" panose="02000000000000000000" pitchFamily="2" charset="0"/>
              </a:rPr>
              <a:t>শ্রেণি-নবম/দশম</a:t>
            </a:r>
          </a:p>
          <a:p>
            <a:pPr algn="ctr"/>
            <a:r>
              <a:rPr lang="bn-IN" sz="6000" dirty="0">
                <a:latin typeface="NikoshBAN" panose="02000000000000000000" pitchFamily="2" charset="0"/>
                <a:cs typeface="NikoshBAN" panose="02000000000000000000" pitchFamily="2" charset="0"/>
              </a:rPr>
              <a:t>বিষয়-জীব বিজ্ঞান</a:t>
            </a:r>
          </a:p>
          <a:p>
            <a:pPr algn="ctr"/>
            <a:r>
              <a:rPr lang="bn-IN" sz="6000" dirty="0">
                <a:latin typeface="NikoshBAN" panose="02000000000000000000" pitchFamily="2" charset="0"/>
                <a:cs typeface="NikoshBAN" panose="02000000000000000000" pitchFamily="2" charset="0"/>
              </a:rPr>
              <a:t>অধ্যায়-৬</a:t>
            </a:r>
          </a:p>
          <a:p>
            <a:pPr algn="ctr"/>
            <a:r>
              <a:rPr lang="bn-IN" sz="6000" dirty="0">
                <a:latin typeface="NikoshBAN" panose="02000000000000000000" pitchFamily="2" charset="0"/>
                <a:cs typeface="NikoshBAN" panose="02000000000000000000" pitchFamily="2" charset="0"/>
              </a:rPr>
              <a:t>জীবে পরিবহণ </a:t>
            </a:r>
          </a:p>
          <a:p>
            <a:pPr algn="ct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272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0E01F8-9293-4CB9-BDBB-A57A8268C83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9422" r="25538"/>
          <a:stretch/>
        </p:blipFill>
        <p:spPr>
          <a:xfrm>
            <a:off x="152399" y="1292678"/>
            <a:ext cx="4185450" cy="4272643"/>
          </a:xfrm>
          <a:prstGeom prst="rect">
            <a:avLst/>
          </a:prstGeom>
        </p:spPr>
      </p:pic>
      <p:sp>
        <p:nvSpPr>
          <p:cNvPr id="3" name="TextBox 2">
            <a:extLst>
              <a:ext uri="{FF2B5EF4-FFF2-40B4-BE49-F238E27FC236}">
                <a16:creationId xmlns:a16="http://schemas.microsoft.com/office/drawing/2014/main" id="{26D8E30D-3FA1-4F02-8F89-A890A89F683A}"/>
              </a:ext>
            </a:extLst>
          </p:cNvPr>
          <p:cNvSpPr txBox="1"/>
          <p:nvPr/>
        </p:nvSpPr>
        <p:spPr>
          <a:xfrm>
            <a:off x="5617029" y="2416629"/>
            <a:ext cx="446314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কিসের ছবি দেখতে পাচ্ছ?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5AF0FF7-7E57-4E11-B4B7-A219F931FD39}"/>
              </a:ext>
            </a:extLst>
          </p:cNvPr>
          <p:cNvSpPr txBox="1"/>
          <p:nvPr/>
        </p:nvSpPr>
        <p:spPr>
          <a:xfrm>
            <a:off x="4757056" y="3324216"/>
            <a:ext cx="69777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হৃদপিন্ড সম্পর্কে তোমাদের কোনো ধারণা আছে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69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F8ABA-0403-4B74-AA4A-0A7636F2D1F8}"/>
              </a:ext>
            </a:extLst>
          </p:cNvPr>
          <p:cNvSpPr txBox="1"/>
          <p:nvPr/>
        </p:nvSpPr>
        <p:spPr>
          <a:xfrm>
            <a:off x="1426027" y="1136187"/>
            <a:ext cx="559525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আকজের বিষয়--- </a:t>
            </a:r>
            <a:endParaRPr lang="en-US" sz="3600" dirty="0">
              <a:latin typeface="NikoshBAN" panose="02000000000000000000" pitchFamily="2" charset="0"/>
              <a:cs typeface="NikoshBAN" panose="02000000000000000000" pitchFamily="2" charset="0"/>
            </a:endParaRPr>
          </a:p>
        </p:txBody>
      </p:sp>
      <p:sp>
        <p:nvSpPr>
          <p:cNvPr id="4" name="Cloud 3">
            <a:extLst>
              <a:ext uri="{FF2B5EF4-FFF2-40B4-BE49-F238E27FC236}">
                <a16:creationId xmlns:a16="http://schemas.microsoft.com/office/drawing/2014/main" id="{829B50E9-F839-4574-948B-B70E16CCB005}"/>
              </a:ext>
            </a:extLst>
          </p:cNvPr>
          <p:cNvSpPr/>
          <p:nvPr/>
        </p:nvSpPr>
        <p:spPr>
          <a:xfrm>
            <a:off x="5834743" y="1899557"/>
            <a:ext cx="4626429" cy="1926771"/>
          </a:xfrm>
          <a:prstGeom prst="cloud">
            <a:avLst/>
          </a:prstGeom>
          <a:solidFill>
            <a:schemeClr val="tx2">
              <a:alpha val="60000"/>
            </a:schemeClr>
          </a:solidFill>
          <a:ln w="400050">
            <a:solidFill>
              <a:srgbClr val="00B0F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a:solidFill>
                  <a:schemeClr val="tx1"/>
                </a:solidFill>
                <a:latin typeface="NikoshBAN" panose="02000000000000000000" pitchFamily="2" charset="0"/>
                <a:cs typeface="NikoshBAN" panose="02000000000000000000" pitchFamily="2" charset="0"/>
              </a:rPr>
              <a:t>হৃদপিন্ড</a:t>
            </a:r>
            <a:endParaRPr lang="en-US" sz="9600" dirty="0">
              <a:solidFill>
                <a:schemeClr val="tx1"/>
              </a:solidFill>
              <a:latin typeface="NikoshBAN" panose="02000000000000000000" pitchFamily="2" charset="0"/>
              <a:cs typeface="NikoshBAN" panose="02000000000000000000" pitchFamily="2" charset="0"/>
            </a:endParaRPr>
          </a:p>
        </p:txBody>
      </p:sp>
      <p:pic>
        <p:nvPicPr>
          <p:cNvPr id="1026" name="Picture 2" descr="হার্ট ফেইল্যুরঃ লক্ষন ও করনীয় || স্বাস্থ্য - tnews247.com">
            <a:extLst>
              <a:ext uri="{FF2B5EF4-FFF2-40B4-BE49-F238E27FC236}">
                <a16:creationId xmlns:a16="http://schemas.microsoft.com/office/drawing/2014/main" id="{51FB64CD-BE0F-4B40-9BE1-D46E7F08DA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15" r="18795"/>
          <a:stretch/>
        </p:blipFill>
        <p:spPr bwMode="auto">
          <a:xfrm>
            <a:off x="1730828" y="2969059"/>
            <a:ext cx="2946205" cy="307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19EBE1-D571-444B-B268-4FBF82CD5E8E}"/>
              </a:ext>
            </a:extLst>
          </p:cNvPr>
          <p:cNvSpPr txBox="1"/>
          <p:nvPr/>
        </p:nvSpPr>
        <p:spPr>
          <a:xfrm>
            <a:off x="1948543" y="1415143"/>
            <a:ext cx="49965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শিক্ষার্থীরা যা যা শিখবে---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620C90AF-9C48-424B-9293-2DCD23913309}"/>
              </a:ext>
            </a:extLst>
          </p:cNvPr>
          <p:cNvSpPr txBox="1"/>
          <p:nvPr/>
        </p:nvSpPr>
        <p:spPr>
          <a:xfrm>
            <a:off x="1948542" y="2942548"/>
            <a:ext cx="8001001" cy="1200329"/>
          </a:xfrm>
          <a:prstGeom prst="rect">
            <a:avLst/>
          </a:prstGeom>
          <a:noFill/>
          <a:ln w="139700" cap="rnd">
            <a:solidFill>
              <a:srgbClr val="00B0F0"/>
            </a:solidFill>
          </a:ln>
        </p:spPr>
        <p:txBody>
          <a:bodyPr wrap="square" rtlCol="0">
            <a:spAutoFit/>
          </a:bodyPr>
          <a:lstStyle/>
          <a:p>
            <a:pPr marL="742950" indent="-742950">
              <a:buAutoNum type="arabicParenR"/>
            </a:pPr>
            <a:r>
              <a:rPr lang="bn-IN" sz="3600" dirty="0">
                <a:latin typeface="NikoshBAN" panose="02000000000000000000" pitchFamily="2" charset="0"/>
                <a:cs typeface="NikoshBAN" panose="02000000000000000000" pitchFamily="2" charset="0"/>
              </a:rPr>
              <a:t>হৃদপিন্ডের গঠন ব্যাখ্যা করতে পারবে,</a:t>
            </a:r>
          </a:p>
          <a:p>
            <a:pPr marL="742950" indent="-742950">
              <a:buAutoNum type="arabicParenR"/>
            </a:pPr>
            <a:r>
              <a:rPr lang="bn-IN" sz="3600" dirty="0">
                <a:latin typeface="NikoshBAN" panose="02000000000000000000" pitchFamily="2" charset="0"/>
                <a:cs typeface="NikoshBAN" panose="02000000000000000000" pitchFamily="2" charset="0"/>
              </a:rPr>
              <a:t>রক্তসঞ্চালন প্রক্রিয়া ব্যাখ্যা করতে পারবে।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428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F7FBD3-98D4-4B36-A89B-95A906045605}"/>
              </a:ext>
            </a:extLst>
          </p:cNvPr>
          <p:cNvPicPr>
            <a:picLocks noChangeAspect="1"/>
          </p:cNvPicPr>
          <p:nvPr/>
        </p:nvPicPr>
        <p:blipFill>
          <a:blip r:embed="rId2"/>
          <a:stretch>
            <a:fillRect/>
          </a:stretch>
        </p:blipFill>
        <p:spPr>
          <a:xfrm>
            <a:off x="886505" y="212185"/>
            <a:ext cx="3891661" cy="3006499"/>
          </a:xfrm>
          <a:prstGeom prst="ellipse">
            <a:avLst/>
          </a:prstGeom>
          <a:ln>
            <a:noFill/>
          </a:ln>
          <a:effectLst>
            <a:softEdge rad="112500"/>
          </a:effectLst>
        </p:spPr>
      </p:pic>
      <p:sp>
        <p:nvSpPr>
          <p:cNvPr id="3" name="TextBox 2">
            <a:extLst>
              <a:ext uri="{FF2B5EF4-FFF2-40B4-BE49-F238E27FC236}">
                <a16:creationId xmlns:a16="http://schemas.microsoft.com/office/drawing/2014/main" id="{35AC041E-3837-468D-9ACE-FE6904E1B666}"/>
              </a:ext>
            </a:extLst>
          </p:cNvPr>
          <p:cNvSpPr txBox="1"/>
          <p:nvPr/>
        </p:nvSpPr>
        <p:spPr>
          <a:xfrm>
            <a:off x="5344885" y="3687979"/>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হৃদপিন্ড কী?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5C176AF-8781-4C94-8039-EC4547EC8E52}"/>
              </a:ext>
            </a:extLst>
          </p:cNvPr>
          <p:cNvSpPr txBox="1"/>
          <p:nvPr/>
        </p:nvSpPr>
        <p:spPr>
          <a:xfrm>
            <a:off x="5344885" y="3495682"/>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হৃদপিন্ড কী দিয়ে আবৃত থাকে?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A1771F2-2A97-4554-BE43-7CA14B92D15F}"/>
              </a:ext>
            </a:extLst>
          </p:cNvPr>
          <p:cNvSpPr txBox="1"/>
          <p:nvPr/>
        </p:nvSpPr>
        <p:spPr>
          <a:xfrm>
            <a:off x="5344885" y="3898454"/>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হৃদপিন্ডের কয়টি স্তর থাকে?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EFB14A9-E819-41DB-B9CA-A592CEE36820}"/>
              </a:ext>
            </a:extLst>
          </p:cNvPr>
          <p:cNvSpPr txBox="1"/>
          <p:nvPr/>
        </p:nvSpPr>
        <p:spPr>
          <a:xfrm>
            <a:off x="1096735" y="4244238"/>
            <a:ext cx="8806542"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হৃদপিন্ডের ৩টি স্তর থাকে – বহিঃস্তর বা এপিকার্ডিয়াম, মধ্যস্তর বা মায়োকার্ডিয়াম এবং অন্তঃস্তর বা এন্ডোকার্ডিয়াম  </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6FE18D5E-1614-4526-9DE9-C4EDABB43587}"/>
              </a:ext>
            </a:extLst>
          </p:cNvPr>
          <p:cNvSpPr txBox="1"/>
          <p:nvPr/>
        </p:nvSpPr>
        <p:spPr>
          <a:xfrm>
            <a:off x="5094515" y="4921708"/>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এপিকার্ডিয়াম কী? </a:t>
            </a:r>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BF2DF756-6D17-4266-93FE-68A2B0546DF3}"/>
              </a:ext>
            </a:extLst>
          </p:cNvPr>
          <p:cNvSpPr txBox="1"/>
          <p:nvPr/>
        </p:nvSpPr>
        <p:spPr>
          <a:xfrm>
            <a:off x="4659086" y="4447002"/>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মায়োকার্ডিয়াম কী? </a:t>
            </a:r>
            <a:endParaRPr lang="en-US" sz="3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1A57DFF5-2050-4F99-9A47-92B89DECD74C}"/>
              </a:ext>
            </a:extLst>
          </p:cNvPr>
          <p:cNvSpPr txBox="1"/>
          <p:nvPr/>
        </p:nvSpPr>
        <p:spPr>
          <a:xfrm>
            <a:off x="4659086" y="4677552"/>
            <a:ext cx="5116286"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এন্ডোকার্ডিয়াম কী? </a:t>
            </a:r>
            <a:endParaRPr lang="en-US" sz="36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9DD2C125-3DF5-4C23-AEC6-E6B4914C1607}"/>
              </a:ext>
            </a:extLst>
          </p:cNvPr>
          <p:cNvSpPr txBox="1"/>
          <p:nvPr/>
        </p:nvSpPr>
        <p:spPr>
          <a:xfrm>
            <a:off x="2416628" y="3547946"/>
            <a:ext cx="9514114" cy="2308324"/>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এন্ডো</a:t>
            </a:r>
            <a:r>
              <a:rPr lang="bn-IN" sz="3600" dirty="0">
                <a:latin typeface="NikoshBAN" panose="02000000000000000000" pitchFamily="2" charset="0"/>
                <a:cs typeface="NikoshBAN" panose="02000000000000000000" pitchFamily="2" charset="0"/>
              </a:rPr>
              <a:t>কার্ডিয়াম- এখানে হৃদপিন্ডের প্রকোষ্ঠগুলো থাকে। হৃদপিন্ডের চারটি প্রকোষ্ঠ থাকে। ডান অলিন্দ, বাম অলিন্দ এবং ডান নিলয়, বাম নিলয়। অলিন্দগুলো উপরে থাকে এবং নিলয়গুলো নিচে থাকে। অলিন্দের প্রচীর পাতলা আর নিলয়ের প্রাচীর পুরু।  </a:t>
            </a:r>
            <a:endParaRPr lang="en-US" sz="36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0A3E4B19-939C-47BD-979C-E6693D7EDEC4}"/>
              </a:ext>
            </a:extLst>
          </p:cNvPr>
          <p:cNvSpPr txBox="1"/>
          <p:nvPr/>
        </p:nvSpPr>
        <p:spPr>
          <a:xfrm>
            <a:off x="1096735" y="3747871"/>
            <a:ext cx="9364436"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অলিন্দ, নিলয়ের মাঝে যে ছিদ্র থাকে তা খোলা ও বন্ধ করার জন্য ভালভ বা কপাটিকা থাকে। ডান অলিন্দ, নিলয় পথে ট্রাইকাসপিড ভালভ এবং বাম অলিন্দ, নিলয় পথে বাইকাসপিড ভালভ থাকে। </a:t>
            </a:r>
            <a:endParaRPr lang="en-US" sz="3600" dirty="0">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C4D24D33-9906-4CB4-BE2A-1D3C2D6C62EF}"/>
              </a:ext>
            </a:extLst>
          </p:cNvPr>
          <p:cNvPicPr>
            <a:picLocks noChangeAspect="1"/>
          </p:cNvPicPr>
          <p:nvPr/>
        </p:nvPicPr>
        <p:blipFill>
          <a:blip r:embed="rId3"/>
          <a:stretch>
            <a:fillRect/>
          </a:stretch>
        </p:blipFill>
        <p:spPr>
          <a:xfrm>
            <a:off x="5548653" y="184722"/>
            <a:ext cx="4208009" cy="3151945"/>
          </a:xfrm>
          <a:prstGeom prst="rect">
            <a:avLst/>
          </a:prstGeom>
        </p:spPr>
      </p:pic>
    </p:spTree>
    <p:extLst>
      <p:ext uri="{BB962C8B-B14F-4D97-AF65-F5344CB8AC3E}">
        <p14:creationId xmlns:p14="http://schemas.microsoft.com/office/powerpoint/2010/main" val="143490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xit" presetSubtype="21" fill="hold" grpId="1" nodeType="clickEffect">
                                  <p:stCondLst>
                                    <p:cond delay="0"/>
                                  </p:stCondLst>
                                  <p:childTnLst>
                                    <p:animEffect transition="out" filter="barn(inVertical)">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1" nodeType="clickEffect">
                                  <p:stCondLst>
                                    <p:cond delay="0"/>
                                  </p:stCondLst>
                                  <p:childTnLst>
                                    <p:animEffect transition="out" filter="barn(inVertical)">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arn(inVertic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xit" presetSubtype="21" fill="hold" grpId="1" nodeType="clickEffect">
                                  <p:stCondLst>
                                    <p:cond delay="0"/>
                                  </p:stCondLst>
                                  <p:childTnLst>
                                    <p:animEffect transition="out" filter="barn(inVertical)">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1" grpId="0"/>
      <p:bldP spid="11"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0A18DA-7C4A-4C8E-A209-A8ACA8B387D3}"/>
              </a:ext>
            </a:extLst>
          </p:cNvPr>
          <p:cNvSpPr txBox="1"/>
          <p:nvPr/>
        </p:nvSpPr>
        <p:spPr>
          <a:xfrm>
            <a:off x="1817914" y="1317171"/>
            <a:ext cx="4822372"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একক কাজঃ </a:t>
            </a:r>
            <a:endParaRPr lang="en-US" sz="4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608D259-AD75-42A4-BE05-016C31506464}"/>
              </a:ext>
            </a:extLst>
          </p:cNvPr>
          <p:cNvSpPr txBox="1"/>
          <p:nvPr/>
        </p:nvSpPr>
        <p:spPr>
          <a:xfrm>
            <a:off x="1817914" y="3044279"/>
            <a:ext cx="7761515" cy="769441"/>
          </a:xfrm>
          <a:prstGeom prst="rect">
            <a:avLst/>
          </a:prstGeom>
          <a:noFill/>
        </p:spPr>
        <p:txBody>
          <a:bodyPr wrap="square" rtlCol="0">
            <a:spAutoFit/>
          </a:bodyPr>
          <a:lstStyle/>
          <a:p>
            <a:pPr marL="571500" indent="-571500">
              <a:buFont typeface="Wingdings" panose="05000000000000000000" pitchFamily="2" charset="2"/>
              <a:buChar char="Ø"/>
            </a:pPr>
            <a:r>
              <a:rPr lang="bn-IN" sz="4400" dirty="0">
                <a:latin typeface="NikoshBAN" panose="02000000000000000000" pitchFamily="2" charset="0"/>
                <a:cs typeface="NikoshBAN" panose="02000000000000000000" pitchFamily="2" charset="0"/>
              </a:rPr>
              <a:t>হৃদপিন্ডের চিহ্নিত চিত্র অংকন কর।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132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m3d="http://schemas.microsoft.com/office/drawing/2017/model3d">
        <mc:Choice Requires="am3d">
          <p:graphicFrame>
            <p:nvGraphicFramePr>
              <p:cNvPr id="2" name="3D Model 1" descr="Human heart">
                <a:extLst>
                  <a:ext uri="{FF2B5EF4-FFF2-40B4-BE49-F238E27FC236}">
                    <a16:creationId xmlns:a16="http://schemas.microsoft.com/office/drawing/2014/main" id="{70F89E71-D508-4920-A3D7-D2753B3DDF9A}"/>
                  </a:ext>
                </a:extLst>
              </p:cNvPr>
              <p:cNvGraphicFramePr>
                <a:graphicFrameLocks noChangeAspect="1"/>
              </p:cNvGraphicFramePr>
              <p:nvPr>
                <p:extLst>
                  <p:ext uri="{D42A27DB-BD31-4B8C-83A1-F6EECF244321}">
                    <p14:modId xmlns:p14="http://schemas.microsoft.com/office/powerpoint/2010/main" val="3551355440"/>
                  </p:ext>
                </p:extLst>
              </p:nvPr>
            </p:nvGraphicFramePr>
            <p:xfrm>
              <a:off x="292658" y="248249"/>
              <a:ext cx="2714086" cy="4066366"/>
            </p:xfrm>
            <a:graphic>
              <a:graphicData uri="http://schemas.microsoft.com/office/drawing/2017/model3d">
                <am3d:model3d r:embed="rId2">
                  <am3d:spPr>
                    <a:xfrm>
                      <a:off x="0" y="0"/>
                      <a:ext cx="2714086" cy="4066366"/>
                    </a:xfrm>
                    <a:prstGeom prst="rect">
                      <a:avLst/>
                    </a:prstGeom>
                  </am3d:spPr>
                  <am3d:camera>
                    <am3d:pos x="0" y="0" z="61206310"/>
                    <am3d:up dx="0" dy="36000000" dz="0"/>
                    <am3d:lookAt x="0" y="0" z="0"/>
                    <am3d:perspective fov="2700000"/>
                  </am3d:camera>
                  <am3d:trans>
                    <am3d:meterPerModelUnit n="4048746" d="1000000"/>
                    <am3d:preTrans dx="86068" dy="-18000000" dz="1718928"/>
                    <am3d:scale>
                      <am3d:sx n="1000000" d="1000000"/>
                      <am3d:sy n="1000000" d="1000000"/>
                      <am3d:sz n="1000000" d="1000000"/>
                    </am3d:scale>
                    <am3d:rot ax="9610456" ay="-2094061" az="-10100595"/>
                    <am3d:postTrans dx="0" dy="0" dz="0"/>
                  </am3d:trans>
                  <am3d:raster rName="Office3DRenderer" rVer="16.0.8326">
                    <am3d:blip r:embed="rId3"/>
                  </am3d:raster>
                  <am3d:objViewport viewportSz="54186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2" name="3D Model 1" descr="Human heart">
                <a:extLst>
                  <a:ext uri="{FF2B5EF4-FFF2-40B4-BE49-F238E27FC236}">
                    <a16:creationId xmlns:a16="http://schemas.microsoft.com/office/drawing/2014/main" id="{70F89E71-D508-4920-A3D7-D2753B3DDF9A}"/>
                  </a:ext>
                </a:extLst>
              </p:cNvPr>
              <p:cNvPicPr>
                <a:picLocks noGrp="1" noRot="1" noChangeAspect="1" noMove="1" noResize="1" noEditPoints="1" noAdjustHandles="1" noChangeArrowheads="1" noChangeShapeType="1" noCrop="1"/>
              </p:cNvPicPr>
              <p:nvPr/>
            </p:nvPicPr>
            <p:blipFill>
              <a:blip r:embed="rId4"/>
              <a:stretch>
                <a:fillRect/>
              </a:stretch>
            </p:blipFill>
            <p:spPr>
              <a:xfrm>
                <a:off x="292658" y="248249"/>
                <a:ext cx="2714086" cy="4066366"/>
              </a:xfrm>
              <a:prstGeom prst="rect">
                <a:avLst/>
              </a:prstGeom>
            </p:spPr>
          </p:pic>
        </mc:Fallback>
      </mc:AlternateContent>
      <p:pic>
        <p:nvPicPr>
          <p:cNvPr id="3" name="Picture 2">
            <a:extLst>
              <a:ext uri="{FF2B5EF4-FFF2-40B4-BE49-F238E27FC236}">
                <a16:creationId xmlns:a16="http://schemas.microsoft.com/office/drawing/2014/main" id="{2D18DB4C-AA7B-4B6B-BA34-656B2253A096}"/>
              </a:ext>
            </a:extLst>
          </p:cNvPr>
          <p:cNvPicPr>
            <a:picLocks noChangeAspect="1"/>
          </p:cNvPicPr>
          <p:nvPr/>
        </p:nvPicPr>
        <p:blipFill>
          <a:blip r:embed="rId5"/>
          <a:stretch>
            <a:fillRect/>
          </a:stretch>
        </p:blipFill>
        <p:spPr>
          <a:xfrm>
            <a:off x="3467135" y="108857"/>
            <a:ext cx="4212701" cy="3151905"/>
          </a:xfrm>
          <a:prstGeom prst="rect">
            <a:avLst/>
          </a:prstGeom>
        </p:spPr>
      </p:pic>
      <p:sp>
        <p:nvSpPr>
          <p:cNvPr id="4" name="TextBox 3">
            <a:extLst>
              <a:ext uri="{FF2B5EF4-FFF2-40B4-BE49-F238E27FC236}">
                <a16:creationId xmlns:a16="http://schemas.microsoft.com/office/drawing/2014/main" id="{F2D89808-7605-4EF9-8D18-868E5E5651F8}"/>
              </a:ext>
            </a:extLst>
          </p:cNvPr>
          <p:cNvSpPr txBox="1"/>
          <p:nvPr/>
        </p:nvSpPr>
        <p:spPr>
          <a:xfrm>
            <a:off x="4082143" y="3337923"/>
            <a:ext cx="5279571"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রক্ত</a:t>
            </a:r>
            <a:r>
              <a:rPr lang="en-US" sz="3600" dirty="0">
                <a:latin typeface="NikoshBAN" panose="02000000000000000000" pitchFamily="2" charset="0"/>
                <a:cs typeface="NikoshBAN" panose="02000000000000000000" pitchFamily="2" charset="0"/>
              </a:rPr>
              <a:t> হ</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ড</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err="1">
                <a:latin typeface="NikoshBAN" panose="02000000000000000000" pitchFamily="2" charset="0"/>
                <a:cs typeface="NikoshBAN" panose="02000000000000000000" pitchFamily="2" charset="0"/>
              </a:rPr>
              <a:t>িভাবে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81819D88-15FA-45F3-A3E7-273687FFBC82}"/>
              </a:ext>
            </a:extLst>
          </p:cNvPr>
          <p:cNvSpPr txBox="1"/>
          <p:nvPr/>
        </p:nvSpPr>
        <p:spPr>
          <a:xfrm>
            <a:off x="2002971" y="3450771"/>
            <a:ext cx="9840687"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অলিন্দ প্রসারিত হলে উর্ধব মহাশিরার মাধ্যমে কার্বনডাই-অক্সাইড যুক্ত রক্ত ডান অলিন্দে প্রবেশ করে। ফুসফুসীয় শিরা বা পালমোনারি শিরার ভিতর দিয়ে অক্সিজেন যুক্ত রক্ত বাম অলিন্দে প্রবেশ করে।  </a:t>
            </a:r>
            <a:r>
              <a:rPr lang="en-US" sz="36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F2CADCEC-BF4A-498B-9515-D3EBFAF212E2}"/>
              </a:ext>
            </a:extLst>
          </p:cNvPr>
          <p:cNvSpPr txBox="1"/>
          <p:nvPr/>
        </p:nvSpPr>
        <p:spPr>
          <a:xfrm>
            <a:off x="3637601" y="3582146"/>
            <a:ext cx="6551428"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রক্ত</a:t>
            </a:r>
            <a:r>
              <a:rPr lang="en-US" sz="3600" dirty="0">
                <a:latin typeface="NikoshBAN" panose="02000000000000000000" pitchFamily="2" charset="0"/>
                <a:cs typeface="NikoshBAN" panose="02000000000000000000" pitchFamily="2" charset="0"/>
              </a:rPr>
              <a:t> হ</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দ</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ড</a:t>
            </a:r>
            <a:r>
              <a:rPr lang="bn-IN" sz="3600" dirty="0">
                <a:latin typeface="NikoshBAN" panose="02000000000000000000" pitchFamily="2" charset="0"/>
                <a:cs typeface="NikoshBAN" panose="02000000000000000000" pitchFamily="2" charset="0"/>
              </a:rPr>
              <a:t> থেকে কীভাবে বের হয়</a:t>
            </a:r>
            <a:r>
              <a:rPr lang="en-US" sz="3600"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C42D3C79-5122-41CB-8B96-C4FEB1C3DF31}"/>
              </a:ext>
            </a:extLst>
          </p:cNvPr>
          <p:cNvSpPr txBox="1"/>
          <p:nvPr/>
        </p:nvSpPr>
        <p:spPr>
          <a:xfrm>
            <a:off x="1676400" y="4228477"/>
            <a:ext cx="10798629" cy="2308324"/>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ডান অলিন্দের সংকোচন হলে ট্রাইকাসপিড কপাটিকার মাধ্যমে কার্বনডাই-অক্সাইড যুক্ত রক্ত ডান নিলয়ে প্রবেশ করে। এদিকে বাম অলিন্দের সংকোচনের ফলে অক্সিজেন যুক্ত রক্ত বাইকাসপিড কপাতিকার মাধ্যমে বাম নিলয়ে প্রবেশ করে। তারপর কপাটিকাগুলো বন্ধ হয়ে যায়। </a:t>
            </a:r>
            <a:r>
              <a:rPr lang="en-US" sz="3600"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E097FA98-0F2F-40B4-9597-9673CCAC0E78}"/>
              </a:ext>
            </a:extLst>
          </p:cNvPr>
          <p:cNvPicPr>
            <a:picLocks noChangeAspect="1"/>
          </p:cNvPicPr>
          <p:nvPr/>
        </p:nvPicPr>
        <p:blipFill>
          <a:blip r:embed="rId5"/>
          <a:stretch>
            <a:fillRect/>
          </a:stretch>
        </p:blipFill>
        <p:spPr>
          <a:xfrm>
            <a:off x="3442696" y="31551"/>
            <a:ext cx="4212701" cy="3151905"/>
          </a:xfrm>
          <a:prstGeom prst="rect">
            <a:avLst/>
          </a:prstGeom>
        </p:spPr>
      </p:pic>
      <p:sp>
        <p:nvSpPr>
          <p:cNvPr id="9" name="TextBox 8">
            <a:extLst>
              <a:ext uri="{FF2B5EF4-FFF2-40B4-BE49-F238E27FC236}">
                <a16:creationId xmlns:a16="http://schemas.microsoft.com/office/drawing/2014/main" id="{A9EF2274-2138-4B75-9890-280CAD9994B9}"/>
              </a:ext>
            </a:extLst>
          </p:cNvPr>
          <p:cNvSpPr txBox="1"/>
          <p:nvPr/>
        </p:nvSpPr>
        <p:spPr>
          <a:xfrm>
            <a:off x="3710259" y="3450771"/>
            <a:ext cx="5279571"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রক্ত</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কীভাবে ফসফুসে যায়</a:t>
            </a:r>
            <a:r>
              <a:rPr lang="en-US" sz="3600" dirty="0">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id="{F4EDC17C-74E0-4CF4-889C-29589FD72D4D}"/>
              </a:ext>
            </a:extLst>
          </p:cNvPr>
          <p:cNvSpPr txBox="1"/>
          <p:nvPr/>
        </p:nvSpPr>
        <p:spPr>
          <a:xfrm>
            <a:off x="2002971" y="4136143"/>
            <a:ext cx="9840687"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ডান নিলয়ের সংকোচনের ফলে কার্বনডাই-অক্সাইড যুক্ত রক্ত ফুসফুসীয় ধমনীর মাধ্যমে ফুসফুসে প্রবেশ করে এবং রক্ত পরিশোধিত হয়।  </a:t>
            </a:r>
            <a:r>
              <a:rPr lang="en-US" sz="3600" dirty="0">
                <a:latin typeface="NikoshBAN" panose="02000000000000000000" pitchFamily="2" charset="0"/>
                <a:cs typeface="NikoshBAN" panose="02000000000000000000" pitchFamily="2" charset="0"/>
              </a:rPr>
              <a:t> </a:t>
            </a:r>
          </a:p>
        </p:txBody>
      </p:sp>
      <p:sp>
        <p:nvSpPr>
          <p:cNvPr id="13" name="TextBox 12">
            <a:extLst>
              <a:ext uri="{FF2B5EF4-FFF2-40B4-BE49-F238E27FC236}">
                <a16:creationId xmlns:a16="http://schemas.microsoft.com/office/drawing/2014/main" id="{F8C61F06-1CAB-421C-A6E7-E7F5E861C588}"/>
              </a:ext>
            </a:extLst>
          </p:cNvPr>
          <p:cNvSpPr txBox="1"/>
          <p:nvPr/>
        </p:nvSpPr>
        <p:spPr>
          <a:xfrm>
            <a:off x="4050251" y="3878344"/>
            <a:ext cx="721029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রক্ত সারাদেহে কীভাবে প্রবাহিত হয়?   </a:t>
            </a:r>
            <a:r>
              <a:rPr lang="en-US" sz="3600" dirty="0">
                <a:latin typeface="NikoshBAN" panose="02000000000000000000" pitchFamily="2" charset="0"/>
                <a:cs typeface="NikoshBAN" panose="02000000000000000000" pitchFamily="2" charset="0"/>
              </a:rPr>
              <a:t> </a:t>
            </a:r>
          </a:p>
        </p:txBody>
      </p:sp>
      <p:sp>
        <p:nvSpPr>
          <p:cNvPr id="14" name="TextBox 13">
            <a:extLst>
              <a:ext uri="{FF2B5EF4-FFF2-40B4-BE49-F238E27FC236}">
                <a16:creationId xmlns:a16="http://schemas.microsoft.com/office/drawing/2014/main" id="{962146A9-0673-4E3E-8B9D-E59D0DBBE2AC}"/>
              </a:ext>
            </a:extLst>
          </p:cNvPr>
          <p:cNvSpPr txBox="1"/>
          <p:nvPr/>
        </p:nvSpPr>
        <p:spPr>
          <a:xfrm>
            <a:off x="931458" y="3613137"/>
            <a:ext cx="10250392"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বাম নিলয়ের সংকোচন হলে বাম নিলয় থেকে অক্সিজেন যুক্ত রক্ত মহাধমনীর মাধ্যমে সারাদেহে প্রবাহিত হয়। এভাবে হৃদপিন্ড রক্ত সঞ্চালনের কাজটি করে থাকে।    </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7095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xit" presetSubtype="21" fill="hold" grpId="1" nodeType="clickEffect">
                                  <p:stCondLst>
                                    <p:cond delay="0"/>
                                  </p:stCondLst>
                                  <p:childTnLst>
                                    <p:animEffect transition="out" filter="barn(inVertical)">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xit" presetSubtype="21" fill="hold" grpId="1" nodeType="clickEffect">
                                  <p:stCondLst>
                                    <p:cond delay="0"/>
                                  </p:stCondLst>
                                  <p:childTnLst>
                                    <p:animEffect transition="out" filter="barn(inVertical)">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7" presetClass="emph" presetSubtype="128" accel="10000" decel="10000" fill="hold" nodeType="clickEffect">
                                  <p:stCondLst>
                                    <p:cond delay="0"/>
                                  </p:stCondLst>
                                  <p:childTnLst>
                                    <p:animRot by="21600000">
                                      <p:cBhvr>
                                        <p:cTn id="86" dur="20000" fill="hold"/>
                                        <p:tgtEl>
                                          <p:spTgt spid="2"/>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9" grpId="0"/>
      <p:bldP spid="9" grpId="1"/>
      <p:bldP spid="12" grpId="0"/>
      <p:bldP spid="12" grpId="1"/>
      <p:bldP spid="13" grpId="0"/>
      <p:bldP spid="13" grpId="1"/>
      <p:bldP spid="14" grpId="0"/>
      <p:bldP spid="1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484</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29</cp:revision>
  <dcterms:created xsi:type="dcterms:W3CDTF">2020-08-29T15:21:13Z</dcterms:created>
  <dcterms:modified xsi:type="dcterms:W3CDTF">2020-10-15T14:46:01Z</dcterms:modified>
</cp:coreProperties>
</file>