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70" r:id="rId15"/>
    <p:sldId id="271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DE3D-72B7-4B97-B73C-E62384BE6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79F5F-D31F-4C51-9D97-BCE08D91E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D2632-B3FB-4688-A929-B8F20C78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A0F4-CFF5-404D-BE16-2FF2CA46CB6A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02181-40C5-4376-8631-D1DA8F89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082AA-C960-4E68-8071-BA174231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B1FC-19B8-41FB-8A53-7C6306D5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5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7202-19E7-4914-B660-488AC9AF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22435-4670-438A-8C51-129F38282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F60EE-E2B4-4C22-A47E-CB89E73D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A0F4-CFF5-404D-BE16-2FF2CA46CB6A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2A64-96CD-4E56-A92F-BA1F6C99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F63F3-079B-4B41-AA45-4C780C1C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B1FC-19B8-41FB-8A53-7C6306D5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945339-26D8-4A5C-B199-524E5A48D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4B1A7-F352-47EC-AF27-F79359195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6688E-08AB-4793-B922-3B1E9395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A0F4-CFF5-404D-BE16-2FF2CA46CB6A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30E59-510D-4C19-B43E-C79937B4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59427-E8C2-498E-A034-EA511C24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B1FC-19B8-41FB-8A53-7C6306D5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89B9-954B-4298-B4C6-59D0F62C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84001-41B3-4365-B940-93569E6A1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CA205-BDED-416F-AEED-1C892A40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A0F4-CFF5-404D-BE16-2FF2CA46CB6A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3B9B-AE3C-4389-9D6A-CECC1588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E4433-2689-4DE9-A84E-F9D312D0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B1FC-19B8-41FB-8A53-7C6306D5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1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F34D-BB3C-4963-94B6-79973868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148CE-5621-41D9-ADCF-6F31ADF9C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61986-4CEE-473B-98D3-E1ABDA78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A0F4-CFF5-404D-BE16-2FF2CA46CB6A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3BA69-F6F0-45DA-865D-6636EFF7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4B4C9-6724-4A0E-A2C3-04A73209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B1FC-19B8-41FB-8A53-7C6306D5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4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62A2-9195-4B79-A774-D27818FB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B03B-426C-4BD8-B0AD-C450A5E96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84B8F-83E9-433C-8F02-BFBE926E6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0AE38-000A-4FF2-B001-CE8DA604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A0F4-CFF5-404D-BE16-2FF2CA46CB6A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6598D-7651-443D-8ABA-B40CDC03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01180-71CD-4163-A53D-D16EDE42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B1FC-19B8-41FB-8A53-7C6306D5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6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21B3-F853-4B29-A7C8-EF3AAA4E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38826-9E4D-4425-887C-0F87489E7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6008A-E516-454F-B0F5-AD841C344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FE748-538A-4627-A0CA-6DDF1BD38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286A3-A59F-409F-89C5-629B4BDEF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6C9A6-2C14-4614-97BC-CB117797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A0F4-CFF5-404D-BE16-2FF2CA46CB6A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031930-EB23-4056-94F6-E74E2578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FF4A5-61BB-4D46-9959-4AA70C81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B1FC-19B8-41FB-8A53-7C6306D5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0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C947-5361-4766-A1B2-791C47AC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EE44A-FAC4-47C4-85C1-5FBE1740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A0F4-CFF5-404D-BE16-2FF2CA46CB6A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C671B-5315-4765-BE95-1A9C48B6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3B56E-9EED-4928-8874-72003E9A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B1FC-19B8-41FB-8A53-7C6306D5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4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19986-AAD7-43CF-BB1E-6CC1C9F3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A0F4-CFF5-404D-BE16-2FF2CA46CB6A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FDDB5C-EC2C-4EB9-AC40-034CC6CA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E2B3B-E5A8-4F1C-B403-43001FF0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B1FC-19B8-41FB-8A53-7C6306D5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1F87-B05E-4A17-8D69-4C7B99EB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688F6-4678-4C4A-A8C7-6B16BC2FC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7170D-905B-4A75-9BA6-BADB69E30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14E66-176D-4188-A665-7CC13FCB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A0F4-CFF5-404D-BE16-2FF2CA46CB6A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DCCE5-1F27-44C7-9DBF-B635EFD8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DD150-8B6F-4D56-8553-E8BBC193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B1FC-19B8-41FB-8A53-7C6306D5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EA73-A71E-4706-AC74-92045603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865864-A152-4DAF-9E5C-43357F5B6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66301-DF7C-45BD-B652-059EC9608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972A5-6322-4689-A31E-1E204565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A0F4-CFF5-404D-BE16-2FF2CA46CB6A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A2E7D-08F8-4AA6-A8E6-022E161D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A3170-7BFF-4482-BE32-7671D9AE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B1FC-19B8-41FB-8A53-7C6306D5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9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2D3E4-BCB6-4EE1-867C-D6A67118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6CD25-4415-4440-A860-D99471952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8B39E-0F38-4100-8BED-577105881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BA0F4-CFF5-404D-BE16-2FF2CA46CB6A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DA6E5-BC20-4B68-B4CA-7BE2B202A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AF4C9-93B6-42CC-B31B-7E4A65263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B1FC-19B8-41FB-8A53-7C6306D5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8A9A0F4B-0295-4C69-A754-F089A1ADC669}"/>
              </a:ext>
            </a:extLst>
          </p:cNvPr>
          <p:cNvSpPr/>
          <p:nvPr/>
        </p:nvSpPr>
        <p:spPr>
          <a:xfrm>
            <a:off x="1687285" y="1333500"/>
            <a:ext cx="8610601" cy="419100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26158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362E20-4395-41EE-93B0-89FEDE46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6" y="1393370"/>
            <a:ext cx="3543302" cy="3329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81F964-2D17-4370-B573-225240D8BB77}"/>
              </a:ext>
            </a:extLst>
          </p:cNvPr>
          <p:cNvSpPr txBox="1"/>
          <p:nvPr/>
        </p:nvSpPr>
        <p:spPr>
          <a:xfrm>
            <a:off x="5464629" y="1926771"/>
            <a:ext cx="398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কৈশিকজালিকা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5EDFDB-0BFE-4031-9EAD-281A673BDA92}"/>
              </a:ext>
            </a:extLst>
          </p:cNvPr>
          <p:cNvSpPr txBox="1"/>
          <p:nvPr/>
        </p:nvSpPr>
        <p:spPr>
          <a:xfrm>
            <a:off x="5089073" y="2573102"/>
            <a:ext cx="6858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কৈশিকজালিকা হচ্ছে শিরা ও ধমনির সংযোগস্থল। এর মাধ্যমে সকল বস্তুর আদান-প্রদান হয়ে থাকে। এদের প্রাচীর অত্যন্ত পাতলা। এই প্রাচীর ভেদ করেই রক্তে দ্রবীভূত সব বস্তু ব্যাপন প্রক্রিয়ায় কোষে প্রবেশ করে।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AE3968-267A-406B-9523-CCD7DAC07B6B}"/>
              </a:ext>
            </a:extLst>
          </p:cNvPr>
          <p:cNvSpPr txBox="1"/>
          <p:nvPr/>
        </p:nvSpPr>
        <p:spPr>
          <a:xfrm>
            <a:off x="1643742" y="105591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9E383-7EA8-4084-9708-ACF7C4D343BB}"/>
              </a:ext>
            </a:extLst>
          </p:cNvPr>
          <p:cNvSpPr txBox="1"/>
          <p:nvPr/>
        </p:nvSpPr>
        <p:spPr>
          <a:xfrm>
            <a:off x="1643742" y="2826212"/>
            <a:ext cx="612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রক্তবাহিকার কাজ ব্যাখ্যা কর।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068D9-C37A-4C58-ACC7-0F25D3241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87766"/>
            <a:ext cx="4235852" cy="2394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0F4EB3-4199-44EC-AB7E-FC4EB2562D61}"/>
              </a:ext>
            </a:extLst>
          </p:cNvPr>
          <p:cNvSpPr txBox="1"/>
          <p:nvPr/>
        </p:nvSpPr>
        <p:spPr>
          <a:xfrm>
            <a:off x="2462212" y="3145971"/>
            <a:ext cx="440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দেখানো হচ্ছে?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7DF3E-5280-4550-9954-149F1D8AC7F5}"/>
              </a:ext>
            </a:extLst>
          </p:cNvPr>
          <p:cNvSpPr txBox="1"/>
          <p:nvPr/>
        </p:nvSpPr>
        <p:spPr>
          <a:xfrm>
            <a:off x="2636383" y="3482057"/>
            <a:ext cx="440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রক্তচাপ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57352-FC66-4652-95E1-4DFF45AF809C}"/>
              </a:ext>
            </a:extLst>
          </p:cNvPr>
          <p:cNvSpPr txBox="1"/>
          <p:nvPr/>
        </p:nvSpPr>
        <p:spPr>
          <a:xfrm>
            <a:off x="2462212" y="3692293"/>
            <a:ext cx="440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সিস্টোলিক চাপ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E19AF-DE2A-49E9-A6C8-1BFC2AE20815}"/>
              </a:ext>
            </a:extLst>
          </p:cNvPr>
          <p:cNvSpPr txBox="1"/>
          <p:nvPr/>
        </p:nvSpPr>
        <p:spPr>
          <a:xfrm>
            <a:off x="2636383" y="3805222"/>
            <a:ext cx="440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ডায়াস্টোলিক চাপ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8E07C-E70E-43EB-893B-2156632498C1}"/>
              </a:ext>
            </a:extLst>
          </p:cNvPr>
          <p:cNvSpPr txBox="1"/>
          <p:nvPr/>
        </p:nvSpPr>
        <p:spPr>
          <a:xfrm>
            <a:off x="3012960" y="3863018"/>
            <a:ext cx="440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রক্তচাপ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1536A-3CE6-40AD-9E9F-14904056A6D6}"/>
              </a:ext>
            </a:extLst>
          </p:cNvPr>
          <p:cNvSpPr txBox="1"/>
          <p:nvPr/>
        </p:nvSpPr>
        <p:spPr>
          <a:xfrm>
            <a:off x="2810554" y="3748757"/>
            <a:ext cx="440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রক্তচাপের মান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10E8F4-6E47-432D-B814-57C04505FD04}"/>
              </a:ext>
            </a:extLst>
          </p:cNvPr>
          <p:cNvSpPr txBox="1"/>
          <p:nvPr/>
        </p:nvSpPr>
        <p:spPr>
          <a:xfrm>
            <a:off x="2617961" y="3848766"/>
            <a:ext cx="616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দুধরনের রক্তচাপের পার্থক্যকে কী বলে?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2030D-F551-46A1-A53B-3143E5A572E1}"/>
              </a:ext>
            </a:extLst>
          </p:cNvPr>
          <p:cNvSpPr txBox="1"/>
          <p:nvPr/>
        </p:nvSpPr>
        <p:spPr>
          <a:xfrm>
            <a:off x="2196532" y="3883459"/>
            <a:ext cx="764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সুস্থ্য মানুষের পালস রেট কত হতে পারে?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4BABF-A90E-4F5D-B2DB-F89AD73F3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92529"/>
            <a:ext cx="2857500" cy="1600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0C4D94-3DBA-4C08-B813-3CEE12D509B4}"/>
              </a:ext>
            </a:extLst>
          </p:cNvPr>
          <p:cNvSpPr txBox="1"/>
          <p:nvPr/>
        </p:nvSpPr>
        <p:spPr>
          <a:xfrm>
            <a:off x="2919412" y="2558827"/>
            <a:ext cx="440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রক্তচাপ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0B7C4-BDCA-4879-BA3B-37A6A9D0355E}"/>
              </a:ext>
            </a:extLst>
          </p:cNvPr>
          <p:cNvSpPr txBox="1"/>
          <p:nvPr/>
        </p:nvSpPr>
        <p:spPr>
          <a:xfrm>
            <a:off x="2213540" y="3006512"/>
            <a:ext cx="728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রক্তচাপকে নীরব ঘাতক বলার কারণ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12A95-0A0F-494C-8BEE-FD6889FADCBF}"/>
              </a:ext>
            </a:extLst>
          </p:cNvPr>
          <p:cNvSpPr txBox="1"/>
          <p:nvPr/>
        </p:nvSpPr>
        <p:spPr>
          <a:xfrm>
            <a:off x="2213540" y="3538559"/>
            <a:ext cx="728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রক্তচাপের কারণ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5E77B-F244-41DD-98A4-CA537EE9F145}"/>
              </a:ext>
            </a:extLst>
          </p:cNvPr>
          <p:cNvSpPr txBox="1"/>
          <p:nvPr/>
        </p:nvSpPr>
        <p:spPr>
          <a:xfrm>
            <a:off x="2213539" y="2683346"/>
            <a:ext cx="728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রক্তচাপের লক্ষণ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534BB-C7BB-429C-9DE3-456C0FCFB113}"/>
              </a:ext>
            </a:extLst>
          </p:cNvPr>
          <p:cNvSpPr txBox="1"/>
          <p:nvPr/>
        </p:nvSpPr>
        <p:spPr>
          <a:xfrm>
            <a:off x="2289740" y="3366336"/>
            <a:ext cx="930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মাথা ব্যথা, বিশেষ করে মাথার পিছনের দিকে ব্যথা করা, মাথা ঘোড়া, ঘাড় ব্যথা করা, বুক ধড়ফড় করা ইত্যাদি।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7D5C4-34B3-4CD9-B0EE-59AA39AFEA1B}"/>
              </a:ext>
            </a:extLst>
          </p:cNvPr>
          <p:cNvSpPr txBox="1"/>
          <p:nvPr/>
        </p:nvSpPr>
        <p:spPr>
          <a:xfrm>
            <a:off x="2213538" y="3729446"/>
            <a:ext cx="728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রক্তচাপ থেকে বাঁচার কী উপায়?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D6D872-0E47-4CAF-AE6A-122B0B7FAC74}"/>
              </a:ext>
            </a:extLst>
          </p:cNvPr>
          <p:cNvSpPr txBox="1"/>
          <p:nvPr/>
        </p:nvSpPr>
        <p:spPr>
          <a:xfrm>
            <a:off x="1547812" y="936171"/>
            <a:ext cx="440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E3496-4CBB-4A73-842D-FF369F8E78BA}"/>
              </a:ext>
            </a:extLst>
          </p:cNvPr>
          <p:cNvSpPr txBox="1"/>
          <p:nvPr/>
        </p:nvSpPr>
        <p:spPr>
          <a:xfrm>
            <a:off x="1547812" y="2931663"/>
            <a:ext cx="7258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তোমার ৫জন বন্ধুর নাড়িস্পন্দন পরিমাপ কর। স্বাভাবিক আছে কিনা ব্যাখ্যা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939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3A9D8E-FA7E-4C7C-88CB-5458B10B4AD2}"/>
              </a:ext>
            </a:extLst>
          </p:cNvPr>
          <p:cNvSpPr txBox="1"/>
          <p:nvPr/>
        </p:nvSpPr>
        <p:spPr>
          <a:xfrm>
            <a:off x="2473098" y="598714"/>
            <a:ext cx="440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মূল্যায়ন---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20F22-9197-40AF-8131-06B7FDEDD576}"/>
              </a:ext>
            </a:extLst>
          </p:cNvPr>
          <p:cNvSpPr txBox="1"/>
          <p:nvPr/>
        </p:nvSpPr>
        <p:spPr>
          <a:xfrm>
            <a:off x="2190069" y="1469572"/>
            <a:ext cx="8423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ধমনি কী? </a:t>
            </a:r>
          </a:p>
          <a:p>
            <a:pPr marL="742950" indent="-742950"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ধমনি কি রক্ত বহন করে?</a:t>
            </a:r>
          </a:p>
          <a:p>
            <a:pPr marL="742950" indent="-742950"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শিরা কী?</a:t>
            </a:r>
          </a:p>
          <a:p>
            <a:pPr marL="742950" indent="-742950"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শিরা কী রক্ত বহন করে? </a:t>
            </a:r>
          </a:p>
          <a:p>
            <a:pPr marL="742950" indent="-742950"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রক্তচাপ কী?</a:t>
            </a:r>
          </a:p>
          <a:p>
            <a:pPr marL="742950" indent="-742950"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সিস্টোল কাকে বলে?</a:t>
            </a:r>
          </a:p>
          <a:p>
            <a:pPr marL="742950" indent="-742950"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ডায়াস্টোল কাকে বলে?</a:t>
            </a:r>
          </a:p>
          <a:p>
            <a:pPr marL="742950" indent="-742950"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রক্তচাপের কী কী লক্ষণ থাকতে পারে?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167AC-9738-4435-B07C-48B4C943EF27}"/>
              </a:ext>
            </a:extLst>
          </p:cNvPr>
          <p:cNvSpPr txBox="1"/>
          <p:nvPr/>
        </p:nvSpPr>
        <p:spPr>
          <a:xfrm>
            <a:off x="2614612" y="1175657"/>
            <a:ext cx="440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15462-A3A8-4C79-BC04-DEBF2741F571}"/>
              </a:ext>
            </a:extLst>
          </p:cNvPr>
          <p:cNvSpPr txBox="1"/>
          <p:nvPr/>
        </p:nvSpPr>
        <p:spPr>
          <a:xfrm>
            <a:off x="2386011" y="2782669"/>
            <a:ext cx="8173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তোমার পরিবারের সদস্যদের নাড়িস্পন্দন গণনা কর। তারপর কিছুক্ষণ হাটাহাটি করতে বল। আবার নাড়িস্পন্দন গণনা কর। কোনো পরিবর্তন হল কী? পরিবর্তনের কারন ব্যাখ্যা কর।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4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C28E2C-771C-419F-BA41-1BC0150EE672}"/>
              </a:ext>
            </a:extLst>
          </p:cNvPr>
          <p:cNvSpPr/>
          <p:nvPr/>
        </p:nvSpPr>
        <p:spPr>
          <a:xfrm>
            <a:off x="1236336" y="2105561"/>
            <a:ext cx="971932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ধন্যবাদ</a:t>
            </a:r>
            <a:endParaRPr lang="en-US" sz="1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8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F530E2FF-EF92-4169-9397-D69FF77CDE89}"/>
              </a:ext>
            </a:extLst>
          </p:cNvPr>
          <p:cNvSpPr/>
          <p:nvPr/>
        </p:nvSpPr>
        <p:spPr>
          <a:xfrm>
            <a:off x="4990492" y="1168400"/>
            <a:ext cx="6874933" cy="3894667"/>
          </a:xfrm>
          <a:prstGeom prst="bevel">
            <a:avLst>
              <a:gd name="adj" fmla="val 32500"/>
            </a:avLst>
          </a:prstGeom>
          <a:solidFill>
            <a:schemeClr val="accent4">
              <a:lumMod val="75000"/>
            </a:schemeClr>
          </a:solidFill>
          <a:ln w="225425">
            <a:solidFill>
              <a:srgbClr val="0070C0">
                <a:alpha val="91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 ফেরদৌস ওয়াহিদ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শিক্ষক(বিজ্ঞান)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পাইলট উচ্চ বিদ্যালয়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হবিগঞ্জ।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০১৭১০১৯৬৪০২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06865-8E0A-47E2-AE55-2F2D364B3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3" y="1168400"/>
            <a:ext cx="3115733" cy="38946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259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BB9425B2-BD4A-45D3-B974-4618754A3D15}"/>
              </a:ext>
            </a:extLst>
          </p:cNvPr>
          <p:cNvSpPr/>
          <p:nvPr/>
        </p:nvSpPr>
        <p:spPr>
          <a:xfrm>
            <a:off x="2317446" y="103415"/>
            <a:ext cx="6695925" cy="6651170"/>
          </a:xfrm>
          <a:prstGeom prst="cloud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শ্রেণি-নবম/দশম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বিষয়-জীব বিজ্ঞান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অধ্যায়-৬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জীবে পরিবহণ </a:t>
            </a: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5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EAB25-2CB6-48C5-9AA7-749C13A84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704" y="621165"/>
            <a:ext cx="5407683" cy="2807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4FC7F9-78B2-43F8-BFE4-FBC6C2A7BBC9}"/>
              </a:ext>
            </a:extLst>
          </p:cNvPr>
          <p:cNvSpPr txBox="1"/>
          <p:nvPr/>
        </p:nvSpPr>
        <p:spPr>
          <a:xfrm>
            <a:off x="3472548" y="3973285"/>
            <a:ext cx="357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ছ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6720A2-DABE-41CC-A1B2-8B5E346DA4BC}"/>
              </a:ext>
            </a:extLst>
          </p:cNvPr>
          <p:cNvSpPr/>
          <p:nvPr/>
        </p:nvSpPr>
        <p:spPr>
          <a:xfrm>
            <a:off x="2422071" y="3194957"/>
            <a:ext cx="1121229" cy="375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46A370-1F45-4F32-ABF8-C504B1C16251}"/>
              </a:ext>
            </a:extLst>
          </p:cNvPr>
          <p:cNvGrpSpPr/>
          <p:nvPr/>
        </p:nvGrpSpPr>
        <p:grpSpPr>
          <a:xfrm>
            <a:off x="76200" y="87086"/>
            <a:ext cx="4993504" cy="3842657"/>
            <a:chOff x="76200" y="87086"/>
            <a:chExt cx="4993504" cy="384265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2DE1645-988B-4B2B-92D7-842969C0C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87086"/>
              <a:ext cx="4993504" cy="3842657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69AC91-8A6A-4342-B71F-9A9A36157B22}"/>
                </a:ext>
              </a:extLst>
            </p:cNvPr>
            <p:cNvGrpSpPr/>
            <p:nvPr/>
          </p:nvGrpSpPr>
          <p:grpSpPr>
            <a:xfrm>
              <a:off x="438147" y="1632857"/>
              <a:ext cx="3034401" cy="1956706"/>
              <a:chOff x="438147" y="1632857"/>
              <a:chExt cx="3034401" cy="195670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ECC4BF3-2D69-43DD-89B3-725F3DA9CA45}"/>
                  </a:ext>
                </a:extLst>
              </p:cNvPr>
              <p:cNvSpPr/>
              <p:nvPr/>
            </p:nvSpPr>
            <p:spPr>
              <a:xfrm>
                <a:off x="2351319" y="3214006"/>
                <a:ext cx="1121229" cy="3755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CEA533-1725-4547-8ABD-1457FB624B50}"/>
                  </a:ext>
                </a:extLst>
              </p:cNvPr>
              <p:cNvSpPr/>
              <p:nvPr/>
            </p:nvSpPr>
            <p:spPr>
              <a:xfrm>
                <a:off x="438147" y="3170464"/>
                <a:ext cx="1121229" cy="3755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0659409-DC82-416A-A749-F447D0F8C74E}"/>
                  </a:ext>
                </a:extLst>
              </p:cNvPr>
              <p:cNvSpPr/>
              <p:nvPr/>
            </p:nvSpPr>
            <p:spPr>
              <a:xfrm>
                <a:off x="1341660" y="1632857"/>
                <a:ext cx="889911" cy="576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300F36-7344-4CE0-9916-997424282526}"/>
              </a:ext>
            </a:extLst>
          </p:cNvPr>
          <p:cNvSpPr txBox="1"/>
          <p:nvPr/>
        </p:nvSpPr>
        <p:spPr>
          <a:xfrm>
            <a:off x="6477000" y="4663158"/>
            <a:ext cx="51380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রক্তবাহিকা</a:t>
            </a:r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9383B-B19F-480E-8176-2973C83BB225}"/>
              </a:ext>
            </a:extLst>
          </p:cNvPr>
          <p:cNvSpPr txBox="1"/>
          <p:nvPr/>
        </p:nvSpPr>
        <p:spPr>
          <a:xfrm>
            <a:off x="1513114" y="1219200"/>
            <a:ext cx="604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বিষয়---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D4788E47-4800-4390-9DC1-B1356891557D}"/>
              </a:ext>
            </a:extLst>
          </p:cNvPr>
          <p:cNvSpPr/>
          <p:nvPr/>
        </p:nvSpPr>
        <p:spPr>
          <a:xfrm>
            <a:off x="2394858" y="2764972"/>
            <a:ext cx="7696200" cy="2307771"/>
          </a:xfrm>
          <a:prstGeom prst="cloud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রক্তবাহিকা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A9B630-97EF-4BD0-AFA1-0E3721E87201}"/>
              </a:ext>
            </a:extLst>
          </p:cNvPr>
          <p:cNvSpPr txBox="1"/>
          <p:nvPr/>
        </p:nvSpPr>
        <p:spPr>
          <a:xfrm>
            <a:off x="1600200" y="1186543"/>
            <a:ext cx="357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14472-5FBF-4AFE-831B-85F35BD6B94C}"/>
              </a:ext>
            </a:extLst>
          </p:cNvPr>
          <p:cNvSpPr txBox="1"/>
          <p:nvPr/>
        </p:nvSpPr>
        <p:spPr>
          <a:xfrm>
            <a:off x="1719943" y="2438400"/>
            <a:ext cx="8262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ধমনি ব্যাখ্যা করতে পারবে,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শিরা ব্যাখ্যা করতে পারবে,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কৈশিক জালিকা ব্যাখ্যা করতে পারবে,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ঙ) রক্তচাপ ব্যাখ্যা করতে পারবে।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9514BF-3AB2-4831-9E17-BA72DE23C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935" y="168727"/>
            <a:ext cx="4014109" cy="22479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348A6-5C98-45C5-A85D-75C459C754E9}"/>
              </a:ext>
            </a:extLst>
          </p:cNvPr>
          <p:cNvSpPr txBox="1"/>
          <p:nvPr/>
        </p:nvSpPr>
        <p:spPr>
          <a:xfrm>
            <a:off x="1763487" y="3058886"/>
            <a:ext cx="401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ধমনি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52B6E-C694-455C-9AD7-BDAB206B954D}"/>
              </a:ext>
            </a:extLst>
          </p:cNvPr>
          <p:cNvSpPr txBox="1"/>
          <p:nvPr/>
        </p:nvSpPr>
        <p:spPr>
          <a:xfrm>
            <a:off x="2081889" y="3795042"/>
            <a:ext cx="533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ধমনি কোথায় থেকে বের 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06619-C547-4016-92C3-909D6FCC2C34}"/>
              </a:ext>
            </a:extLst>
          </p:cNvPr>
          <p:cNvSpPr txBox="1"/>
          <p:nvPr/>
        </p:nvSpPr>
        <p:spPr>
          <a:xfrm>
            <a:off x="1951260" y="3573255"/>
            <a:ext cx="533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ধমনির কাজ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037CB-B473-4962-AA9A-7D9E42BE5931}"/>
              </a:ext>
            </a:extLst>
          </p:cNvPr>
          <p:cNvSpPr txBox="1"/>
          <p:nvPr/>
        </p:nvSpPr>
        <p:spPr>
          <a:xfrm>
            <a:off x="1951260" y="3492945"/>
            <a:ext cx="533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 ধমনি 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D1A47-7976-4CC3-99B2-D8CF7245BBBD}"/>
              </a:ext>
            </a:extLst>
          </p:cNvPr>
          <p:cNvSpPr txBox="1"/>
          <p:nvPr/>
        </p:nvSpPr>
        <p:spPr>
          <a:xfrm>
            <a:off x="2081889" y="3412341"/>
            <a:ext cx="533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 ধমনির কাজ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606C8-BEDF-44E5-B1DA-BAE35BA183E2}"/>
              </a:ext>
            </a:extLst>
          </p:cNvPr>
          <p:cNvSpPr txBox="1"/>
          <p:nvPr/>
        </p:nvSpPr>
        <p:spPr>
          <a:xfrm>
            <a:off x="3575961" y="3356363"/>
            <a:ext cx="533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ধমনির প্রাচীরে কয়টি স্তর 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C4F1F-A465-43EA-91EE-D1E367005D0B}"/>
              </a:ext>
            </a:extLst>
          </p:cNvPr>
          <p:cNvSpPr txBox="1"/>
          <p:nvPr/>
        </p:nvSpPr>
        <p:spPr>
          <a:xfrm>
            <a:off x="3223529" y="3134891"/>
            <a:ext cx="7204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স্তর তিনটি হচ্ছে- ক) টিউনিকা এক্সটার্না,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টিউনিকা মিডিয়া, গ) টিউনিকা মিডিয়া।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2E72F-658B-436A-B4A2-0AEF7F1566E8}"/>
              </a:ext>
            </a:extLst>
          </p:cNvPr>
          <p:cNvSpPr txBox="1"/>
          <p:nvPr/>
        </p:nvSpPr>
        <p:spPr>
          <a:xfrm>
            <a:off x="2175105" y="3840758"/>
            <a:ext cx="7204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ধমনির প্রাচীর পুরু ও স্থিতিস্থাপক। এর মধ্যে কপাটিকা থাকে না। এর নালীপথ সরু। ধমনির স্ফিতি এবং সংকোচনকে নাড়িস্পন্দন বলে।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29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2561E-BF32-4A6A-83C9-F46570AD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91" y="0"/>
            <a:ext cx="4278807" cy="2775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FA5E4-B6F1-4332-A08C-B885CCDDADE6}"/>
              </a:ext>
            </a:extLst>
          </p:cNvPr>
          <p:cNvSpPr txBox="1"/>
          <p:nvPr/>
        </p:nvSpPr>
        <p:spPr>
          <a:xfrm>
            <a:off x="3940629" y="3105834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শিরা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A6301-F437-4F36-B20B-1F7F2C6C5702}"/>
              </a:ext>
            </a:extLst>
          </p:cNvPr>
          <p:cNvSpPr txBox="1"/>
          <p:nvPr/>
        </p:nvSpPr>
        <p:spPr>
          <a:xfrm>
            <a:off x="3156856" y="3428999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শিরা কোথায় থেকে তৈরি হয়?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6738D-FBCB-4F39-8394-BFBF3485596C}"/>
              </a:ext>
            </a:extLst>
          </p:cNvPr>
          <p:cNvSpPr txBox="1"/>
          <p:nvPr/>
        </p:nvSpPr>
        <p:spPr>
          <a:xfrm>
            <a:off x="3368808" y="4068518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শিরার কাজ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FD34FC-E046-4CB7-8B2E-C6AB93FD5E41}"/>
              </a:ext>
            </a:extLst>
          </p:cNvPr>
          <p:cNvSpPr txBox="1"/>
          <p:nvPr/>
        </p:nvSpPr>
        <p:spPr>
          <a:xfrm>
            <a:off x="3701143" y="3917153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শিরা কোথায় শেষ হয়?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42B58-3CA9-442E-A5E5-A519ADED6807}"/>
              </a:ext>
            </a:extLst>
          </p:cNvPr>
          <p:cNvSpPr txBox="1"/>
          <p:nvPr/>
        </p:nvSpPr>
        <p:spPr>
          <a:xfrm>
            <a:off x="3156856" y="4068517"/>
            <a:ext cx="625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কার্বনডাই-অক্সাইড যুক্ত রক্ত কে বহন করে?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E3AC9-0992-4CA7-AAD3-A3B7EC300B30}"/>
              </a:ext>
            </a:extLst>
          </p:cNvPr>
          <p:cNvSpPr txBox="1"/>
          <p:nvPr/>
        </p:nvSpPr>
        <p:spPr>
          <a:xfrm>
            <a:off x="3208404" y="4068517"/>
            <a:ext cx="625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ফুসফুসীয় শিরার কাজ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067B6-26E0-439F-ADB4-399A40E5CBD4}"/>
              </a:ext>
            </a:extLst>
          </p:cNvPr>
          <p:cNvSpPr txBox="1"/>
          <p:nvPr/>
        </p:nvSpPr>
        <p:spPr>
          <a:xfrm>
            <a:off x="3182630" y="4543046"/>
            <a:ext cx="625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শিরায় কপাটিকা থাকে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B8AF3E-42E0-4B26-BA70-63F4E4E3A889}"/>
              </a:ext>
            </a:extLst>
          </p:cNvPr>
          <p:cNvSpPr txBox="1"/>
          <p:nvPr/>
        </p:nvSpPr>
        <p:spPr>
          <a:xfrm>
            <a:off x="1654629" y="957943"/>
            <a:ext cx="279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CAE06-4D86-4203-B55D-3B7186BA2218}"/>
              </a:ext>
            </a:extLst>
          </p:cNvPr>
          <p:cNvSpPr txBox="1"/>
          <p:nvPr/>
        </p:nvSpPr>
        <p:spPr>
          <a:xfrm>
            <a:off x="1654629" y="2928257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ধমনি এবং শিরার মধ্যে পার্থক্য তৈরি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0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410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</cp:revision>
  <dcterms:created xsi:type="dcterms:W3CDTF">2020-08-30T17:39:44Z</dcterms:created>
  <dcterms:modified xsi:type="dcterms:W3CDTF">2020-09-17T15:02:05Z</dcterms:modified>
</cp:coreProperties>
</file>