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273" r:id="rId3"/>
    <p:sldId id="256" r:id="rId4"/>
    <p:sldId id="257" r:id="rId5"/>
    <p:sldId id="258" r:id="rId6"/>
    <p:sldId id="259" r:id="rId7"/>
    <p:sldId id="276" r:id="rId8"/>
    <p:sldId id="260" r:id="rId9"/>
    <p:sldId id="262" r:id="rId10"/>
    <p:sldId id="269" r:id="rId11"/>
    <p:sldId id="270" r:id="rId12"/>
    <p:sldId id="263" r:id="rId13"/>
    <p:sldId id="261" r:id="rId14"/>
    <p:sldId id="264" r:id="rId15"/>
    <p:sldId id="266" r:id="rId16"/>
    <p:sldId id="268" r:id="rId17"/>
    <p:sldId id="267" r:id="rId18"/>
    <p:sldId id="265" r:id="rId19"/>
    <p:sldId id="271" r:id="rId20"/>
    <p:sldId id="275" r:id="rId21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96" y="-7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286BE-91CB-435A-B8FD-49E6996775D5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16105-6859-4374-8479-8C651AFB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9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Introduction of the teacher</a:t>
            </a:r>
            <a:r>
              <a:rPr lang="en-US" baseline="0" dirty="0"/>
              <a:t> and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06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How is interrogative formed in present indefinite tense shown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29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 back of previous slide.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1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 continuous tense and its structure is shown here through example. Learning outcomes No- 2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Feed back on the previous task.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2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Introducing the structure of present perfect tense with example. Learning outcomes No- 2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1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Evaluation on the previous task.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32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Introducing present perfect continuous tense with example. Learning outcomes No- 4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6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Evaluation part. Learning outcomes No- 3 is</a:t>
            </a:r>
            <a:r>
              <a:rPr lang="en-US" baseline="0" dirty="0"/>
              <a:t> focused here.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74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Evaluation option. Learning outcomes No- 4 is</a:t>
            </a:r>
            <a:r>
              <a:rPr lang="en-US" baseline="0" dirty="0"/>
              <a:t> focused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Ending slide..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Suspension to lead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0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Lesson declaration.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All the above outcomes will be focused in this</a:t>
            </a:r>
            <a:r>
              <a:rPr lang="en-US" baseline="0" dirty="0"/>
              <a:t>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2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Leading to four forms of present tense.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9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Learning outcomes No-1 will be focused in </a:t>
            </a:r>
            <a:r>
              <a:rPr lang="en-US"/>
              <a:t>this slide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5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If the verb ends with o, </a:t>
            </a:r>
            <a:r>
              <a:rPr lang="en-US" dirty="0" err="1"/>
              <a:t>ch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, s </a:t>
            </a:r>
            <a:r>
              <a:rPr lang="en-US" dirty="0" err="1"/>
              <a:t>etc</a:t>
            </a:r>
            <a:r>
              <a:rPr lang="en-US" dirty="0"/>
              <a:t>, ‘</a:t>
            </a:r>
            <a:r>
              <a:rPr lang="en-US" dirty="0" err="1"/>
              <a:t>es</a:t>
            </a:r>
            <a:r>
              <a:rPr lang="en-US" dirty="0"/>
              <a:t>’ is to be added with V</a:t>
            </a:r>
            <a:r>
              <a:rPr lang="en-US" baseline="-25000" dirty="0"/>
              <a:t>1. </a:t>
            </a:r>
            <a:r>
              <a:rPr lang="en-US" dirty="0"/>
              <a:t>In another place ‘s’ is to be added with V</a:t>
            </a:r>
            <a:r>
              <a:rPr lang="en-US" baseline="-25000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76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Initial test of the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0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negative formed in present indefinite tense shown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6105-6859-4374-8479-8C651AFBC6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1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0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8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0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71DF9-40C7-4BAF-A437-DE34BBC96EC6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67AAE-4D96-40AC-80CF-4EBE130E7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6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8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2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4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.jpe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jpe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7" Type="http://schemas.openxmlformats.org/officeDocument/2006/relationships/image" Target="../media/image1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3.gif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7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0.png" /><Relationship Id="rId4" Type="http://schemas.openxmlformats.org/officeDocument/2006/relationships/image" Target="../media/image1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302820E-193C-1C43-9A64-E46C29AD6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72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222538">
            <a:off x="681459" y="3097291"/>
            <a:ext cx="13048584" cy="2577745"/>
          </a:xfrm>
          <a:prstGeom prst="rect">
            <a:avLst/>
          </a:prstGeom>
          <a:noFill/>
        </p:spPr>
        <p:txBody>
          <a:bodyPr wrap="square" rtlCol="0" anchor="ctr">
            <a:prstTxWarp prst="textPlain">
              <a:avLst>
                <a:gd name="adj" fmla="val 49748"/>
              </a:avLst>
            </a:prstTxWarp>
            <a:spAutoFit/>
          </a:bodyPr>
          <a:lstStyle/>
          <a:p>
            <a:pPr algn="ctr"/>
            <a:r>
              <a:rPr lang="en-GB" b="1" i="1" dirty="0">
                <a:solidFill>
                  <a:schemeClr val="bg1"/>
                </a:solidFill>
                <a:latin typeface="Book Antiqua" pitchFamily="18" charset="0"/>
              </a:rPr>
              <a:t>Welcome to my English</a:t>
            </a:r>
          </a:p>
          <a:p>
            <a:pPr algn="ctr"/>
            <a:r>
              <a:rPr lang="en-GB" b="1" i="1" dirty="0">
                <a:solidFill>
                  <a:schemeClr val="bg1"/>
                </a:solidFill>
                <a:latin typeface="Book Antiqua" pitchFamily="18" charset="0"/>
              </a:rPr>
              <a:t> second paper class. </a:t>
            </a:r>
            <a:endParaRPr lang="en-US" b="1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103632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Negative form of present indefinite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01807"/>
            <a:ext cx="82296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Sub + be + not + Extension.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Sub + don’t +V</a:t>
            </a:r>
            <a:r>
              <a:rPr lang="en-US" b="1" baseline="-25000" dirty="0">
                <a:latin typeface="Book Antiqua" pitchFamily="18" charset="0"/>
              </a:rPr>
              <a:t>1</a:t>
            </a:r>
            <a:r>
              <a:rPr lang="en-US" b="1" dirty="0">
                <a:latin typeface="Book Antiqua" pitchFamily="18" charset="0"/>
              </a:rPr>
              <a:t> +Extension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Sub + doesn’t + V</a:t>
            </a:r>
            <a:r>
              <a:rPr lang="en-US" b="1" baseline="-25000" dirty="0">
                <a:latin typeface="Book Antiqua" pitchFamily="18" charset="0"/>
              </a:rPr>
              <a:t>1</a:t>
            </a:r>
            <a:r>
              <a:rPr lang="en-US" b="1" dirty="0">
                <a:latin typeface="Book Antiqua" pitchFamily="18" charset="0"/>
              </a:rPr>
              <a:t> + Extension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72" y="1501807"/>
            <a:ext cx="2091928" cy="6499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8890" y="3886200"/>
            <a:ext cx="542071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is not  a student.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0198377" y="3572274"/>
            <a:ext cx="3517623" cy="42211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29910" y="4690969"/>
            <a:ext cx="5617779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doesn’t go to school.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0" y="5682847"/>
            <a:ext cx="6997977" cy="1022753"/>
            <a:chOff x="3200400" y="5682847"/>
            <a:chExt cx="6997977" cy="1022753"/>
          </a:xfrm>
        </p:grpSpPr>
        <p:sp>
          <p:nvSpPr>
            <p:cNvPr id="8" name="TextBox 7"/>
            <p:cNvSpPr txBox="1"/>
            <p:nvPr/>
          </p:nvSpPr>
          <p:spPr>
            <a:xfrm>
              <a:off x="3581400" y="5766930"/>
              <a:ext cx="6400800" cy="609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I don’t miss school.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3200400" y="5682847"/>
              <a:ext cx="6997977" cy="1022753"/>
            </a:xfrm>
            <a:prstGeom prst="wedgeRoundRectCallout">
              <a:avLst>
                <a:gd name="adj1" fmla="val 72886"/>
                <a:gd name="adj2" fmla="val -11168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486400" y="1454509"/>
            <a:ext cx="2057400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610303" y="3873061"/>
            <a:ext cx="1713187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19244" y="2138410"/>
            <a:ext cx="2405555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66090" y="5761677"/>
            <a:ext cx="4277710" cy="8703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610302" y="4690969"/>
            <a:ext cx="2561897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519244" y="2767130"/>
            <a:ext cx="3091355" cy="6618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9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648" y="228600"/>
            <a:ext cx="11970152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Interrogative form of present indefinite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0400" y="1501807"/>
            <a:ext cx="8229600" cy="1828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Be + sub + Extension +?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Do + sub +V</a:t>
            </a:r>
            <a:r>
              <a:rPr lang="en-US" b="1" baseline="-25000" dirty="0">
                <a:latin typeface="Book Antiqua" pitchFamily="18" charset="0"/>
              </a:rPr>
              <a:t>1</a:t>
            </a:r>
            <a:r>
              <a:rPr lang="en-US" b="1" dirty="0">
                <a:latin typeface="Book Antiqua" pitchFamily="18" charset="0"/>
              </a:rPr>
              <a:t> +Extension+?</a:t>
            </a:r>
          </a:p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Does + sub + V</a:t>
            </a:r>
            <a:r>
              <a:rPr lang="en-US" b="1" baseline="-25000" dirty="0">
                <a:latin typeface="Book Antiqua" pitchFamily="18" charset="0"/>
              </a:rPr>
              <a:t>1</a:t>
            </a:r>
            <a:r>
              <a:rPr lang="en-US" b="1" dirty="0">
                <a:latin typeface="Book Antiqua" pitchFamily="18" charset="0"/>
              </a:rPr>
              <a:t> + Extension+?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8890" y="3810000"/>
            <a:ext cx="473491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Is he  a student?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7526" y="4702158"/>
            <a:ext cx="5617779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Does he go to school?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00400" y="5682847"/>
            <a:ext cx="6997977" cy="1022753"/>
            <a:chOff x="3200400" y="5682847"/>
            <a:chExt cx="6997977" cy="1022753"/>
          </a:xfrm>
        </p:grpSpPr>
        <p:sp>
          <p:nvSpPr>
            <p:cNvPr id="8" name="TextBox 7"/>
            <p:cNvSpPr txBox="1"/>
            <p:nvPr/>
          </p:nvSpPr>
          <p:spPr>
            <a:xfrm>
              <a:off x="3581400" y="5914077"/>
              <a:ext cx="4866289" cy="71532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Do I miss  college?</a:t>
              </a: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3200400" y="5682847"/>
              <a:ext cx="6997977" cy="1022753"/>
            </a:xfrm>
            <a:prstGeom prst="wedgeRoundRectCallout">
              <a:avLst>
                <a:gd name="adj1" fmla="val 72233"/>
                <a:gd name="adj2" fmla="val -17427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862549" y="1454508"/>
            <a:ext cx="2309649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724807" y="3639420"/>
            <a:ext cx="1542394" cy="85638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36632" y="2133600"/>
            <a:ext cx="3478568" cy="5555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42290" y="5761677"/>
            <a:ext cx="2906110" cy="8703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24807" y="4617720"/>
            <a:ext cx="3041609" cy="71923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859267" y="2767130"/>
            <a:ext cx="4065533" cy="66187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430000" y="3886200"/>
            <a:ext cx="1690468" cy="39647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648" y="1225200"/>
            <a:ext cx="2898504" cy="638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CDE97BFE-C9D8-5D40-B1F4-F0B0DD08F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77232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894225"/>
            <a:ext cx="11049000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Fill in the gaps with the right form of verbs from the box.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762000"/>
            <a:ext cx="3733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Activities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959296"/>
              </p:ext>
            </p:extLst>
          </p:nvPr>
        </p:nvGraphicFramePr>
        <p:xfrm>
          <a:off x="1478280" y="2727960"/>
          <a:ext cx="11049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like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make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have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has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go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respect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ride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278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78280" y="4343400"/>
            <a:ext cx="11018520" cy="2286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Rahim  (a)__________ a good student. He (b)________ to school regularly. I (c) _________ also a student. We  (d) _________ at the same age. We (e) ________  a mutual understanding. Rahim  (f) ________ a nice bicycle. We both  (g) ________ it. We never (h)_______ any quarrel. All the teachers (i) ________ our friendship. We always (j) _______ our teachers. </a:t>
            </a:r>
          </a:p>
        </p:txBody>
      </p:sp>
    </p:spTree>
    <p:extLst>
      <p:ext uri="{BB962C8B-B14F-4D97-AF65-F5344CB8AC3E}">
        <p14:creationId xmlns:p14="http://schemas.microsoft.com/office/powerpoint/2010/main" val="24292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6160" y="605790"/>
            <a:ext cx="6934200" cy="617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2. Present continuous tense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68" y="1828800"/>
            <a:ext cx="12797692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Structure : Subject +(be) am/is/are+ verb (</a:t>
            </a:r>
            <a:r>
              <a:rPr lang="en-US" b="1" dirty="0" err="1">
                <a:latin typeface="Book Antiqua" pitchFamily="18" charset="0"/>
              </a:rPr>
              <a:t>ing</a:t>
            </a:r>
            <a:r>
              <a:rPr lang="en-US" b="1" dirty="0">
                <a:latin typeface="Book Antiqua" pitchFamily="18" charset="0"/>
              </a:rPr>
              <a:t>) + extension.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2781656"/>
            <a:ext cx="57150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 They  are  playing  football.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7391400" y="2705456"/>
            <a:ext cx="129540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686800" y="2705456"/>
            <a:ext cx="76200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9448800" y="2705456"/>
            <a:ext cx="172212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3845121"/>
            <a:ext cx="12954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Sub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4040" y="3845121"/>
            <a:ext cx="172212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dirty="0">
                <a:solidFill>
                  <a:schemeClr val="tx1"/>
                </a:solidFill>
                <a:latin typeface="Book Antiqua" pitchFamily="18" charset="0"/>
              </a:rPr>
              <a:t>Verb (</a:t>
            </a:r>
            <a:r>
              <a:rPr lang="en-US" sz="2800" b="1" spc="-150" dirty="0" err="1">
                <a:solidFill>
                  <a:schemeClr val="tx1"/>
                </a:solidFill>
                <a:latin typeface="Book Antiqua" pitchFamily="18" charset="0"/>
              </a:rPr>
              <a:t>ing</a:t>
            </a:r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86160" y="3845121"/>
            <a:ext cx="207264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13" name="Oval 12"/>
          <p:cNvSpPr/>
          <p:nvPr/>
        </p:nvSpPr>
        <p:spPr>
          <a:xfrm>
            <a:off x="8671560" y="4609595"/>
            <a:ext cx="2743200" cy="6407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Note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5486400"/>
            <a:ext cx="5486400" cy="1669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‘am’ is used after ‘I’ only, after 3</a:t>
            </a:r>
            <a:r>
              <a:rPr lang="en-US" b="1" baseline="30000" dirty="0">
                <a:latin typeface="Book Antiqua" pitchFamily="18" charset="0"/>
              </a:rPr>
              <a:t>rd</a:t>
            </a:r>
            <a:r>
              <a:rPr lang="en-US" b="1" dirty="0">
                <a:latin typeface="Book Antiqua" pitchFamily="18" charset="0"/>
              </a:rPr>
              <a:t> person singular number ‘is’ is used and ‘are’ is used in another places.</a:t>
            </a:r>
            <a:endParaRPr lang="en-US" b="1" baseline="-25000" dirty="0">
              <a:latin typeface="Book Antiqua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1170920" y="2705456"/>
            <a:ext cx="207264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86800" y="3844409"/>
            <a:ext cx="77724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be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F1D3BAA-3735-1C4F-BA5B-DFC6DF1E7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77" y="2697421"/>
            <a:ext cx="7039537" cy="52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015" y="2342188"/>
            <a:ext cx="7044370" cy="183920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1063"/>
              </a:avLst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Transform the </a:t>
            </a:r>
            <a:r>
              <a:rPr lang="en-US" b="1" dirty="0">
                <a:solidFill>
                  <a:srgbClr val="341BF1"/>
                </a:solidFill>
              </a:rPr>
              <a:t>sentences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341BF1"/>
                </a:solidFill>
              </a:rPr>
              <a:t>into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present </a:t>
            </a:r>
            <a:r>
              <a:rPr lang="en-US" b="1" dirty="0">
                <a:solidFill>
                  <a:srgbClr val="FF0000"/>
                </a:solidFill>
              </a:rPr>
              <a:t>continuous</a:t>
            </a:r>
            <a:r>
              <a:rPr lang="en-US" b="1" dirty="0">
                <a:solidFill>
                  <a:srgbClr val="FFFF00"/>
                </a:solidFill>
              </a:rPr>
              <a:t> tense.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849920"/>
            <a:ext cx="5943600" cy="268932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Cats play.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We enjoy cats playing.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little  cat scratches the big cat.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big cat feels good.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cats playing looks nice.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51B9C0-7D26-4B45-89B4-6D2B8C014FF2}"/>
              </a:ext>
            </a:extLst>
          </p:cNvPr>
          <p:cNvSpPr txBox="1"/>
          <p:nvPr/>
        </p:nvSpPr>
        <p:spPr>
          <a:xfrm>
            <a:off x="2446659" y="733961"/>
            <a:ext cx="4411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 b="1" i="1">
                <a:solidFill>
                  <a:schemeClr val="bg1"/>
                </a:solidFill>
              </a:rPr>
              <a:t>Pair work </a:t>
            </a:r>
            <a:endParaRPr lang="en-US" sz="80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6160" y="605790"/>
            <a:ext cx="6934200" cy="842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3. Present perfect tense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5868" y="1828800"/>
            <a:ext cx="12797692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Structure : Subject +have/has+ V</a:t>
            </a:r>
            <a:r>
              <a:rPr lang="en-US" b="1" baseline="-25000" dirty="0">
                <a:latin typeface="Book Antiqua" pitchFamily="18" charset="0"/>
              </a:rPr>
              <a:t>3</a:t>
            </a:r>
            <a:r>
              <a:rPr lang="en-US" b="1" dirty="0">
                <a:latin typeface="Book Antiqua" pitchFamily="18" charset="0"/>
              </a:rPr>
              <a:t> (verb past participle)+ extension.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76160" y="2781656"/>
            <a:ext cx="57150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 We  have  enjoyed the show.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7391400" y="2705456"/>
            <a:ext cx="64770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8031480" y="2698192"/>
            <a:ext cx="84582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8884920" y="2705456"/>
            <a:ext cx="140208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3845121"/>
            <a:ext cx="67818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Sub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7300" y="3852385"/>
            <a:ext cx="142494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dirty="0">
                <a:solidFill>
                  <a:schemeClr val="tx1"/>
                </a:solidFill>
                <a:latin typeface="Book Antiqua" pitchFamily="18" charset="0"/>
              </a:rPr>
              <a:t>V</a:t>
            </a:r>
            <a:r>
              <a:rPr lang="en-US" sz="2800" b="1" spc="-150" baseline="-25000" dirty="0">
                <a:solidFill>
                  <a:schemeClr val="tx1"/>
                </a:solidFill>
                <a:latin typeface="Book Antiqua" pitchFamily="18" charset="0"/>
              </a:rPr>
              <a:t>3</a:t>
            </a:r>
            <a:endParaRPr lang="en-US" b="1" baseline="-25000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302240" y="3845121"/>
            <a:ext cx="295656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13" name="Oval 12"/>
          <p:cNvSpPr/>
          <p:nvPr/>
        </p:nvSpPr>
        <p:spPr>
          <a:xfrm>
            <a:off x="8671560" y="4609595"/>
            <a:ext cx="2743200" cy="6407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Note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5486400"/>
            <a:ext cx="5623560" cy="16691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‘Has’ is used after 3</a:t>
            </a:r>
            <a:r>
              <a:rPr lang="en-US" b="1" baseline="30000" dirty="0">
                <a:latin typeface="Book Antiqua" pitchFamily="18" charset="0"/>
              </a:rPr>
              <a:t>rd</a:t>
            </a:r>
            <a:r>
              <a:rPr lang="en-US" b="1" dirty="0">
                <a:latin typeface="Book Antiqua" pitchFamily="18" charset="0"/>
              </a:rPr>
              <a:t> person singular number and ‘have’ is used in all other places.</a:t>
            </a:r>
            <a:endParaRPr lang="en-US" b="1" baseline="-25000" dirty="0">
              <a:latin typeface="Book Antiqua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0287000" y="2705456"/>
            <a:ext cx="298704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69580" y="3844409"/>
            <a:ext cx="81534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have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9605CCD2-3AD9-594A-B99D-B3AC397AA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8" y="2762180"/>
            <a:ext cx="6643704" cy="49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4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  <p:bldP spid="11" grpId="0" animBg="1"/>
      <p:bldP spid="12" grpId="0" animBg="1"/>
      <p:bldP spid="13" grpId="0" animBg="1"/>
      <p:bldP spid="14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9A140C82-A96A-7A47-B354-AFEBFD37B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2876"/>
            <a:ext cx="7153741" cy="7629524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85B63875-B173-834A-8E3A-550DB7C54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41" y="142876"/>
            <a:ext cx="6562258" cy="7629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08588" y="359087"/>
            <a:ext cx="8520013" cy="16791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Turn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/>
                </a:solidFill>
              </a:rPr>
              <a:t>the</a:t>
            </a:r>
            <a:r>
              <a:rPr lang="en-US" b="1" dirty="0"/>
              <a:t> sentences into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present</a:t>
            </a:r>
            <a:r>
              <a:rPr lang="en-US" b="1" dirty="0"/>
              <a:t> </a:t>
            </a:r>
            <a:r>
              <a:rPr lang="en-US" b="1" dirty="0">
                <a:solidFill>
                  <a:schemeClr val="accent6"/>
                </a:solidFill>
              </a:rPr>
              <a:t>perfect</a:t>
            </a:r>
            <a:r>
              <a:rPr lang="en-US" b="1" dirty="0"/>
              <a:t> tense.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70690" y="3980731"/>
            <a:ext cx="5928360" cy="3009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 go to enjoy hill.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 enjoy a beautiful </a:t>
            </a:r>
            <a:r>
              <a:rPr lang="en-GB" b="1" dirty="0">
                <a:solidFill>
                  <a:schemeClr val="bg1"/>
                </a:solidFill>
              </a:rPr>
              <a:t> hill.</a:t>
            </a:r>
            <a:endParaRPr lang="en-US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 see the green sight of the hill.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The sight charms me much.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I never forget the scene.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C4E1A-8D18-AC40-954D-F3B2369A7C22}"/>
              </a:ext>
            </a:extLst>
          </p:cNvPr>
          <p:cNvSpPr txBox="1"/>
          <p:nvPr/>
        </p:nvSpPr>
        <p:spPr>
          <a:xfrm rot="17866854">
            <a:off x="-984691" y="3224480"/>
            <a:ext cx="5881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8000">
                <a:solidFill>
                  <a:schemeClr val="bg1"/>
                </a:solidFill>
              </a:rPr>
              <a:t>Group work. </a:t>
            </a:r>
            <a:endParaRPr lang="en-US" sz="8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AFC14F7-E763-D843-9D0B-CB6436904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4" y="2705456"/>
            <a:ext cx="6007387" cy="4125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605790"/>
            <a:ext cx="9128760" cy="8420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solidFill>
                  <a:srgbClr val="341BF1"/>
                </a:solidFill>
                <a:latin typeface="Book Antiqua" pitchFamily="18" charset="0"/>
              </a:rPr>
              <a:t>4. Present perfect continuous tense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8708" y="1636495"/>
            <a:ext cx="12797692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341BF1"/>
                </a:solidFill>
                <a:latin typeface="Book Antiqua" pitchFamily="18" charset="0"/>
              </a:rPr>
              <a:t>Structure : Subject+ have been/has been+ verb (</a:t>
            </a:r>
            <a:r>
              <a:rPr lang="en-US" b="1" dirty="0" err="1">
                <a:solidFill>
                  <a:srgbClr val="341BF1"/>
                </a:solidFill>
                <a:latin typeface="Book Antiqua" pitchFamily="18" charset="0"/>
              </a:rPr>
              <a:t>ing</a:t>
            </a:r>
            <a:r>
              <a:rPr lang="en-US" b="1" dirty="0">
                <a:solidFill>
                  <a:srgbClr val="341BF1"/>
                </a:solidFill>
                <a:latin typeface="Book Antiqua" pitchFamily="18" charset="0"/>
              </a:rPr>
              <a:t>) + extension.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781656"/>
            <a:ext cx="66294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341BF1"/>
                </a:solidFill>
                <a:latin typeface="Book Antiqua" pitchFamily="18" charset="0"/>
              </a:rPr>
              <a:t> They have been playing for a long time.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6477000" y="2705456"/>
            <a:ext cx="99060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7467600" y="2705456"/>
            <a:ext cx="175260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9220200" y="2705456"/>
            <a:ext cx="1371600" cy="1131689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77000" y="3841074"/>
            <a:ext cx="9906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Sub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0200" y="3845121"/>
            <a:ext cx="13716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pc="-250" dirty="0">
                <a:solidFill>
                  <a:schemeClr val="tx1"/>
                </a:solidFill>
                <a:latin typeface="Book Antiqua" pitchFamily="18" charset="0"/>
              </a:rPr>
              <a:t>Verb (</a:t>
            </a:r>
            <a:r>
              <a:rPr lang="en-US" b="1" spc="-250" dirty="0" err="1">
                <a:solidFill>
                  <a:schemeClr val="tx1"/>
                </a:solidFill>
                <a:latin typeface="Book Antiqua" pitchFamily="18" charset="0"/>
              </a:rPr>
              <a:t>ing</a:t>
            </a:r>
            <a:r>
              <a:rPr lang="en-US" sz="2000" b="1" spc="-250" dirty="0">
                <a:solidFill>
                  <a:schemeClr val="tx1"/>
                </a:solidFill>
                <a:latin typeface="Book Antiqua" pitchFamily="18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591800" y="3845121"/>
            <a:ext cx="26670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13" name="Oval 12"/>
          <p:cNvSpPr/>
          <p:nvPr/>
        </p:nvSpPr>
        <p:spPr>
          <a:xfrm>
            <a:off x="8671560" y="4609595"/>
            <a:ext cx="2743200" cy="6407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Book Antiqua" pitchFamily="18" charset="0"/>
              </a:rPr>
              <a:t>Note</a:t>
            </a:r>
          </a:p>
        </p:txBody>
      </p:sp>
      <p:sp>
        <p:nvSpPr>
          <p:cNvPr id="16" name="Down Arrow Callout 15"/>
          <p:cNvSpPr/>
          <p:nvPr/>
        </p:nvSpPr>
        <p:spPr>
          <a:xfrm>
            <a:off x="10591800" y="2705456"/>
            <a:ext cx="2651760" cy="1139665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67600" y="3844409"/>
            <a:ext cx="1752600" cy="654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250" dirty="0">
                <a:solidFill>
                  <a:schemeClr val="tx1"/>
                </a:solidFill>
                <a:latin typeface="Book Antiqua" pitchFamily="18" charset="0"/>
              </a:rPr>
              <a:t>have been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77000" y="5638800"/>
            <a:ext cx="6766560" cy="1295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just"/>
            <a:r>
              <a:rPr lang="en-US" b="1" dirty="0">
                <a:latin typeface="Book Antiqua" pitchFamily="18" charset="0"/>
              </a:rPr>
              <a:t>‘has been ’ is used after 3</a:t>
            </a:r>
            <a:r>
              <a:rPr lang="en-US" b="1" baseline="30000" dirty="0">
                <a:latin typeface="Book Antiqua" pitchFamily="18" charset="0"/>
              </a:rPr>
              <a:t>rd</a:t>
            </a:r>
            <a:r>
              <a:rPr lang="en-US" b="1" dirty="0">
                <a:latin typeface="Book Antiqua" pitchFamily="18" charset="0"/>
              </a:rPr>
              <a:t> person singular number and ‘have been’ is used in all other places.</a:t>
            </a:r>
            <a:endParaRPr lang="en-US" b="1" baseline="-25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4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0" grpId="0" animBg="1"/>
      <p:bldP spid="11" grpId="0" animBg="1"/>
      <p:bldP spid="12" grpId="0" animBg="1"/>
      <p:bldP spid="13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DCFCEA6E-480A-0649-AF18-F390CB40A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313203" cy="8052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4120" y="335105"/>
            <a:ext cx="7757160" cy="17622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u="sng" dirty="0">
                <a:latin typeface="Book Antiqua" pitchFamily="18" charset="0"/>
              </a:rPr>
              <a:t>Identify the forms of the tenses </a:t>
            </a:r>
          </a:p>
          <a:p>
            <a:pPr algn="ctr"/>
            <a:r>
              <a:rPr lang="en-US" b="1" u="sng" dirty="0">
                <a:latin typeface="Book Antiqua" pitchFamily="18" charset="0"/>
              </a:rPr>
              <a:t>of the following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2819400"/>
            <a:ext cx="12115800" cy="3886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latin typeface="Book Antiqua" pitchFamily="18" charset="0"/>
              </a:rPr>
              <a:t>The nature  gives a beautiful view with rain.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latin typeface="Book Antiqua" pitchFamily="18" charset="0"/>
              </a:rPr>
              <a:t>The rain has made the scenery more beautiful.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latin typeface="Book Antiqua" pitchFamily="18" charset="0"/>
              </a:rPr>
              <a:t>It has been raining for two hours.</a:t>
            </a:r>
          </a:p>
          <a:p>
            <a:pPr marL="457200" indent="-457200">
              <a:buFontTx/>
              <a:buAutoNum type="arabicPeriod"/>
            </a:pPr>
            <a:r>
              <a:rPr lang="en-US" b="1" dirty="0">
                <a:latin typeface="Book Antiqua" pitchFamily="18" charset="0"/>
              </a:rPr>
              <a:t>It  has charmed us all with joy.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C605D5B3-3BCA-EA41-ABB3-1D5278C1D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1" y="162800"/>
            <a:ext cx="14571573" cy="76095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0452" y="1346031"/>
            <a:ext cx="11582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Identify the </a:t>
            </a:r>
            <a:r>
              <a:rPr lang="en-GB" b="1" u="sng" dirty="0">
                <a:solidFill>
                  <a:schemeClr val="bg1"/>
                </a:solidFill>
                <a:latin typeface="Book Antiqua" pitchFamily="18" charset="0"/>
              </a:rPr>
              <a:t>form</a:t>
            </a:r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 of </a:t>
            </a:r>
            <a:r>
              <a:rPr lang="en-GB" b="1" u="sng" dirty="0">
                <a:solidFill>
                  <a:schemeClr val="bg1"/>
                </a:solidFill>
                <a:latin typeface="Book Antiqua" pitchFamily="18" charset="0"/>
              </a:rPr>
              <a:t>tenses</a:t>
            </a:r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 following sentences.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0452" y="2351799"/>
            <a:ext cx="11887200" cy="525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This is the age of science and technology.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We have been enjoying a happy life for modern ICT.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The world cannot go for a single day without ICT.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Internet has created a new era for civilized world.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It is not possible for us to go without mobile phone.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85366-91FA-1F4F-A6F9-C6E78D091216}"/>
              </a:ext>
            </a:extLst>
          </p:cNvPr>
          <p:cNvSpPr txBox="1"/>
          <p:nvPr/>
        </p:nvSpPr>
        <p:spPr>
          <a:xfrm>
            <a:off x="4322486" y="162801"/>
            <a:ext cx="4969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0" b="1">
                <a:solidFill>
                  <a:schemeClr val="bg1"/>
                </a:solidFill>
              </a:rPr>
              <a:t>HOME WORK</a:t>
            </a:r>
            <a:endParaRPr lang="en-US" sz="6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0169A45D-E14A-A944-9498-D3C62A1D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7"/>
            <a:ext cx="13840549" cy="803936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8D095517-0423-BF46-89BE-AD4F2472D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"/>
            <a:ext cx="6074685" cy="80920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21094" y="772391"/>
            <a:ext cx="6400800" cy="840864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5649"/>
              </a:avLst>
            </a:prstTxWarp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17948" y="2256958"/>
            <a:ext cx="5867400" cy="434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Md. </a:t>
            </a:r>
            <a:r>
              <a:rPr lang="en-GB" b="1" dirty="0">
                <a:solidFill>
                  <a:srgbClr val="FF0000"/>
                </a:solidFill>
                <a:latin typeface="Book Antiqua" pitchFamily="18" charset="0"/>
              </a:rPr>
              <a:t>Mojibur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Book Antiqua" pitchFamily="18" charset="0"/>
              </a:rPr>
              <a:t>Rahman</a:t>
            </a:r>
            <a:endParaRPr lang="en-GB" b="1" dirty="0" err="1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b="1" dirty="0" err="1">
                <a:solidFill>
                  <a:srgbClr val="FF0000"/>
                </a:solidFill>
                <a:latin typeface="Book Antiqua" pitchFamily="18" charset="0"/>
              </a:rPr>
              <a:t>Assist. Teacher( English)  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ook Antiqua" pitchFamily="18" charset="0"/>
              </a:rPr>
              <a:t>D. B. High 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School &amp; College</a:t>
            </a:r>
            <a:endParaRPr lang="en-GB" b="1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Book Antiqua" pitchFamily="18" charset="0"/>
              </a:rPr>
              <a:t>Nachole, Chapainawabganj </a:t>
            </a:r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Book Antiqua" pitchFamily="18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Book Antiqua" pitchFamily="18" charset="0"/>
              </a:rPr>
              <a:t>Presentation made for </a:t>
            </a:r>
          </a:p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Class VI-IX</a:t>
            </a:r>
          </a:p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English 2</a:t>
            </a:r>
            <a:r>
              <a:rPr lang="en-US" b="1" baseline="30000" dirty="0">
                <a:solidFill>
                  <a:srgbClr val="FF0000"/>
                </a:solidFill>
                <a:latin typeface="Book Antiqua" pitchFamily="18" charset="0"/>
              </a:rPr>
              <a:t>nd</a:t>
            </a: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 paper</a:t>
            </a:r>
          </a:p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145653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4BA5DECC-F260-334F-8DD4-BDE8C6A9F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45316" cy="8012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839" y="3017360"/>
            <a:ext cx="13348322" cy="4276259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2500"/>
                <a:gd name="adj2" fmla="val -1215"/>
              </a:avLst>
            </a:prstTxWarp>
            <a:spAutoFit/>
          </a:bodyPr>
          <a:lstStyle/>
          <a:p>
            <a:r>
              <a:rPr lang="en-GB" b="1" dirty="0">
                <a:solidFill>
                  <a:srgbClr val="FFFF00"/>
                </a:solidFill>
                <a:latin typeface="Book Antiqua" pitchFamily="18" charset="0"/>
              </a:rPr>
              <a:t>THANKS TO ALL 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>
            <a:extLst>
              <a:ext uri="{FF2B5EF4-FFF2-40B4-BE49-F238E27FC236}">
                <a16:creationId xmlns:a16="http://schemas.microsoft.com/office/drawing/2014/main" id="{1043AAE6-0C01-A540-9F06-11CCC09A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810" y="139878"/>
            <a:ext cx="4568808" cy="309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123"/>
            <a:ext cx="8019676" cy="309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90800" y="2603500"/>
            <a:ext cx="2081978" cy="584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He sleeps.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07674" y="602673"/>
            <a:ext cx="3962400" cy="457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Book Antiqua" pitchFamily="18" charset="0"/>
              </a:rPr>
              <a:t>They are praying to Allah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" y="6477000"/>
            <a:ext cx="7989196" cy="990600"/>
            <a:chOff x="365760" y="6477000"/>
            <a:chExt cx="7989196" cy="990600"/>
          </a:xfrm>
        </p:grpSpPr>
        <p:sp>
          <p:nvSpPr>
            <p:cNvPr id="12" name="TextBox 11"/>
            <p:cNvSpPr txBox="1"/>
            <p:nvPr/>
          </p:nvSpPr>
          <p:spPr>
            <a:xfrm>
              <a:off x="365760" y="6553200"/>
              <a:ext cx="7989196" cy="685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Book Antiqua" pitchFamily="18" charset="0"/>
                </a:rPr>
                <a:t> It has been raining for two hours.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81000" y="6477000"/>
              <a:ext cx="7973956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534399" y="6477000"/>
            <a:ext cx="4786220" cy="990600"/>
            <a:chOff x="8534399" y="6477000"/>
            <a:chExt cx="4786220" cy="990600"/>
          </a:xfrm>
        </p:grpSpPr>
        <p:sp>
          <p:nvSpPr>
            <p:cNvPr id="9" name="TextBox 8"/>
            <p:cNvSpPr txBox="1"/>
            <p:nvPr/>
          </p:nvSpPr>
          <p:spPr>
            <a:xfrm>
              <a:off x="8701181" y="6629400"/>
              <a:ext cx="4619437" cy="609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latin typeface="Book Antiqua" pitchFamily="18" charset="0"/>
                </a:rPr>
                <a:t>I have bought a ball.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34399" y="6477000"/>
              <a:ext cx="478622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1048" y="3581400"/>
            <a:ext cx="2824752" cy="2824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34399" y="3505200"/>
            <a:ext cx="478622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4">
            <a:extLst>
              <a:ext uri="{FF2B5EF4-FFF2-40B4-BE49-F238E27FC236}">
                <a16:creationId xmlns:a16="http://schemas.microsoft.com/office/drawing/2014/main" id="{1EEEA081-1E40-C043-BBEA-741BBE90A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3900"/>
            <a:ext cx="7973955" cy="3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9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E1087442-9519-354E-9357-921300191A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099" y="-7593"/>
            <a:ext cx="13831099" cy="77799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57225" y="1066166"/>
            <a:ext cx="96012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What have you observed by the pictures?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7224" y="2502509"/>
            <a:ext cx="9601200" cy="764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Different forms of present tense.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9850" y="3840937"/>
            <a:ext cx="9601200" cy="16786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Let us discuss the forms of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present tenses in our today’s class. </a:t>
            </a:r>
          </a:p>
        </p:txBody>
      </p:sp>
    </p:spTree>
    <p:extLst>
      <p:ext uri="{BB962C8B-B14F-4D97-AF65-F5344CB8AC3E}">
        <p14:creationId xmlns:p14="http://schemas.microsoft.com/office/powerpoint/2010/main" val="109528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255AA4ED-4579-6C4F-9E7E-2E9588312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93" y="-11323"/>
            <a:ext cx="13517207" cy="75866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592282"/>
            <a:ext cx="5867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1291" y="1957887"/>
            <a:ext cx="8579427" cy="2970601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255"/>
              </a:avLst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identify the forms of present tense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identify the structures of the forms of present tense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transfer from one to another form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identify the structures of the forms of the sentences</a:t>
            </a:r>
          </a:p>
        </p:txBody>
      </p:sp>
    </p:spTree>
    <p:extLst>
      <p:ext uri="{BB962C8B-B14F-4D97-AF65-F5344CB8AC3E}">
        <p14:creationId xmlns:p14="http://schemas.microsoft.com/office/powerpoint/2010/main" val="17926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2EB81661-32A4-EA43-AA2E-1E8B41FE2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7" y="3870171"/>
            <a:ext cx="4852071" cy="3636973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A7269D9-5EBA-224E-A78C-56EC0077E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2024062"/>
            <a:ext cx="5660532" cy="5346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89" y="-1411933"/>
            <a:ext cx="7210672" cy="8991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3840" y="3352800"/>
            <a:ext cx="4312920" cy="41909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The </a:t>
            </a:r>
            <a:r>
              <a:rPr lang="en-GB" b="1" dirty="0">
                <a:latin typeface="Book Antiqua" pitchFamily="18" charset="0"/>
              </a:rPr>
              <a:t>man </a:t>
            </a:r>
            <a:r>
              <a:rPr lang="en-US" b="1" dirty="0">
                <a:latin typeface="Book Antiqua" pitchFamily="18" charset="0"/>
              </a:rPr>
              <a:t>eats rice.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323" y="4140745"/>
            <a:ext cx="4328159" cy="3832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We have won the </a:t>
            </a:r>
            <a:r>
              <a:rPr lang="en-US" b="1" dirty="0">
                <a:solidFill>
                  <a:srgbClr val="FFFF00"/>
                </a:solidFill>
                <a:latin typeface="Book Antiqua" pitchFamily="18" charset="0"/>
              </a:rPr>
              <a:t>match</a:t>
            </a:r>
            <a:r>
              <a:rPr lang="en-US" b="1" dirty="0">
                <a:latin typeface="Book Antiqua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601" y="7010400"/>
            <a:ext cx="5577468" cy="52128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GB" b="1" dirty="0">
                <a:latin typeface="Book Antiqua" pitchFamily="18" charset="0"/>
              </a:rPr>
              <a:t>They have</a:t>
            </a:r>
            <a:r>
              <a:rPr lang="en-US" b="1" dirty="0">
                <a:latin typeface="Book Antiqua" pitchFamily="18" charset="0"/>
              </a:rPr>
              <a:t> been running for 1 hour.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7200" y="281284"/>
            <a:ext cx="5348869" cy="1333501"/>
            <a:chOff x="8077200" y="281284"/>
            <a:chExt cx="5348869" cy="1333501"/>
          </a:xfrm>
        </p:grpSpPr>
        <p:sp>
          <p:nvSpPr>
            <p:cNvPr id="5" name="TextBox 4"/>
            <p:cNvSpPr txBox="1"/>
            <p:nvPr/>
          </p:nvSpPr>
          <p:spPr>
            <a:xfrm>
              <a:off x="8305800" y="564803"/>
              <a:ext cx="3886200" cy="76646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He is dancing.</a:t>
              </a: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8077200" y="281284"/>
              <a:ext cx="5348869" cy="1333501"/>
            </a:xfrm>
            <a:prstGeom prst="wedgeRoundRectCallout">
              <a:avLst>
                <a:gd name="adj1" fmla="val -60979"/>
                <a:gd name="adj2" fmla="val 3735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86EADBDF-4682-4241-A175-EA6AD9918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51" y="302567"/>
            <a:ext cx="208597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BD87AA4-6C75-7448-82C7-306D34C62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867" y="0"/>
            <a:ext cx="13816176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4155" y="800100"/>
            <a:ext cx="10591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Book Antiqua" pitchFamily="18" charset="0"/>
              </a:rPr>
              <a:t>There are four forms of present tense.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3080" y="2362200"/>
            <a:ext cx="9753600" cy="434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Present indefinite form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Present continuous form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Present perfect form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Present perfect continuous form</a:t>
            </a:r>
          </a:p>
        </p:txBody>
      </p:sp>
    </p:spTree>
    <p:extLst>
      <p:ext uri="{BB962C8B-B14F-4D97-AF65-F5344CB8AC3E}">
        <p14:creationId xmlns:p14="http://schemas.microsoft.com/office/powerpoint/2010/main" val="272732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8252" y="990600"/>
            <a:ext cx="6350148" cy="7658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1. Present indefinite form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3440" y="2590800"/>
            <a:ext cx="12352020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Structure : Subject + am/is/are/have/has/v</a:t>
            </a:r>
            <a:r>
              <a:rPr lang="en-US" b="1" baseline="-25000" dirty="0">
                <a:solidFill>
                  <a:schemeClr val="bg1"/>
                </a:solidFill>
                <a:latin typeface="Book Antiqua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(s/</a:t>
            </a:r>
            <a:r>
              <a:rPr lang="en-US" b="1" dirty="0" err="1">
                <a:solidFill>
                  <a:schemeClr val="bg1"/>
                </a:solidFill>
                <a:latin typeface="Book Antiqua" pitchFamily="18" charset="0"/>
              </a:rPr>
              <a:t>es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) + extension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3432335"/>
            <a:ext cx="5715000" cy="6062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Birds  fly   in the sky.</a:t>
            </a:r>
          </a:p>
        </p:txBody>
      </p:sp>
      <p:sp>
        <p:nvSpPr>
          <p:cNvPr id="7" name="Down Arrow Callout 6"/>
          <p:cNvSpPr/>
          <p:nvPr/>
        </p:nvSpPr>
        <p:spPr>
          <a:xfrm>
            <a:off x="7391400" y="3356135"/>
            <a:ext cx="1752600" cy="1139665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9144000" y="3356134"/>
            <a:ext cx="914400" cy="1139665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0210800" y="3356135"/>
            <a:ext cx="2994660" cy="1139665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4495800"/>
            <a:ext cx="1752600" cy="6546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Subject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00" y="4503064"/>
            <a:ext cx="914400" cy="6473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00" dirty="0">
                <a:solidFill>
                  <a:schemeClr val="bg1"/>
                </a:solidFill>
                <a:latin typeface="Book Antiqua" pitchFamily="18" charset="0"/>
              </a:rPr>
              <a:t>V</a:t>
            </a:r>
            <a:r>
              <a:rPr lang="en-US" sz="2800" b="1" spc="-100" baseline="-25000" dirty="0">
                <a:solidFill>
                  <a:schemeClr val="bg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10800" y="4495800"/>
            <a:ext cx="2926080" cy="6546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ook Antiqua" pitchFamily="18" charset="0"/>
              </a:rPr>
              <a:t>Extension</a:t>
            </a:r>
          </a:p>
        </p:txBody>
      </p:sp>
      <p:sp>
        <p:nvSpPr>
          <p:cNvPr id="13" name="Oval 12"/>
          <p:cNvSpPr/>
          <p:nvPr/>
        </p:nvSpPr>
        <p:spPr>
          <a:xfrm>
            <a:off x="8686800" y="5410200"/>
            <a:ext cx="2743200" cy="762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Book Antiqua" pitchFamily="18" charset="0"/>
              </a:rPr>
              <a:t>Note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91400" y="6324600"/>
            <a:ext cx="585216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If the subject is 3</a:t>
            </a:r>
            <a:r>
              <a:rPr lang="en-US" b="1" baseline="30000" dirty="0">
                <a:solidFill>
                  <a:schemeClr val="bg1"/>
                </a:solidFill>
                <a:latin typeface="Book Antiqua" pitchFamily="18" charset="0"/>
              </a:rPr>
              <a:t>rd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person singular number, s/</a:t>
            </a:r>
            <a:r>
              <a:rPr lang="en-US" b="1" dirty="0" err="1">
                <a:solidFill>
                  <a:schemeClr val="bg1"/>
                </a:solidFill>
                <a:latin typeface="Book Antiqua" pitchFamily="18" charset="0"/>
              </a:rPr>
              <a:t>es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 is added with V</a:t>
            </a:r>
            <a:r>
              <a:rPr lang="en-US" b="1" baseline="-25000" dirty="0">
                <a:solidFill>
                  <a:schemeClr val="bg1"/>
                </a:solidFill>
                <a:latin typeface="Book Antiqua" pitchFamily="18" charset="0"/>
              </a:rPr>
              <a:t>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95600"/>
            <a:ext cx="5029200" cy="5029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851486"/>
            <a:ext cx="4912212" cy="338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73000">
              <a:srgbClr val="400040"/>
            </a:gs>
            <a:gs pos="100000">
              <a:srgbClr val="8F004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 r="32069"/>
          <a:stretch/>
        </p:blipFill>
        <p:spPr>
          <a:xfrm>
            <a:off x="838200" y="-276225"/>
            <a:ext cx="2222938" cy="4057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71528">
            <a:off x="-763459" y="4400550"/>
            <a:ext cx="4409229" cy="2171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5882" y="1524000"/>
            <a:ext cx="7231118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Milk is a nutritious food.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5486400"/>
            <a:ext cx="3954518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I have a pen.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6234" y="1492468"/>
            <a:ext cx="685800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38901" y="5410200"/>
            <a:ext cx="1612025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7998" y="2057400"/>
            <a:ext cx="3861964" cy="510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5882" y="3688080"/>
            <a:ext cx="7231118" cy="9220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The bird looks very beautiful.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2034" y="3657600"/>
            <a:ext cx="1429407" cy="838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6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8" grpId="0" animBg="1"/>
      <p:bldP spid="8" grpId="1" animBg="1"/>
      <p:bldP spid="11" grpId="0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1156</Words>
  <Application>Microsoft Office PowerPoint</Application>
  <PresentationFormat>Custom</PresentationFormat>
  <Paragraphs>176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mojiburrohman300@gmail.com</cp:lastModifiedBy>
  <cp:revision>76</cp:revision>
  <dcterms:created xsi:type="dcterms:W3CDTF">2015-10-24T02:15:33Z</dcterms:created>
  <dcterms:modified xsi:type="dcterms:W3CDTF">2020-10-09T13:15:55Z</dcterms:modified>
</cp:coreProperties>
</file>