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59" d="100"/>
          <a:sy n="59" d="100"/>
        </p:scale>
        <p:origin x="-114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2BE92-4454-47BE-B02D-FF35FA8861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9D13DC5-7202-4D39-97CB-D98E6A3293F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n-IN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rPr>
            <a:t>সমাজকর্ম শিক্ষা</a:t>
          </a:r>
          <a:endParaRPr kumimoji="0" lang="bn-IN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DF3650EE-D60E-4B6A-9AB4-29C0EA440BEB}" type="parTrans" cxnId="{BEBD823A-B689-4B82-B8EE-4A2A97CCFF37}">
      <dgm:prSet/>
      <dgm:spPr/>
      <dgm:t>
        <a:bodyPr/>
        <a:lstStyle/>
        <a:p>
          <a:endParaRPr lang="en-US"/>
        </a:p>
      </dgm:t>
    </dgm:pt>
    <dgm:pt modelId="{D53F85E1-FE27-4B7F-9C53-D4BF3460B02E}" type="sibTrans" cxnId="{BEBD823A-B689-4B82-B8EE-4A2A97CCFF37}">
      <dgm:prSet/>
      <dgm:spPr/>
      <dgm:t>
        <a:bodyPr/>
        <a:lstStyle/>
        <a:p>
          <a:endParaRPr lang="en-US"/>
        </a:p>
      </dgm:t>
    </dgm:pt>
    <dgm:pt modelId="{F7FC1941-9F0E-4B36-9C47-9898C93BB019}">
      <dgm:prSet/>
      <dgm:spPr>
        <a:solidFill>
          <a:srgbClr val="00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n-IN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rPr>
            <a:t>শ্রেণিকক্ষে পাঠগ্রহণ</a:t>
          </a:r>
          <a:endParaRPr kumimoji="0" lang="bn-IN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130DE417-6637-4469-B257-B2C3298C13DD}" type="parTrans" cxnId="{C9918E33-B97F-407D-90CC-77933B36C26A}">
      <dgm:prSet/>
      <dgm:spPr/>
      <dgm:t>
        <a:bodyPr/>
        <a:lstStyle/>
        <a:p>
          <a:endParaRPr lang="en-US"/>
        </a:p>
      </dgm:t>
    </dgm:pt>
    <dgm:pt modelId="{C46A8BED-BC82-4157-8459-434B4201C81B}" type="sibTrans" cxnId="{C9918E33-B97F-407D-90CC-77933B36C26A}">
      <dgm:prSet/>
      <dgm:spPr/>
      <dgm:t>
        <a:bodyPr/>
        <a:lstStyle/>
        <a:p>
          <a:endParaRPr lang="en-US"/>
        </a:p>
      </dgm:t>
    </dgm:pt>
    <dgm:pt modelId="{A50CCB17-5C78-4BC7-95F3-693375BC11D1}">
      <dgm:prSet/>
      <dgm:spPr>
        <a:solidFill>
          <a:srgbClr val="00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n-IN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rPr>
            <a:t>তত্ত্বাবধায়কের অধীনে মাঠপর্যায়ের প্রশিক্ষণ</a:t>
          </a:r>
          <a:endParaRPr kumimoji="0" lang="bn-IN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D746B39-5879-4C3E-B49B-D8A7BD3BBFE3}" type="parTrans" cxnId="{424F81D9-AC0B-4639-ADBE-419811439A6B}">
      <dgm:prSet/>
      <dgm:spPr/>
      <dgm:t>
        <a:bodyPr/>
        <a:lstStyle/>
        <a:p>
          <a:endParaRPr lang="en-US"/>
        </a:p>
      </dgm:t>
    </dgm:pt>
    <dgm:pt modelId="{2B611F2D-D2FF-415A-808A-B136F87C249C}" type="sibTrans" cxnId="{424F81D9-AC0B-4639-ADBE-419811439A6B}">
      <dgm:prSet/>
      <dgm:spPr/>
      <dgm:t>
        <a:bodyPr/>
        <a:lstStyle/>
        <a:p>
          <a:endParaRPr lang="en-US"/>
        </a:p>
      </dgm:t>
    </dgm:pt>
    <dgm:pt modelId="{3B067912-B60D-4F71-954B-01722CA7763A}" type="pres">
      <dgm:prSet presAssocID="{D022BE92-4454-47BE-B02D-FF35FA8861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8B024D-3A2C-445F-80DD-673517C33B41}" type="pres">
      <dgm:prSet presAssocID="{E9D13DC5-7202-4D39-97CB-D98E6A3293FE}" presName="hierRoot1" presStyleCnt="0">
        <dgm:presLayoutVars>
          <dgm:hierBranch/>
        </dgm:presLayoutVars>
      </dgm:prSet>
      <dgm:spPr/>
    </dgm:pt>
    <dgm:pt modelId="{655D1147-5965-4BBB-9FDD-9E0E65BDA3E0}" type="pres">
      <dgm:prSet presAssocID="{E9D13DC5-7202-4D39-97CB-D98E6A3293FE}" presName="rootComposite1" presStyleCnt="0"/>
      <dgm:spPr/>
    </dgm:pt>
    <dgm:pt modelId="{EA33E8C1-88D2-4AA4-A304-29F4C58182EB}" type="pres">
      <dgm:prSet presAssocID="{E9D13DC5-7202-4D39-97CB-D98E6A3293FE}" presName="rootText1" presStyleLbl="node0" presStyleIdx="0" presStyleCnt="1" custScaleX="37716" custScaleY="15145" custLinFactNeighborX="-2319" custLinFactNeighborY="-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4A89AF-E2A3-4DA4-B484-87CCD62BCE2A}" type="pres">
      <dgm:prSet presAssocID="{E9D13DC5-7202-4D39-97CB-D98E6A3293F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65F4081-3AE1-43F9-B5E1-84597C8A0351}" type="pres">
      <dgm:prSet presAssocID="{E9D13DC5-7202-4D39-97CB-D98E6A3293FE}" presName="hierChild2" presStyleCnt="0"/>
      <dgm:spPr/>
    </dgm:pt>
    <dgm:pt modelId="{A52E2E2B-79FC-4900-AB5D-3EF7A10AC734}" type="pres">
      <dgm:prSet presAssocID="{130DE417-6637-4469-B257-B2C3298C13DD}" presName="Name35" presStyleLbl="parChTrans1D2" presStyleIdx="0" presStyleCnt="2"/>
      <dgm:spPr/>
      <dgm:t>
        <a:bodyPr/>
        <a:lstStyle/>
        <a:p>
          <a:endParaRPr lang="en-US"/>
        </a:p>
      </dgm:t>
    </dgm:pt>
    <dgm:pt modelId="{9A2351F2-5D78-4335-AFC4-191D3CDBCA4C}" type="pres">
      <dgm:prSet presAssocID="{F7FC1941-9F0E-4B36-9C47-9898C93BB019}" presName="hierRoot2" presStyleCnt="0">
        <dgm:presLayoutVars>
          <dgm:hierBranch/>
        </dgm:presLayoutVars>
      </dgm:prSet>
      <dgm:spPr/>
    </dgm:pt>
    <dgm:pt modelId="{47B9AFA6-493E-4AC2-B485-BCF7F8D97C97}" type="pres">
      <dgm:prSet presAssocID="{F7FC1941-9F0E-4B36-9C47-9898C93BB019}" presName="rootComposite" presStyleCnt="0"/>
      <dgm:spPr/>
    </dgm:pt>
    <dgm:pt modelId="{570E6D1F-A079-4A74-9699-78F6F599BACB}" type="pres">
      <dgm:prSet presAssocID="{F7FC1941-9F0E-4B36-9C47-9898C93BB019}" presName="rootText" presStyleLbl="node2" presStyleIdx="0" presStyleCnt="2" custScaleX="31428" custScaleY="15614" custLinFactNeighborX="30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764832-7D69-4DC3-9BC8-C2A365F391EF}" type="pres">
      <dgm:prSet presAssocID="{F7FC1941-9F0E-4B36-9C47-9898C93BB019}" presName="rootConnector" presStyleLbl="node2" presStyleIdx="0" presStyleCnt="2"/>
      <dgm:spPr/>
      <dgm:t>
        <a:bodyPr/>
        <a:lstStyle/>
        <a:p>
          <a:endParaRPr lang="en-US"/>
        </a:p>
      </dgm:t>
    </dgm:pt>
    <dgm:pt modelId="{169E0C83-FE52-4876-B09C-E97F424DD0EA}" type="pres">
      <dgm:prSet presAssocID="{F7FC1941-9F0E-4B36-9C47-9898C93BB019}" presName="hierChild4" presStyleCnt="0"/>
      <dgm:spPr/>
    </dgm:pt>
    <dgm:pt modelId="{0E0F5C72-4B6F-4749-BB38-85D32AA3DB70}" type="pres">
      <dgm:prSet presAssocID="{F7FC1941-9F0E-4B36-9C47-9898C93BB019}" presName="hierChild5" presStyleCnt="0"/>
      <dgm:spPr/>
    </dgm:pt>
    <dgm:pt modelId="{F3FFAF5A-CAB6-47B3-9D15-A94D0F7E4D69}" type="pres">
      <dgm:prSet presAssocID="{7D746B39-5879-4C3E-B49B-D8A7BD3BBFE3}" presName="Name35" presStyleLbl="parChTrans1D2" presStyleIdx="1" presStyleCnt="2"/>
      <dgm:spPr/>
      <dgm:t>
        <a:bodyPr/>
        <a:lstStyle/>
        <a:p>
          <a:endParaRPr lang="en-US"/>
        </a:p>
      </dgm:t>
    </dgm:pt>
    <dgm:pt modelId="{A560873B-C788-49B6-8A1A-1A4F0FF3B3CE}" type="pres">
      <dgm:prSet presAssocID="{A50CCB17-5C78-4BC7-95F3-693375BC11D1}" presName="hierRoot2" presStyleCnt="0">
        <dgm:presLayoutVars>
          <dgm:hierBranch/>
        </dgm:presLayoutVars>
      </dgm:prSet>
      <dgm:spPr/>
    </dgm:pt>
    <dgm:pt modelId="{AB97A18F-AC4E-4761-9240-E775817016FF}" type="pres">
      <dgm:prSet presAssocID="{A50CCB17-5C78-4BC7-95F3-693375BC11D1}" presName="rootComposite" presStyleCnt="0"/>
      <dgm:spPr/>
    </dgm:pt>
    <dgm:pt modelId="{2E476412-1CD2-4867-BAD2-5D72F9AAF449}" type="pres">
      <dgm:prSet presAssocID="{A50CCB17-5C78-4BC7-95F3-693375BC11D1}" presName="rootText" presStyleLbl="node2" presStyleIdx="1" presStyleCnt="2" custScaleX="35396" custScaleY="10191" custLinFactNeighborX="-3024" custLinFactNeighborY="-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7F2D08-88B5-429C-81D1-7C7A5D11F42E}" type="pres">
      <dgm:prSet presAssocID="{A50CCB17-5C78-4BC7-95F3-693375BC11D1}" presName="rootConnector" presStyleLbl="node2" presStyleIdx="1" presStyleCnt="2"/>
      <dgm:spPr/>
      <dgm:t>
        <a:bodyPr/>
        <a:lstStyle/>
        <a:p>
          <a:endParaRPr lang="en-US"/>
        </a:p>
      </dgm:t>
    </dgm:pt>
    <dgm:pt modelId="{1D2C54B6-D63A-4088-8E56-555BDA5DC3B3}" type="pres">
      <dgm:prSet presAssocID="{A50CCB17-5C78-4BC7-95F3-693375BC11D1}" presName="hierChild4" presStyleCnt="0"/>
      <dgm:spPr/>
    </dgm:pt>
    <dgm:pt modelId="{D7E86A6B-F087-4D0A-A917-B6A7630619B5}" type="pres">
      <dgm:prSet presAssocID="{A50CCB17-5C78-4BC7-95F3-693375BC11D1}" presName="hierChild5" presStyleCnt="0"/>
      <dgm:spPr/>
    </dgm:pt>
    <dgm:pt modelId="{023E4FDF-6852-495C-9289-A7EB12B5A561}" type="pres">
      <dgm:prSet presAssocID="{E9D13DC5-7202-4D39-97CB-D98E6A3293FE}" presName="hierChild3" presStyleCnt="0"/>
      <dgm:spPr/>
    </dgm:pt>
  </dgm:ptLst>
  <dgm:cxnLst>
    <dgm:cxn modelId="{424F81D9-AC0B-4639-ADBE-419811439A6B}" srcId="{E9D13DC5-7202-4D39-97CB-D98E6A3293FE}" destId="{A50CCB17-5C78-4BC7-95F3-693375BC11D1}" srcOrd="1" destOrd="0" parTransId="{7D746B39-5879-4C3E-B49B-D8A7BD3BBFE3}" sibTransId="{2B611F2D-D2FF-415A-808A-B136F87C249C}"/>
    <dgm:cxn modelId="{946062EB-FD97-452A-9ED9-D9527F8E89BA}" type="presOf" srcId="{D022BE92-4454-47BE-B02D-FF35FA8861B0}" destId="{3B067912-B60D-4F71-954B-01722CA7763A}" srcOrd="0" destOrd="0" presId="urn:microsoft.com/office/officeart/2005/8/layout/orgChart1"/>
    <dgm:cxn modelId="{F9688532-6C35-4D07-944E-73807F411BE2}" type="presOf" srcId="{F7FC1941-9F0E-4B36-9C47-9898C93BB019}" destId="{570E6D1F-A079-4A74-9699-78F6F599BACB}" srcOrd="0" destOrd="0" presId="urn:microsoft.com/office/officeart/2005/8/layout/orgChart1"/>
    <dgm:cxn modelId="{4D9CEAD9-2114-46BB-9C31-9F6375D1603E}" type="presOf" srcId="{130DE417-6637-4469-B257-B2C3298C13DD}" destId="{A52E2E2B-79FC-4900-AB5D-3EF7A10AC734}" srcOrd="0" destOrd="0" presId="urn:microsoft.com/office/officeart/2005/8/layout/orgChart1"/>
    <dgm:cxn modelId="{7EF322D1-2DDD-4471-B11B-85C5E65D40BE}" type="presOf" srcId="{F7FC1941-9F0E-4B36-9C47-9898C93BB019}" destId="{D2764832-7D69-4DC3-9BC8-C2A365F391EF}" srcOrd="1" destOrd="0" presId="urn:microsoft.com/office/officeart/2005/8/layout/orgChart1"/>
    <dgm:cxn modelId="{BEBD823A-B689-4B82-B8EE-4A2A97CCFF37}" srcId="{D022BE92-4454-47BE-B02D-FF35FA8861B0}" destId="{E9D13DC5-7202-4D39-97CB-D98E6A3293FE}" srcOrd="0" destOrd="0" parTransId="{DF3650EE-D60E-4B6A-9AB4-29C0EA440BEB}" sibTransId="{D53F85E1-FE27-4B7F-9C53-D4BF3460B02E}"/>
    <dgm:cxn modelId="{C08C408A-256F-4999-B32F-B8E264F90C9A}" type="presOf" srcId="{A50CCB17-5C78-4BC7-95F3-693375BC11D1}" destId="{997F2D08-88B5-429C-81D1-7C7A5D11F42E}" srcOrd="1" destOrd="0" presId="urn:microsoft.com/office/officeart/2005/8/layout/orgChart1"/>
    <dgm:cxn modelId="{FC1689F7-964C-4529-8129-ED61C7A14CC2}" type="presOf" srcId="{E9D13DC5-7202-4D39-97CB-D98E6A3293FE}" destId="{824A89AF-E2A3-4DA4-B484-87CCD62BCE2A}" srcOrd="1" destOrd="0" presId="urn:microsoft.com/office/officeart/2005/8/layout/orgChart1"/>
    <dgm:cxn modelId="{C9918E33-B97F-407D-90CC-77933B36C26A}" srcId="{E9D13DC5-7202-4D39-97CB-D98E6A3293FE}" destId="{F7FC1941-9F0E-4B36-9C47-9898C93BB019}" srcOrd="0" destOrd="0" parTransId="{130DE417-6637-4469-B257-B2C3298C13DD}" sibTransId="{C46A8BED-BC82-4157-8459-434B4201C81B}"/>
    <dgm:cxn modelId="{719C8496-D955-4448-A4B6-E315CCE71A13}" type="presOf" srcId="{7D746B39-5879-4C3E-B49B-D8A7BD3BBFE3}" destId="{F3FFAF5A-CAB6-47B3-9D15-A94D0F7E4D69}" srcOrd="0" destOrd="0" presId="urn:microsoft.com/office/officeart/2005/8/layout/orgChart1"/>
    <dgm:cxn modelId="{F980FD82-0D22-445A-96D7-D62D08270386}" type="presOf" srcId="{A50CCB17-5C78-4BC7-95F3-693375BC11D1}" destId="{2E476412-1CD2-4867-BAD2-5D72F9AAF449}" srcOrd="0" destOrd="0" presId="urn:microsoft.com/office/officeart/2005/8/layout/orgChart1"/>
    <dgm:cxn modelId="{D3C2AA7F-F58E-4943-B1B9-B0A1BE44066B}" type="presOf" srcId="{E9D13DC5-7202-4D39-97CB-D98E6A3293FE}" destId="{EA33E8C1-88D2-4AA4-A304-29F4C58182EB}" srcOrd="0" destOrd="0" presId="urn:microsoft.com/office/officeart/2005/8/layout/orgChart1"/>
    <dgm:cxn modelId="{B5F621A9-E819-463B-BF8B-B289A0DDD0D3}" type="presParOf" srcId="{3B067912-B60D-4F71-954B-01722CA7763A}" destId="{3F8B024D-3A2C-445F-80DD-673517C33B41}" srcOrd="0" destOrd="0" presId="urn:microsoft.com/office/officeart/2005/8/layout/orgChart1"/>
    <dgm:cxn modelId="{42120D99-AF24-4CB4-9EBC-04F208DE06B9}" type="presParOf" srcId="{3F8B024D-3A2C-445F-80DD-673517C33B41}" destId="{655D1147-5965-4BBB-9FDD-9E0E65BDA3E0}" srcOrd="0" destOrd="0" presId="urn:microsoft.com/office/officeart/2005/8/layout/orgChart1"/>
    <dgm:cxn modelId="{9C117579-5AA6-47D3-93E8-E514C0780D89}" type="presParOf" srcId="{655D1147-5965-4BBB-9FDD-9E0E65BDA3E0}" destId="{EA33E8C1-88D2-4AA4-A304-29F4C58182EB}" srcOrd="0" destOrd="0" presId="urn:microsoft.com/office/officeart/2005/8/layout/orgChart1"/>
    <dgm:cxn modelId="{FEF6F937-7C71-41F9-B921-A2E09DF321EA}" type="presParOf" srcId="{655D1147-5965-4BBB-9FDD-9E0E65BDA3E0}" destId="{824A89AF-E2A3-4DA4-B484-87CCD62BCE2A}" srcOrd="1" destOrd="0" presId="urn:microsoft.com/office/officeart/2005/8/layout/orgChart1"/>
    <dgm:cxn modelId="{A040415C-0B99-477C-98E8-68A735037C2A}" type="presParOf" srcId="{3F8B024D-3A2C-445F-80DD-673517C33B41}" destId="{265F4081-3AE1-43F9-B5E1-84597C8A0351}" srcOrd="1" destOrd="0" presId="urn:microsoft.com/office/officeart/2005/8/layout/orgChart1"/>
    <dgm:cxn modelId="{8D51EECC-959C-4241-BCD6-B78F4A8AA1CD}" type="presParOf" srcId="{265F4081-3AE1-43F9-B5E1-84597C8A0351}" destId="{A52E2E2B-79FC-4900-AB5D-3EF7A10AC734}" srcOrd="0" destOrd="0" presId="urn:microsoft.com/office/officeart/2005/8/layout/orgChart1"/>
    <dgm:cxn modelId="{57C51BE0-9577-43A2-9C83-0884556D099F}" type="presParOf" srcId="{265F4081-3AE1-43F9-B5E1-84597C8A0351}" destId="{9A2351F2-5D78-4335-AFC4-191D3CDBCA4C}" srcOrd="1" destOrd="0" presId="urn:microsoft.com/office/officeart/2005/8/layout/orgChart1"/>
    <dgm:cxn modelId="{4E9C2467-6A03-4D0A-BFBE-CF369DBFE6B2}" type="presParOf" srcId="{9A2351F2-5D78-4335-AFC4-191D3CDBCA4C}" destId="{47B9AFA6-493E-4AC2-B485-BCF7F8D97C97}" srcOrd="0" destOrd="0" presId="urn:microsoft.com/office/officeart/2005/8/layout/orgChart1"/>
    <dgm:cxn modelId="{8ACA5EF1-B92C-4F60-B8BF-6F2789B0C664}" type="presParOf" srcId="{47B9AFA6-493E-4AC2-B485-BCF7F8D97C97}" destId="{570E6D1F-A079-4A74-9699-78F6F599BACB}" srcOrd="0" destOrd="0" presId="urn:microsoft.com/office/officeart/2005/8/layout/orgChart1"/>
    <dgm:cxn modelId="{4F26BC34-A5DB-4733-86BF-A6937AE1B26E}" type="presParOf" srcId="{47B9AFA6-493E-4AC2-B485-BCF7F8D97C97}" destId="{D2764832-7D69-4DC3-9BC8-C2A365F391EF}" srcOrd="1" destOrd="0" presId="urn:microsoft.com/office/officeart/2005/8/layout/orgChart1"/>
    <dgm:cxn modelId="{DCBAEFA1-CDAB-41E0-8303-9B7A0369230A}" type="presParOf" srcId="{9A2351F2-5D78-4335-AFC4-191D3CDBCA4C}" destId="{169E0C83-FE52-4876-B09C-E97F424DD0EA}" srcOrd="1" destOrd="0" presId="urn:microsoft.com/office/officeart/2005/8/layout/orgChart1"/>
    <dgm:cxn modelId="{046C7D9F-FF90-47B6-93AC-4C4FC63DDEFD}" type="presParOf" srcId="{9A2351F2-5D78-4335-AFC4-191D3CDBCA4C}" destId="{0E0F5C72-4B6F-4749-BB38-85D32AA3DB70}" srcOrd="2" destOrd="0" presId="urn:microsoft.com/office/officeart/2005/8/layout/orgChart1"/>
    <dgm:cxn modelId="{D30F960C-BDD1-4D4C-850C-40C337B99B92}" type="presParOf" srcId="{265F4081-3AE1-43F9-B5E1-84597C8A0351}" destId="{F3FFAF5A-CAB6-47B3-9D15-A94D0F7E4D69}" srcOrd="2" destOrd="0" presId="urn:microsoft.com/office/officeart/2005/8/layout/orgChart1"/>
    <dgm:cxn modelId="{8320D322-994B-409F-8C11-A1814DC60235}" type="presParOf" srcId="{265F4081-3AE1-43F9-B5E1-84597C8A0351}" destId="{A560873B-C788-49B6-8A1A-1A4F0FF3B3CE}" srcOrd="3" destOrd="0" presId="urn:microsoft.com/office/officeart/2005/8/layout/orgChart1"/>
    <dgm:cxn modelId="{8ABA0A7E-8F93-4178-92BB-3EE9BBA50B4A}" type="presParOf" srcId="{A560873B-C788-49B6-8A1A-1A4F0FF3B3CE}" destId="{AB97A18F-AC4E-4761-9240-E775817016FF}" srcOrd="0" destOrd="0" presId="urn:microsoft.com/office/officeart/2005/8/layout/orgChart1"/>
    <dgm:cxn modelId="{D2D42E3C-2F73-44FB-B5C1-E1F23A45CFF0}" type="presParOf" srcId="{AB97A18F-AC4E-4761-9240-E775817016FF}" destId="{2E476412-1CD2-4867-BAD2-5D72F9AAF449}" srcOrd="0" destOrd="0" presId="urn:microsoft.com/office/officeart/2005/8/layout/orgChart1"/>
    <dgm:cxn modelId="{3D0E45AB-EE66-4FD9-BA17-936690AA23EB}" type="presParOf" srcId="{AB97A18F-AC4E-4761-9240-E775817016FF}" destId="{997F2D08-88B5-429C-81D1-7C7A5D11F42E}" srcOrd="1" destOrd="0" presId="urn:microsoft.com/office/officeart/2005/8/layout/orgChart1"/>
    <dgm:cxn modelId="{33E728BC-FDAE-4A39-B6B3-0D9C0B8E9443}" type="presParOf" srcId="{A560873B-C788-49B6-8A1A-1A4F0FF3B3CE}" destId="{1D2C54B6-D63A-4088-8E56-555BDA5DC3B3}" srcOrd="1" destOrd="0" presId="urn:microsoft.com/office/officeart/2005/8/layout/orgChart1"/>
    <dgm:cxn modelId="{D588848B-B9C5-41E7-8EF7-50F2ED4DC4D1}" type="presParOf" srcId="{A560873B-C788-49B6-8A1A-1A4F0FF3B3CE}" destId="{D7E86A6B-F087-4D0A-A917-B6A7630619B5}" srcOrd="2" destOrd="0" presId="urn:microsoft.com/office/officeart/2005/8/layout/orgChart1"/>
    <dgm:cxn modelId="{E4433843-5EF1-4854-B30C-5F59D0FE1B35}" type="presParOf" srcId="{3F8B024D-3A2C-445F-80DD-673517C33B41}" destId="{023E4FDF-6852-495C-9289-A7EB12B5A5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FAF5A-CAB6-47B3-9D15-A94D0F7E4D69}">
      <dsp:nvSpPr>
        <dsp:cNvPr id="0" name=""/>
        <dsp:cNvSpPr/>
      </dsp:nvSpPr>
      <dsp:spPr>
        <a:xfrm>
          <a:off x="5666067" y="1551431"/>
          <a:ext cx="3471954" cy="2862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207"/>
              </a:lnTo>
              <a:lnTo>
                <a:pt x="3471954" y="1433207"/>
              </a:lnTo>
              <a:lnTo>
                <a:pt x="3471954" y="28623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E2E2B-79FC-4900-AB5D-3EF7A10AC734}">
      <dsp:nvSpPr>
        <dsp:cNvPr id="0" name=""/>
        <dsp:cNvSpPr/>
      </dsp:nvSpPr>
      <dsp:spPr>
        <a:xfrm>
          <a:off x="2561330" y="1551431"/>
          <a:ext cx="3104737" cy="2877983"/>
        </a:xfrm>
        <a:custGeom>
          <a:avLst/>
          <a:gdLst/>
          <a:ahLst/>
          <a:cxnLst/>
          <a:rect l="0" t="0" r="0" b="0"/>
          <a:pathLst>
            <a:path>
              <a:moveTo>
                <a:pt x="3104737" y="0"/>
              </a:moveTo>
              <a:lnTo>
                <a:pt x="3104737" y="1448859"/>
              </a:lnTo>
              <a:lnTo>
                <a:pt x="0" y="1448859"/>
              </a:lnTo>
              <a:lnTo>
                <a:pt x="0" y="28779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3E8C1-88D2-4AA4-A304-29F4C58182EB}">
      <dsp:nvSpPr>
        <dsp:cNvPr id="0" name=""/>
        <dsp:cNvSpPr/>
      </dsp:nvSpPr>
      <dsp:spPr>
        <a:xfrm>
          <a:off x="3099361" y="520761"/>
          <a:ext cx="5133413" cy="1030670"/>
        </a:xfrm>
        <a:prstGeom prst="rect">
          <a:avLst/>
        </a:prstGeom>
        <a:solidFill>
          <a:srgbClr val="00FF00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n-IN" sz="2000" b="0" i="0" u="none" strike="noStrike" kern="1200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rPr>
            <a:t>সমাজকর্ম শিক্ষা</a:t>
          </a:r>
          <a:endParaRPr kumimoji="0" lang="bn-IN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099361" y="520761"/>
        <a:ext cx="5133413" cy="1030670"/>
      </dsp:txXfrm>
    </dsp:sp>
    <dsp:sp modelId="{570E6D1F-A079-4A74-9699-78F6F599BACB}">
      <dsp:nvSpPr>
        <dsp:cNvPr id="0" name=""/>
        <dsp:cNvSpPr/>
      </dsp:nvSpPr>
      <dsp:spPr>
        <a:xfrm>
          <a:off x="422544" y="4429415"/>
          <a:ext cx="4277572" cy="1062587"/>
        </a:xfrm>
        <a:prstGeom prst="rect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n-IN" sz="20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rPr>
            <a:t>শ্রেণিকক্ষে পাঠগ্রহণ</a:t>
          </a:r>
          <a:endParaRPr kumimoji="0" lang="bn-IN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22544" y="4429415"/>
        <a:ext cx="4277572" cy="1062587"/>
      </dsp:txXfrm>
    </dsp:sp>
    <dsp:sp modelId="{2E476412-1CD2-4867-BAD2-5D72F9AAF449}">
      <dsp:nvSpPr>
        <dsp:cNvPr id="0" name=""/>
        <dsp:cNvSpPr/>
      </dsp:nvSpPr>
      <dsp:spPr>
        <a:xfrm>
          <a:off x="6729199" y="4413763"/>
          <a:ext cx="4817644" cy="693533"/>
        </a:xfrm>
        <a:prstGeom prst="rect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n-IN" sz="20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rPr>
            <a:t>তত্ত্বাবধায়কের অধীনে মাঠপর্যায়ের প্রশিক্ষণ</a:t>
          </a:r>
          <a:endParaRPr kumimoji="0" lang="bn-IN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6729199" y="4413763"/>
        <a:ext cx="4817644" cy="693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383E-3AFD-4CB8-B851-2ADCA73FCF4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AB18-24FD-40B8-A5AF-2553A95E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383E-3AFD-4CB8-B851-2ADCA73FCF4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AB18-24FD-40B8-A5AF-2553A95E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383E-3AFD-4CB8-B851-2ADCA73FCF4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AB18-24FD-40B8-A5AF-2553A95E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7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383E-3AFD-4CB8-B851-2ADCA73FCF4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AB18-24FD-40B8-A5AF-2553A95E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2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383E-3AFD-4CB8-B851-2ADCA73FCF4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AB18-24FD-40B8-A5AF-2553A95E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383E-3AFD-4CB8-B851-2ADCA73FCF4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AB18-24FD-40B8-A5AF-2553A95E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6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383E-3AFD-4CB8-B851-2ADCA73FCF4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AB18-24FD-40B8-A5AF-2553A95E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383E-3AFD-4CB8-B851-2ADCA73FCF4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AB18-24FD-40B8-A5AF-2553A95E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383E-3AFD-4CB8-B851-2ADCA73FCF4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AB18-24FD-40B8-A5AF-2553A95E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6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383E-3AFD-4CB8-B851-2ADCA73FCF4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AB18-24FD-40B8-A5AF-2553A95E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383E-3AFD-4CB8-B851-2ADCA73FCF4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AB18-24FD-40B8-A5AF-2553A95E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4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383E-3AFD-4CB8-B851-2ADCA73FCF4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9AB18-24FD-40B8-A5AF-2553A95E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forms.gle/mRAwNPZG36QECKU2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1"/>
            <a:ext cx="121117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844" y="4832645"/>
            <a:ext cx="4331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002060"/>
                </a:solidFill>
              </a:rPr>
              <a:t>স্বাগতম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92100" y="228600"/>
            <a:ext cx="9956799" cy="1746250"/>
          </a:xfrm>
          <a:prstGeom prst="rightArrow">
            <a:avLst>
              <a:gd name="adj1" fmla="val 50000"/>
              <a:gd name="adj2" fmla="val 185378"/>
            </a:avLst>
          </a:prstGeom>
          <a:gradFill rotWithShape="1">
            <a:gsLst>
              <a:gs pos="0">
                <a:srgbClr val="FF0000"/>
              </a:gs>
              <a:gs pos="100000">
                <a:srgbClr val="70AD47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n-I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অবহেলিত</a:t>
            </a:r>
            <a:r>
              <a:rPr kumimoji="0" lang="bn-BD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kumimoji="0" lang="bn-I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শ্রেণির স্বার্থরক্ষা: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92100" y="2362200"/>
            <a:ext cx="9956799" cy="2298700"/>
          </a:xfrm>
          <a:prstGeom prst="rightArrow">
            <a:avLst>
              <a:gd name="adj1" fmla="val 50000"/>
              <a:gd name="adj2" fmla="val 185378"/>
            </a:avLst>
          </a:prstGeom>
          <a:gradFill rotWithShape="1">
            <a:gsLst>
              <a:gs pos="0">
                <a:srgbClr val="FF0000"/>
              </a:gs>
              <a:gs pos="100000">
                <a:srgbClr val="70AD47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প্রচলিত কর্মসূচী  সম্পর্কে জ্ঞান ও স্বেচ্ছামূলক সংস্থার কার্যক্রম তত্ত্বাবধান করা: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92100" y="4749800"/>
            <a:ext cx="9956799" cy="1746250"/>
          </a:xfrm>
          <a:prstGeom prst="rightArrow">
            <a:avLst>
              <a:gd name="adj1" fmla="val 50000"/>
              <a:gd name="adj2" fmla="val 185378"/>
            </a:avLst>
          </a:prstGeom>
          <a:gradFill rotWithShape="1">
            <a:gsLst>
              <a:gs pos="0">
                <a:srgbClr val="FF0000"/>
              </a:gs>
              <a:gs pos="100000">
                <a:srgbClr val="70AD47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ভূমিকা পালনে সহায়ক</a:t>
            </a:r>
            <a:r>
              <a:rPr lang="bn-BD" sz="4400" dirty="0"/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70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54000" y="381000"/>
            <a:ext cx="9969500" cy="19431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 যথাযথ ব্যবহার ও সমন্বয় সাধনের জ্ঞান অর্জন: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4000" y="2501900"/>
            <a:ext cx="9969500" cy="19431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স্থানীয় নেতৃত্বের বিকাশ: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4000" y="4622800"/>
            <a:ext cx="9969500" cy="19431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পেশাদার সমাজকর্মী তৈরী: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68300" y="254000"/>
            <a:ext cx="9715500" cy="24257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সার্বিক উন্নয়ন: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8300" y="4051300"/>
            <a:ext cx="9715500" cy="24257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নীতি ও পরিকল্পনা প্রণয়ন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168" y="102329"/>
            <a:ext cx="12127832" cy="612635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6000" u="heavy" dirty="0" smtClean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7030A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সমাজকর্ম শিক্ষার প্রয়োজনীয়তা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5400" dirty="0" smtClean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(Importance of Social Work Education):</a:t>
            </a:r>
            <a:endParaRPr lang="en-US" sz="54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Social Work Dictionary-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তে সমাজকর্ম শিক্ষা সম্পর্কে বলা হয়েছে, সমাজকর্ম শিক্ষা হলো আনুষ্ঠানিক প্রশিক্ষণ ও পরবর্তী অভিজ্ঞতা যা সমাজকর্মীদেরকে তাদের পেশাগত ভূমিকা পালনে প্রস্তুত করে তোলে।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1477550"/>
              </p:ext>
            </p:extLst>
          </p:nvPr>
        </p:nvGraphicFramePr>
        <p:xfrm>
          <a:off x="0" y="558800"/>
          <a:ext cx="11963400" cy="603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8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1728"/>
            <a:ext cx="12191999" cy="52164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bn-BD" sz="4400" b="1" dirty="0" smtClean="0">
              <a:solidFill>
                <a:srgbClr val="660033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4400" b="1" dirty="0" smtClean="0">
                <a:solidFill>
                  <a:srgbClr val="6600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সুতরাং</a:t>
            </a:r>
            <a:r>
              <a:rPr lang="bn-IN" sz="4400" b="1" dirty="0">
                <a:solidFill>
                  <a:srgbClr val="6600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সমাজকর্ম শিক্ষা বলতে এমন এক ব্যবস্থাকে বুঝায় যা লক্ষ্যভুক্ত মানুষকে সেবা প্রদাণের নিমিত্তে সমাজকর্মের শিক্ষার্থীদের আনুষ্ঠানিক শিক্ষা ও প্রশিক্ষণ প্রদান করে সমাজকর্মীদের পেশাদার সমাজকর্মী হিসাবে গড়ে তোলে।</a:t>
            </a:r>
            <a:endParaRPr lang="en-US" sz="44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843" y="2041788"/>
            <a:ext cx="10700084" cy="14637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নিচের </a:t>
            </a:r>
            <a:r>
              <a:rPr lang="bn-IN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লিঙ্কটিতে ক্লিক কর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4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নিচের সঠিক উত্তরের পার্শে টিক চিহ্ন দাও</a:t>
            </a:r>
            <a:r>
              <a:rPr lang="bn-IN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34716" y="4656221"/>
            <a:ext cx="10262937" cy="1058779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5274"/>
              </p:ext>
            </p:extLst>
          </p:nvPr>
        </p:nvGraphicFramePr>
        <p:xfrm>
          <a:off x="1034716" y="4656221"/>
          <a:ext cx="10262937" cy="1116299"/>
        </p:xfrm>
        <a:graphic>
          <a:graphicData uri="http://schemas.openxmlformats.org/drawingml/2006/table">
            <a:tbl>
              <a:tblPr/>
              <a:tblGrid>
                <a:gridCol w="10262937"/>
              </a:tblGrid>
              <a:tr h="671484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57150" marR="571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815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57150" marR="57150" marT="3810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480372"/>
              </p:ext>
            </p:extLst>
          </p:nvPr>
        </p:nvGraphicFramePr>
        <p:xfrm>
          <a:off x="1034716" y="4656221"/>
          <a:ext cx="7507706" cy="1058779"/>
        </p:xfrm>
        <a:graphic>
          <a:graphicData uri="http://schemas.openxmlformats.org/drawingml/2006/table">
            <a:tbl>
              <a:tblPr/>
              <a:tblGrid>
                <a:gridCol w="7507706"/>
              </a:tblGrid>
              <a:tr h="663232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57150" marR="571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54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hlinkClick r:id="rId2"/>
                        </a:rPr>
                        <a:t>https://forms.gle/mRAwNPZG36QECKU2A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3810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s://1.bp.blogspot.com/-9xD-LRQ02o0/XfZdtZ9bDhI/AAAAAAAACKE/u9fQtrQcDM8CWQPx9oRogw5xxY71lk1zACLcBGAsYHQ/s1600/IMG152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31" y="4662760"/>
            <a:ext cx="1788819" cy="10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56553" y="266330"/>
            <a:ext cx="5534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একক কাজ</a:t>
            </a:r>
            <a:r>
              <a:rPr lang="bn-BD" sz="60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7358" y="541421"/>
            <a:ext cx="5305926" cy="1335505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216568" y="2394284"/>
            <a:ext cx="11851106" cy="3585411"/>
          </a:xfrm>
          <a:prstGeom prst="bevel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অধ্যায়ে যত বহুনির্বাচনী প্র্রশ্ন হতে পারে লিখে আনবে।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72979" y="228600"/>
            <a:ext cx="11586410" cy="6316579"/>
          </a:xfrm>
          <a:prstGeom prst="bevel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704" r="-27015" b="-704"/>
          <a:stretch/>
        </p:blipFill>
        <p:spPr>
          <a:xfrm rot="10800000" flipV="1">
            <a:off x="-2" y="20640"/>
            <a:ext cx="12175957" cy="6857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44378" y="3578525"/>
            <a:ext cx="7106653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Bahnschrift SemiBold" pitchFamily="34" charset="0"/>
              </a:rPr>
              <a:t>মো: আতিকুর রহমান</a:t>
            </a:r>
          </a:p>
          <a:p>
            <a:r>
              <a:rPr lang="bn-BD" sz="2400" b="1" dirty="0">
                <a:solidFill>
                  <a:srgbClr val="0070C0"/>
                </a:solidFill>
              </a:rPr>
              <a:t>প্রভাষক, সমাজকর্ম </a:t>
            </a:r>
          </a:p>
          <a:p>
            <a:r>
              <a:rPr lang="bn-BD" sz="2800" b="1" dirty="0">
                <a:solidFill>
                  <a:srgbClr val="7030A0"/>
                </a:solidFill>
              </a:rPr>
              <a:t>আল আমিন একাডেমী স্কুল এন্ড কলেজ চাঁদপুর ।</a:t>
            </a:r>
          </a:p>
          <a:p>
            <a:r>
              <a:rPr lang="bn-BD" sz="2800" b="1" dirty="0" smtClean="0">
                <a:solidFill>
                  <a:srgbClr val="00FF00"/>
                </a:solidFill>
              </a:rPr>
              <a:t>মোবাইল </a:t>
            </a:r>
            <a:r>
              <a:rPr lang="bn-BD" sz="2800" b="1" dirty="0">
                <a:solidFill>
                  <a:srgbClr val="00FF00"/>
                </a:solidFill>
              </a:rPr>
              <a:t>: 01917607668</a:t>
            </a:r>
          </a:p>
          <a:p>
            <a:r>
              <a:rPr lang="en-US" sz="2800" b="1" dirty="0">
                <a:solidFill>
                  <a:srgbClr val="00FF00"/>
                </a:solidFill>
              </a:rPr>
              <a:t>Email:gaziatik68@gmail.com</a:t>
            </a:r>
          </a:p>
        </p:txBody>
      </p:sp>
    </p:spTree>
    <p:extLst>
      <p:ext uri="{BB962C8B-B14F-4D97-AF65-F5344CB8AC3E}">
        <p14:creationId xmlns:p14="http://schemas.microsoft.com/office/powerpoint/2010/main" val="4208828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7094" y="2294014"/>
            <a:ext cx="7234990" cy="35325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bn-IN" sz="40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বিষয় – সমাজকর্ম</a:t>
            </a:r>
            <a:r>
              <a:rPr lang="en-US" sz="40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  </a:t>
            </a:r>
            <a:r>
              <a:rPr lang="bn-BD" sz="40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১ম</a:t>
            </a:r>
            <a:r>
              <a:rPr lang="en-US" sz="40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 পত্র</a:t>
            </a:r>
            <a:endParaRPr lang="bn-BD" sz="4000" b="1" spc="-150" dirty="0" smtClean="0">
              <a:solidFill>
                <a:srgbClr val="C00000"/>
              </a:solidFill>
              <a:latin typeface="NikoshBAN"/>
              <a:ea typeface="Calibri" panose="020F0502020204030204" pitchFamily="34" charset="0"/>
              <a:cs typeface="Siyam Rupali" pitchFamily="2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bn-IN" sz="36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শ্রেণি</a:t>
            </a:r>
            <a:r>
              <a:rPr lang="en-US" sz="36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  </a:t>
            </a:r>
            <a:r>
              <a:rPr lang="bn-IN" sz="36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 – একাদশ</a:t>
            </a:r>
            <a:endParaRPr lang="en-US" sz="3600" b="1" spc="-150" dirty="0" smtClean="0">
              <a:solidFill>
                <a:srgbClr val="C00000"/>
              </a:solidFill>
              <a:latin typeface="NikoshBAN"/>
              <a:ea typeface="Calibri" panose="020F0502020204030204" pitchFamily="34" charset="0"/>
              <a:cs typeface="Siyam Rupali" pitchFamily="2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bn-IN" sz="36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অধ্যায় – ১ম</a:t>
            </a:r>
            <a:r>
              <a:rPr lang="bn-BD" sz="36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  </a:t>
            </a:r>
            <a:r>
              <a:rPr lang="bn-IN" sz="36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  </a:t>
            </a:r>
            <a:endParaRPr lang="en-US" sz="3600" b="1" spc="-150" dirty="0" smtClean="0">
              <a:solidFill>
                <a:srgbClr val="C00000"/>
              </a:solidFill>
              <a:latin typeface="NikoshBAN"/>
              <a:ea typeface="Calibri" panose="020F0502020204030204" pitchFamily="34" charset="0"/>
              <a:cs typeface="Siyam Rupali" pitchFamily="2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bn-IN" sz="36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সময় </a:t>
            </a:r>
            <a:r>
              <a:rPr lang="en-US" sz="36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  </a:t>
            </a:r>
            <a:r>
              <a:rPr lang="bn-IN" sz="36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– ৫</a:t>
            </a:r>
            <a:r>
              <a:rPr lang="en-US" sz="36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০</a:t>
            </a:r>
            <a:r>
              <a:rPr lang="bn-IN" sz="3600" b="1" spc="-150" dirty="0" smtClean="0">
                <a:solidFill>
                  <a:srgbClr val="C00000"/>
                </a:solidFill>
                <a:latin typeface="NikoshBAN"/>
                <a:ea typeface="Calibri" panose="020F0502020204030204" pitchFamily="34" charset="0"/>
                <a:cs typeface="Siyam Rupali" pitchFamily="2" charset="0"/>
              </a:rPr>
              <a:t> মিনিট</a:t>
            </a:r>
            <a:endParaRPr lang="en-US" sz="3600" b="1" spc="-150" dirty="0" smtClean="0">
              <a:solidFill>
                <a:srgbClr val="C00000"/>
              </a:solidFill>
              <a:latin typeface="NikoshBAN"/>
              <a:ea typeface="Calibri" panose="020F0502020204030204" pitchFamily="34" charset="0"/>
              <a:cs typeface="Siyam Rupali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63" y="689810"/>
            <a:ext cx="4732422" cy="575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" y="48126"/>
            <a:ext cx="12026816" cy="56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974" y="5845502"/>
            <a:ext cx="12026816" cy="882678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উপরের ছবিটিতে কী দেখা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যাচ্ছে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768"/>
            <a:ext cx="12119811" cy="68341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7CAAC"/>
              </a:gs>
            </a:gsLst>
            <a:lin ang="5400000" scaled="1"/>
          </a:gradFill>
          <a:ln w="12700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bn-BD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bn-BD" sz="4800" dirty="0"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n-BD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             </a:t>
            </a:r>
            <a:r>
              <a:rPr kumimoji="0" lang="bn-IN" sz="6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সমাজকর্মের গুরুত্ব </a:t>
            </a:r>
            <a:endParaRPr kumimoji="0" lang="bn-BD" sz="6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bn-BD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n-BD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            </a:t>
            </a:r>
            <a:r>
              <a:rPr kumimoji="0" lang="bn-BD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Importance </a:t>
            </a:r>
            <a:r>
              <a:rPr kumimoji="0" lang="bn-BD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of Social </a:t>
            </a:r>
            <a:r>
              <a:rPr kumimoji="0" lang="bn-BD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Work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33025" y="0"/>
            <a:ext cx="12589192" cy="717232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শিখনফল: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সমাজকর্মের গুরুত্ব সম্পর্কে বিভিন্ন মণিষীর বক্তব্য বলতে পারবে।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সমাজকর্মের গুরুত্ব অনুধাবন করতে পারবে।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সমাজকর্মের জ্ঞান বাস্তবে প্রয়োগ করতে পারবে।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সামাজিক সমস্যা সমাধানে সমাজকর্মের অর্জিত জ্ঞান প্রয়োগ করতে পারবে।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"/>
            <a:ext cx="12192000" cy="7010400"/>
          </a:xfrm>
          <a:prstGeom prst="rect">
            <a:avLst/>
          </a:prstGeom>
          <a:solidFill>
            <a:srgbClr val="00FF00"/>
          </a:solidFill>
          <a:ln w="12700">
            <a:solidFill>
              <a:srgbClr val="70AD47"/>
            </a:solidFill>
            <a:miter lim="800000"/>
            <a:headEnd/>
            <a:tailEnd/>
          </a:ln>
          <a:effectLst>
            <a:outerShdw dist="28398" dir="3806097" algn="ctr" rotWithShape="0">
              <a:srgbClr val="3756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সমাজকর্মের গুরুত্ব সম্পর্কে </a:t>
            </a:r>
            <a:r>
              <a:rPr kumimoji="0" lang="bn-BD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Rex.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kumimoji="0" lang="bn-BD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A.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kumimoji="0" lang="bn-BD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Skidmore, Milton G. Thackeray and O.William Farely (1991)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বলেন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,</a:t>
            </a:r>
            <a:endParaRPr kumimoji="0" lang="bn-BD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 </a:t>
            </a:r>
            <a:endParaRPr kumimoji="0" lang="bn-BD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“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‌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সমাজকল্যাণ ও সমাজকর্ম আধুনিক সমাজের একটি গুরুত্বপূর্ণ উপাদান। এটি প্রত্যক্ষ বা পরোক্ষভাবে সমাজের প্রতিটি মানুষের জীবনকে প্রভাবিত করে। সমাজকর্ম যেমন সাধারণ শিক্ষার একটি গুরুত্বপূর্ণ অঙ্গ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,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ঠিক তেমনি সাহায্যকারী পেশার প্রস্তুতি গ্রহণের গুরুত্বপূর্ণ অঙ্গও বটে।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”</a:t>
            </a:r>
            <a:endParaRPr kumimoji="0" lang="bn-BD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আধুনিক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শিল্প ও প্রযুক্তিভিত্তিক সমাজের জটিল সমস্যাবলি নিয়ন্ত্রণ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,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সমাধান এবং সামাজিক উন্নয়নে সমাজকর্মের জ্ঞান ও দক্ষতা যেভাবে গুরুত্বপূর্ণ ভূমিকা পালন করতে পারে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,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তার কতিপয় দিক-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                                        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15494" y="647028"/>
            <a:ext cx="10033000" cy="2368884"/>
          </a:xfrm>
          <a:prstGeom prst="rightArrow">
            <a:avLst>
              <a:gd name="adj1" fmla="val 50000"/>
              <a:gd name="adj2" fmla="val 75787"/>
            </a:avLst>
          </a:prstGeom>
          <a:solidFill>
            <a:srgbClr val="70AD47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bn-BD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মানুষের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চাহিদা ও সমস্যা সম্পর্কে সুস্পষ্ট</a:t>
            </a:r>
            <a:r>
              <a:rPr kumimoji="0" lang="bn-BD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জ্ঞান আহরণ</a:t>
            </a:r>
            <a:r>
              <a:rPr kumimoji="0" lang="bn-BD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99452" y="3946360"/>
            <a:ext cx="9944100" cy="1945774"/>
          </a:xfrm>
          <a:prstGeom prst="rightArrow">
            <a:avLst>
              <a:gd name="adj1" fmla="val 50000"/>
              <a:gd name="adj2" fmla="val 147121"/>
            </a:avLst>
          </a:prstGeom>
          <a:solidFill>
            <a:srgbClr val="ED7D3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n-IN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Arial" panose="020B0604020202020204" pitchFamily="34" charset="0"/>
                <a:cs typeface="NikoshBAN" panose="02000000000000000000" pitchFamily="2" charset="0"/>
              </a:rPr>
              <a:t>সুপ্ত প্রতিভা বিকাশে সহায়তা: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28600" y="432468"/>
            <a:ext cx="9558250" cy="179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848" y="748841"/>
            <a:ext cx="10391447" cy="58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indent="-1828800">
              <a:lnSpc>
                <a:spcPct val="107000"/>
              </a:lnSpc>
              <a:spcAft>
                <a:spcPts val="800"/>
              </a:spcAft>
            </a:pPr>
            <a:r>
              <a:rPr lang="bn-IN" sz="3200" b="1" spc="200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সমস্যা সমাধানে বিজ্ঞানসম্মত জ্ঞানার্জন:</a:t>
            </a:r>
            <a:endParaRPr lang="en-US" sz="11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8724" y="2340809"/>
            <a:ext cx="9398001" cy="179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 জনগনের অংশগ্রহণ: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8848" y="4286247"/>
            <a:ext cx="9398000" cy="179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কাঙ্ক্ষিত ও পরিকল্পিত সামাজিক পরিবর্তন: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366</Words>
  <Application>Microsoft Office PowerPoint</Application>
  <PresentationFormat>Custom</PresentationFormat>
  <Paragraphs>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Sikdermalek</dc:creator>
  <cp:lastModifiedBy>ismail - [2010]</cp:lastModifiedBy>
  <cp:revision>44</cp:revision>
  <dcterms:created xsi:type="dcterms:W3CDTF">2019-11-04T15:36:04Z</dcterms:created>
  <dcterms:modified xsi:type="dcterms:W3CDTF">2020-06-06T11:22:49Z</dcterms:modified>
</cp:coreProperties>
</file>