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1" r:id="rId5"/>
    <p:sldId id="259" r:id="rId6"/>
    <p:sldId id="260" r:id="rId7"/>
    <p:sldId id="261" r:id="rId8"/>
    <p:sldId id="262" r:id="rId9"/>
    <p:sldId id="310" r:id="rId10"/>
    <p:sldId id="263" r:id="rId11"/>
    <p:sldId id="308" r:id="rId12"/>
    <p:sldId id="304" r:id="rId13"/>
    <p:sldId id="275" r:id="rId14"/>
    <p:sldId id="302" r:id="rId15"/>
    <p:sldId id="303" r:id="rId16"/>
    <p:sldId id="273" r:id="rId17"/>
    <p:sldId id="274" r:id="rId18"/>
    <p:sldId id="272" r:id="rId19"/>
    <p:sldId id="271" r:id="rId20"/>
    <p:sldId id="270" r:id="rId21"/>
    <p:sldId id="269" r:id="rId22"/>
    <p:sldId id="268" r:id="rId23"/>
    <p:sldId id="267" r:id="rId24"/>
    <p:sldId id="266" r:id="rId25"/>
    <p:sldId id="311" r:id="rId26"/>
    <p:sldId id="313" r:id="rId27"/>
    <p:sldId id="306" r:id="rId28"/>
    <p:sldId id="312" r:id="rId29"/>
    <p:sldId id="265"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84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6561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25949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393235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196820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178027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293749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87975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334565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422686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FC4AF93-101D-45F9-96DD-DE52A139E242}" type="datetimeFigureOut">
              <a:rPr lang="en-GB" smtClean="0"/>
              <a:t>19/10/2020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91B561-11E0-4854-AB29-C51F6B887A94}" type="slidenum">
              <a:rPr lang="en-GB" smtClean="0"/>
              <a:t>‹#›</a:t>
            </a:fld>
            <a:endParaRPr lang="en-GB"/>
          </a:p>
        </p:txBody>
      </p:sp>
    </p:spTree>
    <p:extLst>
      <p:ext uri="{BB962C8B-B14F-4D97-AF65-F5344CB8AC3E}">
        <p14:creationId xmlns:p14="http://schemas.microsoft.com/office/powerpoint/2010/main" val="84298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2060"/>
          </a:solidFill>
        </p:spPr>
      </p:pic>
      <p:sp>
        <p:nvSpPr>
          <p:cNvPr id="9" name="Frame 8"/>
          <p:cNvSpPr/>
          <p:nvPr userDrawn="1"/>
        </p:nvSpPr>
        <p:spPr>
          <a:xfrm>
            <a:off x="0" y="0"/>
            <a:ext cx="12192000" cy="6858000"/>
          </a:xfrm>
          <a:prstGeom prst="frame">
            <a:avLst>
              <a:gd name="adj1" fmla="val 1428"/>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t="943"/>
          <a:stretch/>
        </p:blipFill>
        <p:spPr>
          <a:xfrm>
            <a:off x="96626" y="6413679"/>
            <a:ext cx="354135" cy="320830"/>
          </a:xfrm>
          <a:prstGeom prst="rect">
            <a:avLst/>
          </a:prstGeom>
        </p:spPr>
      </p:pic>
      <p:sp>
        <p:nvSpPr>
          <p:cNvPr id="11" name="TextBox 10"/>
          <p:cNvSpPr txBox="1"/>
          <p:nvPr userDrawn="1"/>
        </p:nvSpPr>
        <p:spPr>
          <a:xfrm>
            <a:off x="450761" y="6488477"/>
            <a:ext cx="112561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14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Manik Chandra Majumder ##</a:t>
            </a:r>
            <a:r>
              <a:rPr kumimoji="0" lang="en-US" sz="12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Senior Teacher##  </a:t>
            </a:r>
            <a:r>
              <a:rPr kumimoji="0" lang="en-US" sz="1200" b="0" i="0" u="none" strike="noStrike" kern="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Gazirhat</a:t>
            </a:r>
            <a:r>
              <a:rPr kumimoji="0" lang="en-US" sz="12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High School # # </a:t>
            </a:r>
            <a:r>
              <a:rPr kumimoji="0" lang="en-US" sz="1200" b="0" i="0" u="none" strike="noStrike" kern="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Senbag</a:t>
            </a:r>
            <a:r>
              <a:rPr kumimoji="0" lang="en-US" sz="12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n-US" sz="1200" b="0" i="0" u="none" strike="noStrike" kern="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Noakhali</a:t>
            </a:r>
            <a:r>
              <a:rPr kumimoji="0" lang="en-US" sz="1200" b="0"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 ##  Mobile No: 01717155169 ##email: manikmajumder01@gmail.com</a:t>
            </a:r>
            <a:endParaRPr kumimoji="0" lang="en-US" sz="1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1698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1.xml"/><Relationship Id="rId5" Type="http://schemas.openxmlformats.org/officeDocument/2006/relationships/image" Target="../media/image26.jfif"/><Relationship Id="rId4" Type="http://schemas.openxmlformats.org/officeDocument/2006/relationships/image" Target="../media/image25.jfif"/></Relationships>
</file>

<file path=ppt/slides/_rels/slide16.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21.jfif"/><Relationship Id="rId1" Type="http://schemas.openxmlformats.org/officeDocument/2006/relationships/slideLayout" Target="../slideLayouts/slideLayout1.xml"/><Relationship Id="rId4" Type="http://schemas.openxmlformats.org/officeDocument/2006/relationships/image" Target="../media/image28.jfif"/></Relationships>
</file>

<file path=ppt/slides/_rels/slide17.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f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DB02940A-2EE5-4B68-8CA2-4A8620EE96C0}"/>
              </a:ext>
            </a:extLst>
          </p:cNvPr>
          <p:cNvSpPr txBox="1"/>
          <p:nvPr/>
        </p:nvSpPr>
        <p:spPr>
          <a:xfrm>
            <a:off x="3557844" y="174838"/>
            <a:ext cx="7558519" cy="707886"/>
          </a:xfrm>
          <a:prstGeom prst="rect">
            <a:avLst/>
          </a:prstGeom>
          <a:solidFill>
            <a:schemeClr val="accent4">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W</a:t>
            </a:r>
            <a:r>
              <a:rPr kumimoji="0" lang="en-US" sz="4000" b="1" i="0" u="none" strike="noStrike" kern="1200" cap="none" spc="0" normalizeH="0" baseline="0" noProof="0" dirty="0">
                <a:ln>
                  <a:noFill/>
                </a:ln>
                <a:solidFill>
                  <a:srgbClr val="F414C4"/>
                </a:solidFill>
                <a:effectLst/>
                <a:uLnTx/>
                <a:uFillTx/>
                <a:latin typeface="Times New Roman" panose="02020603050405020304" pitchFamily="18" charset="0"/>
                <a:ea typeface="+mn-ea"/>
                <a:cs typeface="Times New Roman" panose="02020603050405020304" pitchFamily="18" charset="0"/>
              </a:rPr>
              <a:t>e</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e</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t>
            </a:r>
            <a:r>
              <a:rPr kumimoji="0" lang="en-US" sz="4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o</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 </a:t>
            </a: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E</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a:t>
            </a:r>
            <a:r>
              <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la</a:t>
            </a:r>
            <a:r>
              <a:rPr kumimoji="0" lang="en-US" sz="4000" b="1" i="0" u="none" strike="noStrike" kern="1200" cap="none" spc="0" normalizeH="0" baseline="0" noProof="0" dirty="0">
                <a:ln>
                  <a:noFill/>
                </a:ln>
                <a:solidFill>
                  <a:srgbClr val="F414C4"/>
                </a:solidFill>
                <a:effectLst/>
                <a:uLnTx/>
                <a:uFillTx/>
                <a:latin typeface="Times New Roman" panose="02020603050405020304" pitchFamily="18" charset="0"/>
                <a:ea typeface="+mn-ea"/>
                <a:cs typeface="Times New Roman" panose="02020603050405020304" pitchFamily="18" charset="0"/>
              </a:rPr>
              <a:t>s</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073" y="1118250"/>
            <a:ext cx="10155382" cy="5334000"/>
          </a:xfrm>
          <a:prstGeom prst="rect">
            <a:avLst/>
          </a:prstGeom>
          <a:ln w="38100">
            <a:solidFill>
              <a:srgbClr val="FFFF00"/>
            </a:solidFill>
          </a:ln>
        </p:spPr>
      </p:pic>
    </p:spTree>
    <p:extLst>
      <p:ext uri="{BB962C8B-B14F-4D97-AF65-F5344CB8AC3E}">
        <p14:creationId xmlns:p14="http://schemas.microsoft.com/office/powerpoint/2010/main" val="4099597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04" y="1981201"/>
            <a:ext cx="9583385" cy="4031873"/>
          </a:xfrm>
          <a:prstGeom prst="rect">
            <a:avLst/>
          </a:prstGeom>
          <a:solidFill>
            <a:schemeClr val="accent4">
              <a:lumMod val="20000"/>
              <a:lumOff val="80000"/>
            </a:schemeClr>
          </a:solidFill>
        </p:spPr>
        <p:txBody>
          <a:bodyPr wrap="square">
            <a:spAutoFit/>
          </a:bodyPr>
          <a:lstStyle/>
          <a:p>
            <a:pPr algn="just"/>
            <a:r>
              <a:rPr lang="en-GB" sz="3200" dirty="0">
                <a:latin typeface="Times New Roman" panose="02020603050405020304" pitchFamily="18" charset="0"/>
                <a:cs typeface="Times New Roman" panose="02020603050405020304" pitchFamily="18" charset="0"/>
              </a:rPr>
              <a:t>The class comes up with different problems. One group leader says, "The </a:t>
            </a:r>
            <a:r>
              <a:rPr lang="en-GB" sz="3200" b="1" dirty="0">
                <a:solidFill>
                  <a:srgbClr val="002060"/>
                </a:solidFill>
                <a:latin typeface="Times New Roman" panose="02020603050405020304" pitchFamily="18" charset="0"/>
                <a:cs typeface="Times New Roman" panose="02020603050405020304" pitchFamily="18" charset="0"/>
              </a:rPr>
              <a:t>scarcity</a:t>
            </a:r>
            <a:r>
              <a:rPr lang="en-GB" sz="3200" dirty="0">
                <a:latin typeface="Times New Roman" panose="02020603050405020304" pitchFamily="18" charset="0"/>
                <a:cs typeface="Times New Roman" panose="02020603050405020304" pitchFamily="18" charset="0"/>
              </a:rPr>
              <a:t> of food will be a serious problem. It is true that our </a:t>
            </a:r>
            <a:r>
              <a:rPr lang="en-GB" sz="3200" b="1" dirty="0">
                <a:solidFill>
                  <a:srgbClr val="002060"/>
                </a:solidFill>
                <a:latin typeface="Times New Roman" panose="02020603050405020304" pitchFamily="18" charset="0"/>
                <a:cs typeface="Times New Roman" panose="02020603050405020304" pitchFamily="18" charset="0"/>
              </a:rPr>
              <a:t>agriculturists</a:t>
            </a:r>
            <a:r>
              <a:rPr lang="en-GB" sz="3200" dirty="0">
                <a:latin typeface="Times New Roman" panose="02020603050405020304" pitchFamily="18" charset="0"/>
                <a:cs typeface="Times New Roman" panose="02020603050405020304" pitchFamily="18" charset="0"/>
              </a:rPr>
              <a:t> have developed new </a:t>
            </a:r>
            <a:r>
              <a:rPr lang="en-GB" sz="3200" b="1" dirty="0">
                <a:solidFill>
                  <a:srgbClr val="002060"/>
                </a:solidFill>
                <a:latin typeface="Times New Roman" panose="02020603050405020304" pitchFamily="18" charset="0"/>
                <a:cs typeface="Times New Roman" panose="02020603050405020304" pitchFamily="18" charset="0"/>
              </a:rPr>
              <a:t>varieties</a:t>
            </a:r>
            <a:r>
              <a:rPr lang="en-GB" sz="3200" dirty="0">
                <a:latin typeface="Times New Roman" panose="02020603050405020304" pitchFamily="18" charset="0"/>
                <a:cs typeface="Times New Roman" panose="02020603050405020304" pitchFamily="18" charset="0"/>
              </a:rPr>
              <a:t> of rice and its per acre production has definitely increased. But the rate of increase in food production cannot keep pace with the rate of population growth. This is because our land is fixed, i.e. we cannot increase it, while our population is increasing rapidly</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422071" y="581891"/>
            <a:ext cx="8174182" cy="1077218"/>
          </a:xfrm>
          <a:prstGeom prst="rect">
            <a:avLst/>
          </a:prstGeom>
          <a:solidFill>
            <a:schemeClr val="accent4">
              <a:lumMod val="60000"/>
              <a:lumOff val="40000"/>
            </a:schemeClr>
          </a:solid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Read what the teacher </a:t>
            </a:r>
            <a:r>
              <a:rPr lang="en-GB" sz="3200" dirty="0">
                <a:latin typeface="Times New Roman" panose="02020603050405020304" pitchFamily="18" charset="0"/>
                <a:cs typeface="Times New Roman" panose="02020603050405020304" pitchFamily="18" charset="0"/>
              </a:rPr>
              <a:t>M</a:t>
            </a:r>
            <a:r>
              <a:rPr lang="en-GB" sz="3200" dirty="0" smtClean="0">
                <a:latin typeface="Times New Roman" panose="02020603050405020304" pitchFamily="18" charset="0"/>
                <a:cs typeface="Times New Roman" panose="02020603050405020304" pitchFamily="18" charset="0"/>
              </a:rPr>
              <a:t>s choudhuary and her students are talking about.</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4576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561" y="439386"/>
            <a:ext cx="10501745" cy="5693866"/>
          </a:xfrm>
          <a:prstGeom prst="rect">
            <a:avLst/>
          </a:prstGeom>
          <a:solidFill>
            <a:schemeClr val="accent4">
              <a:lumMod val="20000"/>
              <a:lumOff val="80000"/>
            </a:schemeClr>
          </a:solidFill>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Another </a:t>
            </a:r>
            <a:r>
              <a:rPr lang="en-GB" sz="2800" dirty="0">
                <a:latin typeface="Times New Roman" panose="02020603050405020304" pitchFamily="18" charset="0"/>
                <a:cs typeface="Times New Roman" panose="02020603050405020304" pitchFamily="18" charset="0"/>
              </a:rPr>
              <a:t>group leader comes up with the housing problem in the country, which he says adds much to the food problem. He continues, "Families are growing larger in size and breaking into smaller families. Each such family needs a separate house to live in. Also the </a:t>
            </a:r>
            <a:r>
              <a:rPr lang="en-GB" sz="2800" b="1" dirty="0">
                <a:solidFill>
                  <a:srgbClr val="002060"/>
                </a:solidFill>
                <a:latin typeface="Times New Roman" panose="02020603050405020304" pitchFamily="18" charset="0"/>
                <a:cs typeface="Times New Roman" panose="02020603050405020304" pitchFamily="18" charset="0"/>
              </a:rPr>
              <a:t>arable</a:t>
            </a:r>
            <a:r>
              <a:rPr lang="en-GB" sz="2800" dirty="0">
                <a:latin typeface="Times New Roman" panose="02020603050405020304" pitchFamily="18" charset="0"/>
                <a:cs typeface="Times New Roman" panose="02020603050405020304" pitchFamily="18" charset="0"/>
              </a:rPr>
              <a:t> fields are being divided by these smaller families among themselves. Mills and factories are being set up, which occupy a considerable portion of our land. So when we need more land to grow more food to feed more mouths, our land is </a:t>
            </a:r>
            <a:r>
              <a:rPr lang="en-GB" sz="2800" b="1" dirty="0">
                <a:solidFill>
                  <a:srgbClr val="0070C0"/>
                </a:solidFill>
                <a:latin typeface="Times New Roman" panose="02020603050405020304" pitchFamily="18" charset="0"/>
                <a:cs typeface="Times New Roman" panose="02020603050405020304" pitchFamily="18" charset="0"/>
              </a:rPr>
              <a:t>shrinking</a:t>
            </a:r>
            <a:r>
              <a:rPr lang="en-GB" sz="2800" dirty="0">
                <a:latin typeface="Times New Roman" panose="02020603050405020304" pitchFamily="18" charset="0"/>
                <a:cs typeface="Times New Roman" panose="02020603050405020304" pitchFamily="18" charset="0"/>
              </a:rPr>
              <a:t> day by day. If our population grows at the present rate, a day will come when many people will not find any land to build a house on. And, as a result, many of them might live on trees or on the floating boats in the rivers." "No way," another student argues. "Trees are being cut, hills are being cleared and water bodies are being filled up --- all to meet the needs of too many people</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651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7455" y="283028"/>
            <a:ext cx="9906000" cy="6124754"/>
          </a:xfrm>
          <a:prstGeom prst="rect">
            <a:avLst/>
          </a:prstGeom>
          <a:solidFill>
            <a:schemeClr val="accent4">
              <a:lumMod val="20000"/>
              <a:lumOff val="80000"/>
            </a:schemeClr>
          </a:solidFill>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Thank you students," Ms Choudhury says, "You're quite right. Let me tell you about this village where I was born and brought up. Things were not like this in the past. I remember as a child, the village was so beautiful! The green paddy fields and yellow mustard fields seemed to be unending. They used to wave and dance in the breeze. There used to be a wood in the northern side of the village. There was a tall </a:t>
            </a:r>
            <a:r>
              <a:rPr lang="en-GB" sz="2800" b="1" dirty="0">
                <a:solidFill>
                  <a:srgbClr val="0070C0"/>
                </a:solidFill>
                <a:latin typeface="Times New Roman" panose="02020603050405020304" pitchFamily="18" charset="0"/>
                <a:cs typeface="Times New Roman" panose="02020603050405020304" pitchFamily="18" charset="0"/>
              </a:rPr>
              <a:t>tamarind</a:t>
            </a:r>
            <a:r>
              <a:rPr lang="en-GB" sz="2800" dirty="0">
                <a:latin typeface="Times New Roman" panose="02020603050405020304" pitchFamily="18" charset="0"/>
                <a:cs typeface="Times New Roman" panose="02020603050405020304" pitchFamily="18" charset="0"/>
              </a:rPr>
              <a:t> tree in the middle of the wood. Also a big banyan tree looked like a huge green umbrella, with its aerial roots hanging down. I often used to go there with my age-mates. We would often have picnic there. While the boys would climb the tamarind tree and pick some tamarinds, me and my best friend Rima used to swing with the roots. But now, look, the wood is gone. The beauty of the crop fields is spoiled by the unplanned houses built here . and there." </a:t>
            </a:r>
          </a:p>
        </p:txBody>
      </p:sp>
    </p:spTree>
    <p:extLst>
      <p:ext uri="{BB962C8B-B14F-4D97-AF65-F5344CB8AC3E}">
        <p14:creationId xmlns:p14="http://schemas.microsoft.com/office/powerpoint/2010/main" val="1592339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71" y="982835"/>
            <a:ext cx="4022558" cy="31153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748" y="1114294"/>
            <a:ext cx="4075840" cy="3295824"/>
          </a:xfrm>
          <a:prstGeom prst="rect">
            <a:avLst/>
          </a:prstGeom>
        </p:spPr>
      </p:pic>
      <p:sp>
        <p:nvSpPr>
          <p:cNvPr id="5" name="Right Arrow 4"/>
          <p:cNvSpPr/>
          <p:nvPr/>
        </p:nvSpPr>
        <p:spPr>
          <a:xfrm>
            <a:off x="565485" y="4478613"/>
            <a:ext cx="10852484" cy="769551"/>
          </a:xfrm>
          <a:prstGeom prst="rightArrow">
            <a:avLst>
              <a:gd name="adj1" fmla="val 100000"/>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Larger families are breaking into smaller families.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Arrow 1"/>
          <p:cNvSpPr/>
          <p:nvPr/>
        </p:nvSpPr>
        <p:spPr>
          <a:xfrm>
            <a:off x="4598498" y="1833928"/>
            <a:ext cx="3067480" cy="1413163"/>
          </a:xfrm>
          <a:prstGeom prst="rightArrow">
            <a:avLst>
              <a:gd name="adj1" fmla="val 100000"/>
              <a:gd name="adj2" fmla="val 1292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Times New Roman" panose="02020603050405020304" pitchFamily="18" charset="0"/>
                <a:cs typeface="Times New Roman" panose="02020603050405020304" pitchFamily="18" charset="0"/>
              </a:rPr>
              <a:t>Families are growing larger in size.</a:t>
            </a:r>
            <a:endParaRPr lang="en-GB" sz="3200" dirty="0">
              <a:latin typeface="Times New Roman" panose="02020603050405020304" pitchFamily="18" charset="0"/>
              <a:cs typeface="Times New Roman" panose="02020603050405020304" pitchFamily="18" charset="0"/>
            </a:endParaRPr>
          </a:p>
        </p:txBody>
      </p:sp>
      <p:sp>
        <p:nvSpPr>
          <p:cNvPr id="8" name="Right Arrow 7"/>
          <p:cNvSpPr/>
          <p:nvPr/>
        </p:nvSpPr>
        <p:spPr>
          <a:xfrm>
            <a:off x="2160743" y="113758"/>
            <a:ext cx="7661967" cy="769551"/>
          </a:xfrm>
          <a:prstGeom prst="rightArrow">
            <a:avLst>
              <a:gd name="adj1" fmla="val 100000"/>
              <a:gd name="adj2"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prstClr val="black"/>
                </a:solidFill>
                <a:latin typeface="Times New Roman" panose="02020603050405020304" pitchFamily="18" charset="0"/>
                <a:cs typeface="Times New Roman" panose="02020603050405020304" pitchFamily="18" charset="0"/>
              </a:rPr>
              <a:t>Now we will see some pictorials</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2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out)">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out)">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72" t="50142" r="9172" b="1033"/>
          <a:stretch/>
        </p:blipFill>
        <p:spPr>
          <a:xfrm>
            <a:off x="936558" y="1160791"/>
            <a:ext cx="5399313" cy="33327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308" y="1160791"/>
            <a:ext cx="5341255" cy="3332748"/>
          </a:xfrm>
          <a:prstGeom prst="rect">
            <a:avLst/>
          </a:prstGeom>
        </p:spPr>
      </p:pic>
      <p:sp>
        <p:nvSpPr>
          <p:cNvPr id="5" name="TextBox 4"/>
          <p:cNvSpPr txBox="1"/>
          <p:nvPr/>
        </p:nvSpPr>
        <p:spPr>
          <a:xfrm>
            <a:off x="667657" y="5462076"/>
            <a:ext cx="10508343" cy="707886"/>
          </a:xfrm>
          <a:prstGeom prst="rect">
            <a:avLst/>
          </a:prstGeom>
          <a:solidFill>
            <a:schemeClr val="accent4">
              <a:lumMod val="40000"/>
              <a:lumOff val="6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Arable land are being divided into small families.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07798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9258" y="435426"/>
            <a:ext cx="10885713" cy="1077218"/>
          </a:xfrm>
          <a:prstGeom prst="rect">
            <a:avLst/>
          </a:prstGeom>
          <a:solidFill>
            <a:schemeClr val="accent4">
              <a:lumMod val="40000"/>
              <a:lumOff val="6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If our population grows such a high rate, the scarcity of food will be a serious problem.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7" name="Group 6"/>
          <p:cNvGrpSpPr/>
          <p:nvPr/>
        </p:nvGrpSpPr>
        <p:grpSpPr>
          <a:xfrm>
            <a:off x="501312" y="1817442"/>
            <a:ext cx="11189376" cy="2645002"/>
            <a:chOff x="566059" y="1901371"/>
            <a:chExt cx="11189376" cy="2645002"/>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9" y="1901371"/>
              <a:ext cx="3304946" cy="2645002"/>
            </a:xfrm>
            <a:prstGeom prst="rect">
              <a:avLst/>
            </a:prstGeom>
            <a:ln>
              <a:solidFill>
                <a:srgbClr val="002060"/>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875" y="1901371"/>
              <a:ext cx="2585470" cy="2645001"/>
            </a:xfrm>
            <a:prstGeom prst="rect">
              <a:avLst/>
            </a:prstGeom>
            <a:ln>
              <a:solidFill>
                <a:srgbClr val="002060"/>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215" y="1901371"/>
              <a:ext cx="2619375" cy="2645001"/>
            </a:xfrm>
            <a:prstGeom prst="rect">
              <a:avLst/>
            </a:prstGeom>
            <a:ln>
              <a:solidFill>
                <a:srgbClr val="002060"/>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460" y="1901371"/>
              <a:ext cx="2466975" cy="2645001"/>
            </a:xfrm>
            <a:prstGeom prst="rect">
              <a:avLst/>
            </a:prstGeom>
            <a:ln>
              <a:solidFill>
                <a:srgbClr val="002060"/>
              </a:solidFill>
            </a:ln>
          </p:spPr>
        </p:pic>
      </p:grpSp>
      <p:sp>
        <p:nvSpPr>
          <p:cNvPr id="12" name="TextBox 11"/>
          <p:cNvSpPr txBox="1"/>
          <p:nvPr/>
        </p:nvSpPr>
        <p:spPr>
          <a:xfrm>
            <a:off x="566104" y="5299881"/>
            <a:ext cx="10885713" cy="1077218"/>
          </a:xfrm>
          <a:prstGeom prst="rect">
            <a:avLst/>
          </a:prstGeom>
          <a:solidFill>
            <a:schemeClr val="accent4">
              <a:lumMod val="40000"/>
              <a:lumOff val="6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Our agriculturists have developed hybrid crops but it cannot keep pace with increasing population.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87381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33" t="-1211" r="-3333" b="1613"/>
          <a:stretch/>
        </p:blipFill>
        <p:spPr>
          <a:xfrm>
            <a:off x="638630" y="188684"/>
            <a:ext cx="4122056" cy="2641601"/>
          </a:xfrm>
          <a:prstGeom prst="rect">
            <a:avLst/>
          </a:prstGeom>
        </p:spPr>
      </p:pic>
      <p:sp>
        <p:nvSpPr>
          <p:cNvPr id="4" name="Left Arrow 3"/>
          <p:cNvSpPr/>
          <p:nvPr/>
        </p:nvSpPr>
        <p:spPr>
          <a:xfrm>
            <a:off x="5704114" y="435427"/>
            <a:ext cx="5544458" cy="1074057"/>
          </a:xfrm>
          <a:prstGeom prst="leftArrow">
            <a:avLst>
              <a:gd name="adj1" fmla="val 100000"/>
              <a:gd name="adj2" fmla="val 256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Mills and factories are being set up.</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429" y="1944912"/>
            <a:ext cx="3889828" cy="2794002"/>
          </a:xfrm>
          <a:prstGeom prst="rect">
            <a:avLst/>
          </a:prstGeom>
          <a:ln>
            <a:solidFill>
              <a:srgbClr val="002060"/>
            </a:solidFill>
          </a:ln>
        </p:spPr>
      </p:pic>
      <p:sp>
        <p:nvSpPr>
          <p:cNvPr id="6" name="Right Arrow 5"/>
          <p:cNvSpPr/>
          <p:nvPr/>
        </p:nvSpPr>
        <p:spPr>
          <a:xfrm>
            <a:off x="464458" y="3058886"/>
            <a:ext cx="6792685" cy="740228"/>
          </a:xfrm>
          <a:prstGeom prst="rightArrow">
            <a:avLst>
              <a:gd name="adj1" fmla="val 100000"/>
              <a:gd name="adj2" fmla="val 3108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Water bodies are being filled up.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9" y="4044042"/>
            <a:ext cx="4277746" cy="2481943"/>
          </a:xfrm>
          <a:prstGeom prst="rect">
            <a:avLst/>
          </a:prstGeom>
          <a:ln>
            <a:solidFill>
              <a:srgbClr val="002060"/>
            </a:solidFill>
          </a:ln>
        </p:spPr>
      </p:pic>
      <p:sp>
        <p:nvSpPr>
          <p:cNvPr id="8" name="Left Arrow 7"/>
          <p:cNvSpPr/>
          <p:nvPr/>
        </p:nvSpPr>
        <p:spPr>
          <a:xfrm>
            <a:off x="5573486" y="5174342"/>
            <a:ext cx="5544458" cy="1074057"/>
          </a:xfrm>
          <a:prstGeom prst="leftArrow">
            <a:avLst>
              <a:gd name="adj1" fmla="val 100000"/>
              <a:gd name="adj2" fmla="val 256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Arable land is shrinking day by day.</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070047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98" y="208956"/>
            <a:ext cx="4484914" cy="3722914"/>
          </a:xfrm>
          <a:prstGeom prst="rect">
            <a:avLst/>
          </a:prstGeom>
          <a:ln>
            <a:solidFill>
              <a:srgbClr val="FF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959" y="2284108"/>
            <a:ext cx="4789715" cy="4034971"/>
          </a:xfrm>
          <a:prstGeom prst="rect">
            <a:avLst/>
          </a:prstGeom>
          <a:ln>
            <a:solidFill>
              <a:srgbClr val="FF0000"/>
            </a:solidFill>
          </a:ln>
        </p:spPr>
      </p:pic>
      <p:sp>
        <p:nvSpPr>
          <p:cNvPr id="4" name="Right Arrow 3"/>
          <p:cNvSpPr/>
          <p:nvPr/>
        </p:nvSpPr>
        <p:spPr>
          <a:xfrm>
            <a:off x="2062420" y="4653588"/>
            <a:ext cx="4804228" cy="812801"/>
          </a:xfrm>
          <a:prstGeom prst="rightArrow">
            <a:avLst>
              <a:gd name="adj1" fmla="val 100000"/>
              <a:gd name="adj2" fmla="val 380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Trees are being cut down.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Left Arrow 4"/>
          <p:cNvSpPr/>
          <p:nvPr/>
        </p:nvSpPr>
        <p:spPr>
          <a:xfrm>
            <a:off x="5744760" y="629489"/>
            <a:ext cx="6008914" cy="1023257"/>
          </a:xfrm>
          <a:prstGeom prst="leftArrow">
            <a:avLst>
              <a:gd name="adj1" fmla="val 100000"/>
              <a:gd name="adj2" fmla="val 17505"/>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Hills are being cleared and destroyed.</a:t>
            </a:r>
            <a:r>
              <a:rPr kumimoji="0" lang="en-US" sz="18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59365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692" y="506307"/>
            <a:ext cx="3888349" cy="3216776"/>
          </a:xfrm>
          <a:prstGeom prst="rect">
            <a:avLst/>
          </a:prstGeom>
          <a:ln>
            <a:solidFill>
              <a:srgbClr val="FF0000"/>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5358" y="649706"/>
            <a:ext cx="4263763" cy="3073377"/>
          </a:xfrm>
          <a:prstGeom prst="rect">
            <a:avLst/>
          </a:prstGeom>
          <a:ln>
            <a:solidFill>
              <a:srgbClr val="FF0000"/>
            </a:solidFill>
          </a:ln>
        </p:spPr>
      </p:pic>
      <p:sp>
        <p:nvSpPr>
          <p:cNvPr id="5" name="Rectangle 4"/>
          <p:cNvSpPr/>
          <p:nvPr/>
        </p:nvSpPr>
        <p:spPr>
          <a:xfrm>
            <a:off x="2432480" y="4233245"/>
            <a:ext cx="8287657" cy="9144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Facing acute housing problem</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50162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7738" y="810363"/>
            <a:ext cx="7688178" cy="3677416"/>
          </a:xfrm>
          <a:prstGeom prst="rect">
            <a:avLst/>
          </a:prstGeom>
          <a:ln w="38100">
            <a:solidFill>
              <a:srgbClr val="C00000"/>
            </a:solidFill>
          </a:ln>
        </p:spPr>
      </p:pic>
      <p:sp>
        <p:nvSpPr>
          <p:cNvPr id="3" name="TextBox 2"/>
          <p:cNvSpPr txBox="1"/>
          <p:nvPr/>
        </p:nvSpPr>
        <p:spPr>
          <a:xfrm>
            <a:off x="1476343" y="4806521"/>
            <a:ext cx="9652000" cy="1077218"/>
          </a:xfrm>
          <a:prstGeom prst="rect">
            <a:avLst/>
          </a:prstGeom>
          <a:solidFill>
            <a:schemeClr val="accent4">
              <a:lumMod val="40000"/>
              <a:lumOff val="60000"/>
            </a:schemeClr>
          </a:solid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All these problems are creating serious environmental problem and our nature is losing its balance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3514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4EAAD88-3543-4DCC-8051-86B151CA1295}"/>
              </a:ext>
            </a:extLst>
          </p:cNvPr>
          <p:cNvSpPr txBox="1"/>
          <p:nvPr/>
        </p:nvSpPr>
        <p:spPr>
          <a:xfrm>
            <a:off x="6664695" y="299566"/>
            <a:ext cx="4967652" cy="785760"/>
          </a:xfrm>
          <a:prstGeom prst="rect">
            <a:avLst/>
          </a:prstGeom>
          <a:solidFill>
            <a:schemeClr val="accent4">
              <a:lumMod val="20000"/>
              <a:lumOff val="80000"/>
            </a:schemeClr>
          </a:solidFill>
          <a:ln w="38100">
            <a:solidFill>
              <a:srgbClr val="92D05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e</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a:t>
            </a:r>
            <a:r>
              <a:rPr kumimoji="0" lang="en-US" sz="4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y</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2F68274A-1603-4BD7-95C9-117951F7039E}"/>
              </a:ext>
            </a:extLst>
          </p:cNvPr>
          <p:cNvSpPr/>
          <p:nvPr/>
        </p:nvSpPr>
        <p:spPr>
          <a:xfrm>
            <a:off x="4961433" y="1223216"/>
            <a:ext cx="7024771" cy="3108543"/>
          </a:xfrm>
          <a:prstGeom prst="rect">
            <a:avLst/>
          </a:prstGeom>
          <a:solidFill>
            <a:schemeClr val="accent1">
              <a:lumMod val="40000"/>
              <a:lumOff val="60000"/>
            </a:schemeClr>
          </a:solidFill>
          <a:ln w="28575">
            <a:solidFill>
              <a:srgbClr val="7030A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ndara"/>
                <a:ea typeface="+mn-ea"/>
                <a:cs typeface="+mn-cs"/>
              </a:rPr>
              <a:t> </a:t>
            </a:r>
            <a:r>
              <a:rPr kumimoji="0" lang="en-US" sz="36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Manik</a:t>
            </a:r>
            <a:r>
              <a:rPr kumimoji="0" lang="en-US" sz="36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Chandra </a:t>
            </a:r>
            <a:r>
              <a:rPr kumimoji="0" lang="en-US" sz="36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Majumder</a:t>
            </a:r>
            <a:endParaRPr kumimoji="0" lang="en-US" sz="36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srgbClr val="800000"/>
                </a:solidFill>
                <a:effectLst/>
                <a:uLnTx/>
                <a:uFillTx/>
                <a:latin typeface="Times New Roman" pitchFamily="18" charset="0"/>
                <a:ea typeface="+mn-ea"/>
                <a:cs typeface="Times New Roman" pitchFamily="18" charset="0"/>
              </a:rPr>
              <a:t>Senior Teacher  (English</a:t>
            </a:r>
            <a:r>
              <a:rPr kumimoji="0" lang="en-US" sz="3200" b="0" i="0" u="none" strike="noStrike" kern="0" cap="none" spc="0" normalizeH="0" baseline="0" noProof="0" dirty="0">
                <a:ln>
                  <a:noFill/>
                </a:ln>
                <a:solidFill>
                  <a:srgbClr val="000066"/>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Gazirhat</a:t>
            </a:r>
            <a:r>
              <a:rPr kumimoji="0" lang="en-US" sz="32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Senbag</a:t>
            </a: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Noakhali</a:t>
            </a:r>
            <a:endPar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Mobile No: 01717155169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email: manikmajumder01@gmail.com</a:t>
            </a:r>
          </a:p>
        </p:txBody>
      </p:sp>
      <p:sp>
        <p:nvSpPr>
          <p:cNvPr id="4" name="Rectangle 3">
            <a:extLst>
              <a:ext uri="{FF2B5EF4-FFF2-40B4-BE49-F238E27FC236}">
                <a16:creationId xmlns:a16="http://schemas.microsoft.com/office/drawing/2014/main" id="{14A018D3-4538-4665-A7A3-85F474EEDE0B}"/>
              </a:ext>
            </a:extLst>
          </p:cNvPr>
          <p:cNvSpPr/>
          <p:nvPr/>
        </p:nvSpPr>
        <p:spPr>
          <a:xfrm>
            <a:off x="4098757" y="4493146"/>
            <a:ext cx="5356074" cy="2123658"/>
          </a:xfrm>
          <a:prstGeom prst="rect">
            <a:avLst/>
          </a:prstGeom>
          <a:solidFill>
            <a:srgbClr val="92D050"/>
          </a:solidFill>
          <a:ln w="38100">
            <a:solidFill>
              <a:srgbClr val="7030A0"/>
            </a:solidFill>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Class : Nine-Ten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Subject : English 1st paper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Time : 50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Date : 00/00/2018</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8518" y="1427018"/>
            <a:ext cx="1981185" cy="2403543"/>
          </a:xfrm>
          <a:prstGeom prst="rect">
            <a:avLst/>
          </a:prstGeom>
          <a:ln w="88900" cap="sq" cmpd="thickThin">
            <a:solidFill>
              <a:srgbClr val="C00000"/>
            </a:solidFill>
            <a:prstDash val="solid"/>
            <a:miter lim="800000"/>
          </a:ln>
          <a:effectLst>
            <a:innerShdw blurRad="76200">
              <a:srgbClr val="000000"/>
            </a:inn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484" y="4647444"/>
            <a:ext cx="1458172" cy="1894870"/>
          </a:xfrm>
          <a:prstGeom prst="rect">
            <a:avLst/>
          </a:prstGeom>
        </p:spPr>
      </p:pic>
    </p:spTree>
    <p:extLst>
      <p:ext uri="{BB962C8B-B14F-4D97-AF65-F5344CB8AC3E}">
        <p14:creationId xmlns:p14="http://schemas.microsoft.com/office/powerpoint/2010/main" val="1902971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2000"/>
                                        <p:tgtEl>
                                          <p:spTgt spid="3"/>
                                        </p:tgtEl>
                                      </p:cBhvr>
                                    </p:animEffect>
                                  </p:childTnLst>
                                </p:cTn>
                              </p:par>
                              <p:par>
                                <p:cTn id="13" presetID="4" presetClass="entr" presetSubtype="3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out)">
                                      <p:cBhvr>
                                        <p:cTn id="20" dur="2000"/>
                                        <p:tgtEl>
                                          <p:spTgt spid="7"/>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9554" y="2568566"/>
            <a:ext cx="9290595" cy="1384995"/>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What makes our land shrink day by 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Describing in short.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3718560" y="899563"/>
            <a:ext cx="7421880" cy="769441"/>
          </a:xfrm>
          <a:prstGeom prst="rect">
            <a:avLst/>
          </a:prstGeom>
          <a:solidFill>
            <a:schemeClr val="accent2">
              <a:lumMod val="20000"/>
              <a:lumOff val="80000"/>
            </a:schemeClr>
          </a:solid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Individual work</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47723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467" y="1051587"/>
            <a:ext cx="8684472" cy="954107"/>
          </a:xfrm>
          <a:prstGeom prst="rect">
            <a:avLst/>
          </a:prstGeom>
          <a:solidFill>
            <a:schemeClr val="accent2">
              <a:lumMod val="20000"/>
              <a:lumOff val="80000"/>
            </a:schemeClr>
          </a:solidFill>
          <a:ln w="3810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Make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list of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things that Ms Chowdhury saw in her village when she was a child. Why do you think she liked them.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5" name="Rectangle 4"/>
          <p:cNvSpPr/>
          <p:nvPr/>
        </p:nvSpPr>
        <p:spPr>
          <a:xfrm>
            <a:off x="4397128" y="250057"/>
            <a:ext cx="3764141" cy="769441"/>
          </a:xfrm>
          <a:prstGeom prst="rect">
            <a:avLst/>
          </a:prstGeom>
          <a:solidFill>
            <a:schemeClr val="accent4">
              <a:lumMod val="40000"/>
              <a:lumOff val="60000"/>
            </a:schemeClr>
          </a:solidFill>
          <a:ln w="3810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Group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work</a:t>
            </a:r>
          </a:p>
        </p:txBody>
      </p:sp>
      <p:sp>
        <p:nvSpPr>
          <p:cNvPr id="6" name="TextBox 2"/>
          <p:cNvSpPr txBox="1"/>
          <p:nvPr/>
        </p:nvSpPr>
        <p:spPr>
          <a:xfrm>
            <a:off x="4272110" y="2043249"/>
            <a:ext cx="4399185" cy="3046988"/>
          </a:xfrm>
          <a:prstGeom prst="rect">
            <a:avLst/>
          </a:prstGeom>
          <a:solidFill>
            <a:schemeClr val="accent4">
              <a:lumMod val="40000"/>
              <a:lumOff val="6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err="1" smtClean="0">
                <a:latin typeface="Times New Roman" panose="02020603050405020304" pitchFamily="18" charset="0"/>
                <a:cs typeface="Times New Roman" panose="02020603050405020304" pitchFamily="18" charset="0"/>
              </a:rPr>
              <a:t>Ans</a:t>
            </a:r>
            <a:r>
              <a:rPr lang="en-US" sz="2400" dirty="0" smtClean="0">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green paddy field.</a:t>
            </a:r>
          </a:p>
          <a:p>
            <a:r>
              <a:rPr lang="en-US" sz="2400" dirty="0">
                <a:latin typeface="Times New Roman" panose="02020603050405020304" pitchFamily="18" charset="0"/>
                <a:cs typeface="Times New Roman" panose="02020603050405020304" pitchFamily="18" charset="0"/>
              </a:rPr>
              <a:t>ii. Yellow mustard field.</a:t>
            </a:r>
          </a:p>
          <a:p>
            <a:r>
              <a:rPr lang="en-US" sz="2400" dirty="0">
                <a:latin typeface="Times New Roman" panose="02020603050405020304" pitchFamily="18" charset="0"/>
                <a:cs typeface="Times New Roman" panose="02020603050405020304" pitchFamily="18" charset="0"/>
              </a:rPr>
              <a:t>iii. A   wood in the northern side of the village.</a:t>
            </a:r>
          </a:p>
          <a:p>
            <a:r>
              <a:rPr lang="en-US" sz="2400" dirty="0">
                <a:latin typeface="Times New Roman" panose="02020603050405020304" pitchFamily="18" charset="0"/>
                <a:cs typeface="Times New Roman" panose="02020603050405020304" pitchFamily="18" charset="0"/>
              </a:rPr>
              <a:t>iv. A tall tamarind  tree.</a:t>
            </a:r>
          </a:p>
          <a:p>
            <a:r>
              <a:rPr lang="en-US" sz="2400" dirty="0">
                <a:latin typeface="Times New Roman" panose="02020603050405020304" pitchFamily="18" charset="0"/>
                <a:cs typeface="Times New Roman" panose="02020603050405020304" pitchFamily="18" charset="0"/>
              </a:rPr>
              <a:t>v. A big banyan tree.</a:t>
            </a:r>
          </a:p>
          <a:p>
            <a:r>
              <a:rPr lang="en-US" sz="2400" dirty="0">
                <a:latin typeface="Times New Roman" panose="02020603050405020304" pitchFamily="18" charset="0"/>
                <a:cs typeface="Times New Roman" panose="02020603050405020304" pitchFamily="18" charset="0"/>
              </a:rPr>
              <a:t>vi. Used to swing </a:t>
            </a:r>
            <a:r>
              <a:rPr lang="en-US" sz="2400" dirty="0" smtClean="0">
                <a:latin typeface="Times New Roman" panose="02020603050405020304" pitchFamily="18" charset="0"/>
                <a:cs typeface="Times New Roman" panose="02020603050405020304" pitchFamily="18" charset="0"/>
              </a:rPr>
              <a:t>from the roots.</a:t>
            </a:r>
          </a:p>
        </p:txBody>
      </p:sp>
      <p:sp>
        <p:nvSpPr>
          <p:cNvPr id="7" name="Rectangle 6"/>
          <p:cNvSpPr/>
          <p:nvPr/>
        </p:nvSpPr>
        <p:spPr>
          <a:xfrm>
            <a:off x="2273845" y="5127792"/>
            <a:ext cx="8684472" cy="1384995"/>
          </a:xfrm>
          <a:prstGeom prst="rect">
            <a:avLst/>
          </a:prstGeom>
          <a:solidFill>
            <a:schemeClr val="accent2">
              <a:lumMod val="20000"/>
              <a:lumOff val="80000"/>
            </a:schemeClr>
          </a:solidFill>
          <a:ln w="3810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Times New Roman" panose="02020603050405020304" pitchFamily="18" charset="0"/>
                <a:cs typeface="Times New Roman" panose="02020603050405020304" pitchFamily="18" charset="0"/>
              </a:rPr>
              <a:t>From the text we came to know  that s</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 liked them as</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she told her students in the class</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Her childhood  days were very delightful.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05812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8294" y="1811792"/>
            <a:ext cx="10798628" cy="3539430"/>
          </a:xfrm>
          <a:prstGeom prst="rect">
            <a:avLst/>
          </a:prstGeom>
          <a:solidFill>
            <a:schemeClr val="accent1">
              <a:lumMod val="20000"/>
              <a:lumOff val="80000"/>
            </a:schemeClr>
          </a:solidFill>
          <a:ln w="28575">
            <a:solidFill>
              <a:schemeClr val="accent2">
                <a:lumMod val="75000"/>
              </a:schemeClr>
            </a:solidFill>
          </a:ln>
        </p:spPr>
        <p:txBody>
          <a:bodyPr wrap="square">
            <a:spAutoFit/>
          </a:bodyPr>
          <a:lstStyle>
            <a:defPPr>
              <a:defRPr lang="en-US"/>
            </a:defPPr>
            <a:lvl1pPr marL="0" algn="l" defTabSz="1071128" rtl="0" eaLnBrk="1" latinLnBrk="0" hangingPunct="1">
              <a:defRPr sz="2100" kern="1200">
                <a:solidFill>
                  <a:schemeClr val="tx1"/>
                </a:solidFill>
                <a:latin typeface="+mn-lt"/>
                <a:ea typeface="+mn-ea"/>
                <a:cs typeface="+mn-cs"/>
              </a:defRPr>
            </a:lvl1pPr>
            <a:lvl2pPr marL="535564" algn="l" defTabSz="1071128" rtl="0" eaLnBrk="1" latinLnBrk="0" hangingPunct="1">
              <a:defRPr sz="2100" kern="1200">
                <a:solidFill>
                  <a:schemeClr val="tx1"/>
                </a:solidFill>
                <a:latin typeface="+mn-lt"/>
                <a:ea typeface="+mn-ea"/>
                <a:cs typeface="+mn-cs"/>
              </a:defRPr>
            </a:lvl2pPr>
            <a:lvl3pPr marL="1071128" algn="l" defTabSz="1071128" rtl="0" eaLnBrk="1" latinLnBrk="0" hangingPunct="1">
              <a:defRPr sz="2100" kern="1200">
                <a:solidFill>
                  <a:schemeClr val="tx1"/>
                </a:solidFill>
                <a:latin typeface="+mn-lt"/>
                <a:ea typeface="+mn-ea"/>
                <a:cs typeface="+mn-cs"/>
              </a:defRPr>
            </a:lvl3pPr>
            <a:lvl4pPr marL="1606692" algn="l" defTabSz="1071128" rtl="0" eaLnBrk="1" latinLnBrk="0" hangingPunct="1">
              <a:defRPr sz="2100" kern="1200">
                <a:solidFill>
                  <a:schemeClr val="tx1"/>
                </a:solidFill>
                <a:latin typeface="+mn-lt"/>
                <a:ea typeface="+mn-ea"/>
                <a:cs typeface="+mn-cs"/>
              </a:defRPr>
            </a:lvl4pPr>
            <a:lvl5pPr marL="2142256" algn="l" defTabSz="1071128" rtl="0" eaLnBrk="1" latinLnBrk="0" hangingPunct="1">
              <a:defRPr sz="2100" kern="1200">
                <a:solidFill>
                  <a:schemeClr val="tx1"/>
                </a:solidFill>
                <a:latin typeface="+mn-lt"/>
                <a:ea typeface="+mn-ea"/>
                <a:cs typeface="+mn-cs"/>
              </a:defRPr>
            </a:lvl5pPr>
            <a:lvl6pPr marL="2677820" algn="l" defTabSz="1071128" rtl="0" eaLnBrk="1" latinLnBrk="0" hangingPunct="1">
              <a:defRPr sz="2100" kern="1200">
                <a:solidFill>
                  <a:schemeClr val="tx1"/>
                </a:solidFill>
                <a:latin typeface="+mn-lt"/>
                <a:ea typeface="+mn-ea"/>
                <a:cs typeface="+mn-cs"/>
              </a:defRPr>
            </a:lvl6pPr>
            <a:lvl7pPr marL="3213384" algn="l" defTabSz="1071128" rtl="0" eaLnBrk="1" latinLnBrk="0" hangingPunct="1">
              <a:defRPr sz="2100" kern="1200">
                <a:solidFill>
                  <a:schemeClr val="tx1"/>
                </a:solidFill>
                <a:latin typeface="+mn-lt"/>
                <a:ea typeface="+mn-ea"/>
                <a:cs typeface="+mn-cs"/>
              </a:defRPr>
            </a:lvl7pPr>
            <a:lvl8pPr marL="3748949" algn="l" defTabSz="1071128" rtl="0" eaLnBrk="1" latinLnBrk="0" hangingPunct="1">
              <a:defRPr sz="2100" kern="1200">
                <a:solidFill>
                  <a:schemeClr val="tx1"/>
                </a:solidFill>
                <a:latin typeface="+mn-lt"/>
                <a:ea typeface="+mn-ea"/>
                <a:cs typeface="+mn-cs"/>
              </a:defRPr>
            </a:lvl8pPr>
            <a:lvl9pPr marL="4284513" algn="l" defTabSz="1071128" rtl="0" eaLnBrk="1" latinLnBrk="0" hangingPunct="1">
              <a:defRPr sz="2100" kern="1200">
                <a:solidFill>
                  <a:schemeClr val="tx1"/>
                </a:solidFill>
                <a:latin typeface="+mn-lt"/>
                <a:ea typeface="+mn-ea"/>
                <a:cs typeface="+mn-cs"/>
              </a:defRPr>
            </a:lvl9pPr>
          </a:lstStyle>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Times New Roman" panose="02020603050405020304" pitchFamily="18" charset="0"/>
                <a:cs typeface="Times New Roman" panose="02020603050405020304" pitchFamily="18" charset="0"/>
              </a:rPr>
              <a:t>a</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The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rate of increase in food production cannot keep pace with the rate </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of population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growth.</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sentence means that the food production</a:t>
            </a:r>
          </a:p>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a:solidFill>
                  <a:srgbClr val="1D0967"/>
                </a:solidFill>
                <a:latin typeface="Times New Roman" panose="02020603050405020304" pitchFamily="18" charset="0"/>
                <a:cs typeface="Times New Roman" panose="02020603050405020304" pitchFamily="18" charset="0"/>
              </a:rPr>
              <a:t>i</a:t>
            </a:r>
            <a:r>
              <a:rPr kumimoji="0" lang="en-US" sz="3200" b="0" i="0" u="none" strike="noStrike" kern="1200" cap="none" spc="0" normalizeH="0" baseline="0" noProof="0" dirty="0" smtClean="0">
                <a:ln>
                  <a:noFill/>
                </a:ln>
                <a:solidFill>
                  <a:srgbClr val="1D0967"/>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1D0967"/>
                </a:solidFill>
                <a:effectLst/>
                <a:uLnTx/>
                <a:uFillTx/>
                <a:latin typeface="Times New Roman" panose="02020603050405020304" pitchFamily="18" charset="0"/>
                <a:ea typeface="+mn-ea"/>
                <a:cs typeface="Times New Roman" panose="02020603050405020304" pitchFamily="18" charset="0"/>
              </a:rPr>
              <a:t>is as much as needed.</a:t>
            </a:r>
          </a:p>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smtClean="0">
                <a:solidFill>
                  <a:srgbClr val="1D0967"/>
                </a:solidFill>
                <a:latin typeface="Times New Roman" panose="02020603050405020304" pitchFamily="18" charset="0"/>
                <a:cs typeface="Times New Roman" panose="02020603050405020304" pitchFamily="18" charset="0"/>
              </a:rPr>
              <a:t>ii</a:t>
            </a:r>
            <a:r>
              <a:rPr kumimoji="0" lang="en-US" sz="3200" b="0" i="0" u="none" strike="noStrike" kern="1200" cap="none" spc="0" normalizeH="0" baseline="0" noProof="0" dirty="0" smtClean="0">
                <a:ln>
                  <a:noFill/>
                </a:ln>
                <a:solidFill>
                  <a:srgbClr val="1D0967"/>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1D0967"/>
                </a:solidFill>
                <a:effectLst/>
                <a:uLnTx/>
                <a:uFillTx/>
                <a:latin typeface="Times New Roman" panose="02020603050405020304" pitchFamily="18" charset="0"/>
                <a:ea typeface="+mn-ea"/>
                <a:cs typeface="Times New Roman" panose="02020603050405020304" pitchFamily="18" charset="0"/>
              </a:rPr>
              <a:t>is less than what is needed.</a:t>
            </a:r>
          </a:p>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smtClean="0">
                <a:solidFill>
                  <a:srgbClr val="1D0967"/>
                </a:solidFill>
                <a:latin typeface="Times New Roman" panose="02020603050405020304" pitchFamily="18" charset="0"/>
                <a:cs typeface="Times New Roman" panose="02020603050405020304" pitchFamily="18" charset="0"/>
              </a:rPr>
              <a:t>iii</a:t>
            </a:r>
            <a:r>
              <a:rPr kumimoji="0" lang="en-US" sz="3200" b="0" i="0" u="none" strike="noStrike" kern="1200" cap="none" spc="0" normalizeH="0" baseline="0" noProof="0" dirty="0" smtClean="0">
                <a:ln>
                  <a:noFill/>
                </a:ln>
                <a:solidFill>
                  <a:srgbClr val="1D0967"/>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1D0967"/>
                </a:solidFill>
                <a:effectLst/>
                <a:uLnTx/>
                <a:uFillTx/>
                <a:latin typeface="Times New Roman" panose="02020603050405020304" pitchFamily="18" charset="0"/>
                <a:ea typeface="+mn-ea"/>
                <a:cs typeface="Times New Roman" panose="02020603050405020304" pitchFamily="18" charset="0"/>
              </a:rPr>
              <a:t>is more than what is needed.</a:t>
            </a:r>
          </a:p>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smtClean="0">
                <a:solidFill>
                  <a:srgbClr val="1D0967"/>
                </a:solidFill>
                <a:latin typeface="Times New Roman" panose="02020603050405020304" pitchFamily="18" charset="0"/>
                <a:cs typeface="Times New Roman" panose="02020603050405020304" pitchFamily="18" charset="0"/>
              </a:rPr>
              <a:t>iv</a:t>
            </a:r>
            <a:r>
              <a:rPr kumimoji="0" lang="en-US" sz="3200" b="0" i="0" u="none" strike="noStrike" kern="1200" cap="none" spc="0" normalizeH="0" baseline="0" noProof="0" dirty="0" smtClean="0">
                <a:ln>
                  <a:noFill/>
                </a:ln>
                <a:solidFill>
                  <a:srgbClr val="1D0967"/>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1D0967"/>
                </a:solidFill>
                <a:effectLst/>
                <a:uLnTx/>
                <a:uFillTx/>
                <a:latin typeface="Times New Roman" panose="02020603050405020304" pitchFamily="18" charset="0"/>
                <a:ea typeface="+mn-ea"/>
                <a:cs typeface="Times New Roman" panose="02020603050405020304" pitchFamily="18" charset="0"/>
              </a:rPr>
              <a:t>is sufficient for the population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4" name="Oval 3"/>
          <p:cNvSpPr/>
          <p:nvPr/>
        </p:nvSpPr>
        <p:spPr>
          <a:xfrm>
            <a:off x="1218294" y="3770484"/>
            <a:ext cx="549728" cy="59508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504950" y="691263"/>
            <a:ext cx="7828643" cy="584775"/>
          </a:xfrm>
          <a:prstGeom prst="rect">
            <a:avLst/>
          </a:prstGeom>
          <a:solidFill>
            <a:schemeClr val="bg1"/>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Select the best answer from the alternative.</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8620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0939" y="162957"/>
            <a:ext cx="8861691" cy="3539430"/>
          </a:xfrm>
          <a:prstGeom prst="rect">
            <a:avLst/>
          </a:prstGeom>
          <a:solidFill>
            <a:schemeClr val="bg1"/>
          </a:solidFill>
          <a:ln>
            <a:solidFill>
              <a:srgbClr val="002060"/>
            </a:solidFill>
          </a:ln>
        </p:spPr>
        <p:txBody>
          <a:bodyPr wrap="square">
            <a:spAutoFit/>
          </a:bodyPr>
          <a:lstStyle/>
          <a:p>
            <a:pPr marL="0" marR="0" lvl="0" indent="0" algn="l" defTabSz="1071128"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a:rPr>
              <a:t>b</a:t>
            </a:r>
            <a:r>
              <a:rPr kumimoji="0" lang="en-US" sz="2800" b="0" i="0" u="none" strike="noStrike" kern="1200" cap="none" spc="0" normalizeH="0" baseline="0" noProof="0" dirty="0" smtClean="0">
                <a:ln>
                  <a:noFill/>
                </a:ln>
                <a:solidFill>
                  <a:prstClr val="black"/>
                </a:solidFill>
                <a:effectLst/>
                <a:uLnTx/>
                <a:uFillTx/>
                <a:latin typeface="Times New Roman"/>
                <a:ea typeface="+mn-ea"/>
                <a:cs typeface="+mn-cs"/>
              </a:rPr>
              <a:t>. </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How can our housing problem </a:t>
            </a:r>
            <a:r>
              <a:rPr kumimoji="0" lang="en-US" sz="2800" b="0" i="0" u="none" strike="noStrike" kern="1200" cap="none" spc="0" normalizeH="0" baseline="0" noProof="0" dirty="0" smtClean="0">
                <a:ln>
                  <a:noFill/>
                </a:ln>
                <a:solidFill>
                  <a:prstClr val="black"/>
                </a:solidFill>
                <a:effectLst/>
                <a:uLnTx/>
                <a:uFillTx/>
                <a:latin typeface="Times New Roman"/>
                <a:ea typeface="+mn-ea"/>
                <a:cs typeface="+mn-cs"/>
              </a:rPr>
              <a:t>increase </a:t>
            </a:r>
            <a:r>
              <a:rPr kumimoji="0" lang="en-US" sz="2800" b="0" i="0" u="none" strike="noStrike" kern="1200" cap="none" spc="0" normalizeH="0" baseline="0" noProof="0" dirty="0">
                <a:ln>
                  <a:noFill/>
                </a:ln>
                <a:solidFill>
                  <a:prstClr val="black"/>
                </a:solidFill>
                <a:effectLst/>
                <a:uLnTx/>
                <a:uFillTx/>
                <a:latin typeface="Times New Roman"/>
                <a:ea typeface="+mn-ea"/>
                <a:cs typeface="+mn-cs"/>
              </a:rPr>
              <a:t>our food problem?</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a:t>
            </a:r>
            <a:r>
              <a:rPr kumimoji="0" lang="en-US" sz="2800" b="0" i="0" u="none" strike="noStrike" kern="1200" cap="none" spc="0" normalizeH="0" baseline="0" noProof="0" dirty="0" err="1" smtClean="0">
                <a:ln>
                  <a:noFill/>
                </a:ln>
                <a:solidFill>
                  <a:srgbClr val="002060"/>
                </a:solidFill>
                <a:effectLst/>
                <a:uLnTx/>
                <a:uFillTx/>
                <a:latin typeface="Times New Roman"/>
                <a:ea typeface="+mn-ea"/>
                <a:cs typeface="+mn-cs"/>
              </a:rPr>
              <a:t>i</a:t>
            </a: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After making houses, farmers do not have enough time to </a:t>
            </a: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work in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the field.</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ii)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After making houses, farmers </a:t>
            </a: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do not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have enough money to buy food.</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iii)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If you do not have a house, you cannot store your food.</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Times New Roman"/>
                <a:ea typeface="+mn-ea"/>
                <a:cs typeface="+mn-cs"/>
              </a:rPr>
              <a:t>  iv) </a:t>
            </a:r>
            <a:r>
              <a:rPr kumimoji="0" lang="en-US" sz="2800" b="0" i="0" u="none" strike="noStrike" kern="1200" cap="none" spc="0" normalizeH="0" baseline="0" noProof="0" dirty="0">
                <a:ln>
                  <a:noFill/>
                </a:ln>
                <a:solidFill>
                  <a:srgbClr val="002060"/>
                </a:solidFill>
                <a:effectLst/>
                <a:uLnTx/>
                <a:uFillTx/>
                <a:latin typeface="Times New Roman"/>
                <a:ea typeface="+mn-ea"/>
                <a:cs typeface="+mn-cs"/>
              </a:rPr>
              <a:t>For making too many houses, people are using the crop land.</a:t>
            </a:r>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Oval 2"/>
          <p:cNvSpPr/>
          <p:nvPr/>
        </p:nvSpPr>
        <p:spPr>
          <a:xfrm>
            <a:off x="3246655" y="2751105"/>
            <a:ext cx="440504" cy="5409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3090939" y="3562566"/>
            <a:ext cx="8861691" cy="3046988"/>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c</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makes our land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decrease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day by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Families are growing larger in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Houses and factories are being built on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iii)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Smaller families need smaller houses.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iv)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Land grabbers are occupying a portion of our land.</a:t>
            </a:r>
          </a:p>
        </p:txBody>
      </p:sp>
      <p:sp>
        <p:nvSpPr>
          <p:cNvPr id="5" name="Oval 4"/>
          <p:cNvSpPr/>
          <p:nvPr/>
        </p:nvSpPr>
        <p:spPr>
          <a:xfrm>
            <a:off x="3246655" y="4614996"/>
            <a:ext cx="440504" cy="5409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19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3791" y="575446"/>
            <a:ext cx="8853714" cy="2554545"/>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d</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Many people may have to live on trees, because-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they would like tree houses.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making houses on trees is less expensive.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iii)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they may not find land to make houses.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iv) </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tree houses are safer during floods</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Oval 3"/>
          <p:cNvSpPr/>
          <p:nvPr/>
        </p:nvSpPr>
        <p:spPr>
          <a:xfrm>
            <a:off x="3193299" y="2078863"/>
            <a:ext cx="566058" cy="6021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561936" y="3548929"/>
            <a:ext cx="7881259" cy="2554545"/>
          </a:xfrm>
          <a:prstGeom prst="rect">
            <a:avLst/>
          </a:prstGeom>
          <a:solidFill>
            <a:schemeClr val="bg1"/>
          </a:solidFill>
          <a:ln>
            <a:solidFill>
              <a:srgbClr val="002060"/>
            </a:solidFill>
          </a:ln>
        </p:spPr>
        <p:txBody>
          <a:bodyPr wrap="square">
            <a:spAutoFit/>
          </a:bodyPr>
          <a:lstStyle/>
          <a:p>
            <a:pPr marL="0" marR="0" lvl="0" indent="0" algn="l" defTabSz="1071128"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a:rPr>
              <a:t>e</a:t>
            </a:r>
            <a:r>
              <a:rPr kumimoji="0" lang="en-US" sz="3200" b="0" i="0" u="none" strike="noStrike" kern="1200" cap="none" spc="0" normalizeH="0" baseline="0" noProof="0" dirty="0" smtClean="0">
                <a:ln>
                  <a:noFill/>
                </a:ln>
                <a:solidFill>
                  <a:prstClr val="black"/>
                </a:solidFill>
                <a:effectLst/>
                <a:uLnTx/>
                <a:uFillTx/>
                <a:latin typeface="Times New Roman"/>
                <a:ea typeface="+mn-ea"/>
                <a:cs typeface="+mn-cs"/>
              </a:rPr>
              <a:t>. </a:t>
            </a:r>
            <a:r>
              <a:rPr kumimoji="0" lang="en-US" sz="3200" b="0" i="0" u="none" strike="noStrike" kern="1200" cap="none" spc="0" normalizeH="0" baseline="0" noProof="0" dirty="0">
                <a:ln>
                  <a:noFill/>
                </a:ln>
                <a:solidFill>
                  <a:prstClr val="black"/>
                </a:solidFill>
                <a:effectLst/>
                <a:uLnTx/>
                <a:uFillTx/>
                <a:latin typeface="Times New Roman"/>
                <a:ea typeface="+mn-ea"/>
                <a:cs typeface="+mn-cs"/>
              </a:rPr>
              <a:t>People are cutting trees to-</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err="1" smtClean="0">
                <a:ln>
                  <a:noFill/>
                </a:ln>
                <a:solidFill>
                  <a:srgbClr val="002060"/>
                </a:solidFill>
                <a:effectLst/>
                <a:uLnTx/>
                <a:uFillTx/>
                <a:latin typeface="Times New Roman"/>
                <a:ea typeface="+mn-ea"/>
                <a:cs typeface="+mn-cs"/>
              </a:rPr>
              <a:t>i</a:t>
            </a: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plant more trees.</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ii) </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keep the environment clean.</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iii) </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make articles of furniture.</a:t>
            </a:r>
          </a:p>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a:ea typeface="+mn-ea"/>
                <a:cs typeface="+mn-cs"/>
              </a:rPr>
              <a:t>   iv) </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grow crops or make houses.</a:t>
            </a:r>
          </a:p>
        </p:txBody>
      </p:sp>
      <p:sp>
        <p:nvSpPr>
          <p:cNvPr id="6" name="Oval 5"/>
          <p:cNvSpPr/>
          <p:nvPr/>
        </p:nvSpPr>
        <p:spPr>
          <a:xfrm>
            <a:off x="3855610" y="5501317"/>
            <a:ext cx="566058" cy="6021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950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0853" y="65988"/>
            <a:ext cx="9032589" cy="3046988"/>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noProof="0" dirty="0">
                <a:solidFill>
                  <a:prstClr val="black"/>
                </a:solidFill>
                <a:latin typeface="Times New Roman" panose="02020603050405020304" pitchFamily="18" charset="0"/>
                <a:cs typeface="Times New Roman" panose="02020603050405020304" pitchFamily="18" charset="0"/>
              </a:rPr>
              <a:t>f</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There used to be a wood n the northern side of the village</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Here ‘ wood’ means-----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an</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area covered with</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trees.</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 </a:t>
            </a:r>
            <a:r>
              <a:rPr lang="en-US" sz="3200" dirty="0" smtClean="0">
                <a:solidFill>
                  <a:srgbClr val="002060"/>
                </a:solidFill>
                <a:latin typeface="Times New Roman" panose="02020603050405020304" pitchFamily="18" charset="0"/>
                <a:cs typeface="Times New Roman" panose="02020603050405020304" pitchFamily="18" charset="0"/>
              </a:rPr>
              <a:t>log and branches of trees</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iii) </a:t>
            </a:r>
            <a:r>
              <a:rPr lang="en-US" sz="3200" dirty="0" smtClean="0">
                <a:solidFill>
                  <a:srgbClr val="002060"/>
                </a:solidFill>
                <a:latin typeface="Times New Roman" panose="02020603050405020304" pitchFamily="18" charset="0"/>
                <a:cs typeface="Times New Roman" panose="02020603050405020304" pitchFamily="18" charset="0"/>
              </a:rPr>
              <a:t>a tall tree</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iv) </a:t>
            </a:r>
            <a:r>
              <a:rPr lang="en-US" sz="3200" dirty="0" smtClean="0">
                <a:solidFill>
                  <a:srgbClr val="002060"/>
                </a:solidFill>
                <a:latin typeface="Times New Roman" panose="02020603050405020304" pitchFamily="18" charset="0"/>
                <a:cs typeface="Times New Roman" panose="02020603050405020304" pitchFamily="18" charset="0"/>
              </a:rPr>
              <a:t>a banyan tree</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Oval 2"/>
          <p:cNvSpPr/>
          <p:nvPr/>
        </p:nvSpPr>
        <p:spPr>
          <a:xfrm>
            <a:off x="2803373" y="1012990"/>
            <a:ext cx="566058" cy="6021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2696301" y="3157655"/>
            <a:ext cx="8861691" cy="3046988"/>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g</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The class comes up with different problems. Here ‘comes up’ replaced by----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summons</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 addresses</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iii) creates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iv)</a:t>
            </a:r>
            <a:r>
              <a:rPr kumimoji="0" lang="en-US" sz="32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develops</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Oval 4"/>
          <p:cNvSpPr/>
          <p:nvPr/>
        </p:nvSpPr>
        <p:spPr>
          <a:xfrm>
            <a:off x="2803373" y="4656883"/>
            <a:ext cx="440504" cy="5409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446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4754" y="120145"/>
            <a:ext cx="5755978" cy="584775"/>
          </a:xfrm>
          <a:prstGeom prst="rect">
            <a:avLst/>
          </a:prstGeom>
          <a:solidFill>
            <a:srgbClr val="92D050"/>
          </a:solidFill>
          <a:ln w="190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Answer the following questions:</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6263" y="774412"/>
            <a:ext cx="10365737" cy="2677656"/>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buAutoNum type="alphaLcParenR"/>
            </a:pPr>
            <a:r>
              <a:rPr lang="en-US" sz="2800" dirty="0" smtClean="0">
                <a:solidFill>
                  <a:schemeClr val="tx1"/>
                </a:solidFill>
                <a:latin typeface="Times New Roman" panose="02020603050405020304" pitchFamily="18" charset="0"/>
                <a:cs typeface="Times New Roman" panose="02020603050405020304" pitchFamily="18" charset="0"/>
              </a:rPr>
              <a:t>Why cannot the rate of increase in food production keep pace with he rate of population growth?</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b) How can our housing problem add to our food </a:t>
            </a:r>
            <a:r>
              <a:rPr lang="en-US" sz="2800" dirty="0">
                <a:solidFill>
                  <a:schemeClr val="tx1"/>
                </a:solidFill>
                <a:latin typeface="Times New Roman" panose="02020603050405020304" pitchFamily="18" charset="0"/>
                <a:cs typeface="Times New Roman" panose="02020603050405020304" pitchFamily="18" charset="0"/>
              </a:rPr>
              <a:t>p</a:t>
            </a:r>
            <a:r>
              <a:rPr lang="en-US" sz="2800" dirty="0" smtClean="0">
                <a:solidFill>
                  <a:schemeClr val="tx1"/>
                </a:solidFill>
                <a:latin typeface="Times New Roman" panose="02020603050405020304" pitchFamily="18" charset="0"/>
                <a:cs typeface="Times New Roman" panose="02020603050405020304" pitchFamily="18" charset="0"/>
              </a:rPr>
              <a:t>roblem?</a:t>
            </a:r>
          </a:p>
          <a:p>
            <a:pPr lvl="0"/>
            <a:r>
              <a:rPr lang="en-US" sz="2800" dirty="0" smtClean="0">
                <a:solidFill>
                  <a:schemeClr val="tx1"/>
                </a:solidFill>
                <a:latin typeface="Times New Roman" panose="02020603050405020304" pitchFamily="18" charset="0"/>
                <a:cs typeface="Times New Roman" panose="02020603050405020304" pitchFamily="18" charset="0"/>
              </a:rPr>
              <a:t>c) </a:t>
            </a:r>
            <a:r>
              <a:rPr lang="en-US" sz="2800" dirty="0" smtClean="0">
                <a:solidFill>
                  <a:srgbClr val="000000"/>
                </a:solidFill>
                <a:latin typeface="Times New Roman" panose="02020603050405020304" pitchFamily="18" charset="0"/>
                <a:cs typeface="Times New Roman" panose="02020603050405020304" pitchFamily="18" charset="0"/>
              </a:rPr>
              <a:t>Where would Ms Choudhury often have picnic with her age-mates?</a:t>
            </a:r>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d) Why may many people make houses on trees or floating boat</a:t>
            </a:r>
            <a:r>
              <a:rPr lang="en-US" sz="2800" dirty="0">
                <a:solidFill>
                  <a:srgbClr val="000000"/>
                </a:solidFill>
                <a:latin typeface="Times New Roman" panose="02020603050405020304" pitchFamily="18" charset="0"/>
                <a:cs typeface="Times New Roman" panose="02020603050405020304" pitchFamily="18" charset="0"/>
              </a:rPr>
              <a:t>?</a:t>
            </a:r>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e)  How is the beauty of Ms Choudhury’s village spoiled?</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6263" y="3793987"/>
            <a:ext cx="9947566" cy="2246769"/>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Answer-a)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rate of increase in food production </a:t>
            </a:r>
            <a:r>
              <a:rPr lang="en-US" sz="2800" dirty="0" smtClean="0">
                <a:latin typeface="Times New Roman" panose="02020603050405020304" pitchFamily="18" charset="0"/>
                <a:cs typeface="Times New Roman" panose="02020603050405020304" pitchFamily="18" charset="0"/>
              </a:rPr>
              <a:t>cannot keep </a:t>
            </a:r>
            <a:r>
              <a:rPr lang="en-US" sz="2800" dirty="0">
                <a:latin typeface="Times New Roman" panose="02020603050405020304" pitchFamily="18" charset="0"/>
                <a:cs typeface="Times New Roman" panose="02020603050405020304" pitchFamily="18" charset="0"/>
              </a:rPr>
              <a:t>pace with he rate of population </a:t>
            </a:r>
            <a:r>
              <a:rPr lang="en-US" sz="2800" dirty="0" smtClean="0">
                <a:latin typeface="Times New Roman" panose="02020603050405020304" pitchFamily="18" charset="0"/>
                <a:cs typeface="Times New Roman" panose="02020603050405020304" pitchFamily="18" charset="0"/>
              </a:rPr>
              <a:t>growth because our land is limited and we cannot increased it while our population is increasing rapidly. Food production is less than what we needed. So it cannot </a:t>
            </a:r>
            <a:r>
              <a:rPr lang="en-US" sz="2800" dirty="0">
                <a:latin typeface="Times New Roman" panose="02020603050405020304" pitchFamily="18" charset="0"/>
                <a:cs typeface="Times New Roman" panose="02020603050405020304" pitchFamily="18" charset="0"/>
              </a:rPr>
              <a:t>keep pace with he rate of population </a:t>
            </a:r>
            <a:r>
              <a:rPr lang="en-US" sz="2800" dirty="0" smtClean="0">
                <a:latin typeface="Times New Roman" panose="02020603050405020304" pitchFamily="18" charset="0"/>
                <a:cs typeface="Times New Roman" panose="02020603050405020304" pitchFamily="18" charset="0"/>
              </a:rPr>
              <a:t>growth.</a:t>
            </a:r>
            <a:endParaRPr lang="en-GB"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826263" y="3521560"/>
            <a:ext cx="9947566" cy="2246769"/>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Answer-b) </a:t>
            </a:r>
            <a:r>
              <a:rPr lang="en-US" sz="2800" dirty="0" smtClean="0">
                <a:solidFill>
                  <a:prstClr val="black"/>
                </a:solidFill>
                <a:latin typeface="Times New Roman" panose="02020603050405020304" pitchFamily="18" charset="0"/>
                <a:cs typeface="Times New Roman" panose="02020603050405020304" pitchFamily="18" charset="0"/>
              </a:rPr>
              <a:t>As our </a:t>
            </a:r>
            <a:r>
              <a:rPr lang="en-US" sz="2800" dirty="0">
                <a:solidFill>
                  <a:prstClr val="black"/>
                </a:solidFill>
                <a:latin typeface="Times New Roman" panose="02020603050405020304" pitchFamily="18" charset="0"/>
                <a:cs typeface="Times New Roman" panose="02020603050405020304" pitchFamily="18" charset="0"/>
              </a:rPr>
              <a:t>population is increasing </a:t>
            </a:r>
            <a:r>
              <a:rPr lang="en-US" sz="2800" dirty="0" smtClean="0">
                <a:solidFill>
                  <a:prstClr val="black"/>
                </a:solidFill>
                <a:latin typeface="Times New Roman" panose="02020603050405020304" pitchFamily="18" charset="0"/>
                <a:cs typeface="Times New Roman" panose="02020603050405020304" pitchFamily="18" charset="0"/>
              </a:rPr>
              <a:t>rapidly and larger families are breaking  into smaller families. For making houses</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and  buildings for increasing population our arable lands are used-up and shrinking day by day. Thus housing </a:t>
            </a:r>
            <a:r>
              <a:rPr lang="en-US" sz="2800" dirty="0">
                <a:solidFill>
                  <a:prstClr val="black"/>
                </a:solidFill>
                <a:latin typeface="Times New Roman" panose="02020603050405020304" pitchFamily="18" charset="0"/>
                <a:cs typeface="Times New Roman" panose="02020603050405020304" pitchFamily="18" charset="0"/>
              </a:rPr>
              <a:t>problem add to our food problem</a:t>
            </a:r>
            <a:endParaRPr lang="en-GB"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1826263" y="3735876"/>
            <a:ext cx="9947566" cy="954107"/>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Answer-c)  </a:t>
            </a:r>
            <a:r>
              <a:rPr lang="en-US" sz="2800" dirty="0" smtClean="0">
                <a:solidFill>
                  <a:srgbClr val="000000"/>
                </a:solidFill>
                <a:latin typeface="Times New Roman" panose="02020603050405020304" pitchFamily="18" charset="0"/>
                <a:cs typeface="Times New Roman" panose="02020603050405020304" pitchFamily="18" charset="0"/>
              </a:rPr>
              <a:t>Ms </a:t>
            </a:r>
            <a:r>
              <a:rPr lang="en-US" sz="2800" dirty="0">
                <a:solidFill>
                  <a:srgbClr val="000000"/>
                </a:solidFill>
                <a:latin typeface="Times New Roman" panose="02020603050405020304" pitchFamily="18" charset="0"/>
                <a:cs typeface="Times New Roman" panose="02020603050405020304" pitchFamily="18" charset="0"/>
              </a:rPr>
              <a:t>Choudhury </a:t>
            </a:r>
            <a:r>
              <a:rPr lang="en-US" sz="2800" dirty="0" smtClean="0">
                <a:solidFill>
                  <a:srgbClr val="000000"/>
                </a:solidFill>
                <a:latin typeface="Times New Roman" panose="02020603050405020304" pitchFamily="18" charset="0"/>
                <a:cs typeface="Times New Roman" panose="02020603050405020304" pitchFamily="18" charset="0"/>
              </a:rPr>
              <a:t>would often </a:t>
            </a:r>
            <a:r>
              <a:rPr lang="en-US" sz="2800" dirty="0">
                <a:solidFill>
                  <a:srgbClr val="000000"/>
                </a:solidFill>
                <a:latin typeface="Times New Roman" panose="02020603050405020304" pitchFamily="18" charset="0"/>
                <a:cs typeface="Times New Roman" panose="02020603050405020304" pitchFamily="18" charset="0"/>
              </a:rPr>
              <a:t>have picnic with her age-mates</a:t>
            </a:r>
            <a:r>
              <a:rPr lang="en-GB" sz="2800" dirty="0" smtClean="0">
                <a:solidFill>
                  <a:srgbClr val="FF0000"/>
                </a:solidFill>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in the wood beside her village .</a:t>
            </a:r>
            <a:endParaRPr lang="en-GB"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826263" y="3735876"/>
            <a:ext cx="9947566" cy="1569660"/>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3200" dirty="0" smtClean="0">
                <a:solidFill>
                  <a:srgbClr val="FF0000"/>
                </a:solidFill>
                <a:latin typeface="Times New Roman" panose="02020603050405020304" pitchFamily="18" charset="0"/>
                <a:cs typeface="Times New Roman" panose="02020603050405020304" pitchFamily="18" charset="0"/>
              </a:rPr>
              <a:t>Answer-d) </a:t>
            </a:r>
            <a:r>
              <a:rPr lang="en-GB" sz="3200" dirty="0" smtClean="0">
                <a:latin typeface="Times New Roman" panose="02020603050405020304" pitchFamily="18" charset="0"/>
                <a:cs typeface="Times New Roman" panose="02020603050405020304" pitchFamily="18" charset="0"/>
              </a:rPr>
              <a:t>Due to increasing population</a:t>
            </a:r>
            <a:r>
              <a:rPr lang="en-US" sz="3200" dirty="0" smtClean="0">
                <a:solidFill>
                  <a:prstClr val="black"/>
                </a:solidFill>
                <a:latin typeface="Times New Roman" panose="02020603050405020304" pitchFamily="18" charset="0"/>
                <a:cs typeface="Times New Roman" panose="02020603050405020304" pitchFamily="18" charset="0"/>
              </a:rPr>
              <a:t> growth many people may not find land to build houses. So they may make their houses on trees or floating boats.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34559" y="3527647"/>
            <a:ext cx="9947566" cy="954107"/>
          </a:xfrm>
          <a:prstGeom prst="rect">
            <a:avLst/>
          </a:prstGeom>
          <a:solidFill>
            <a:srgbClr val="92D050"/>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2800" dirty="0" smtClean="0">
                <a:solidFill>
                  <a:srgbClr val="FF0000"/>
                </a:solidFill>
                <a:latin typeface="Times New Roman" panose="02020603050405020304" pitchFamily="18" charset="0"/>
                <a:cs typeface="Times New Roman" panose="02020603050405020304" pitchFamily="18" charset="0"/>
              </a:rPr>
              <a:t>Answer-e) </a:t>
            </a:r>
            <a:r>
              <a:rPr lang="en-US" sz="2800" dirty="0" smtClean="0">
                <a:solidFill>
                  <a:prstClr val="black"/>
                </a:solidFill>
                <a:latin typeface="Times New Roman" panose="02020603050405020304" pitchFamily="18" charset="0"/>
                <a:cs typeface="Times New Roman" panose="02020603050405020304" pitchFamily="18" charset="0"/>
              </a:rPr>
              <a:t>The </a:t>
            </a:r>
            <a:r>
              <a:rPr lang="en-US" sz="2800" dirty="0">
                <a:solidFill>
                  <a:prstClr val="black"/>
                </a:solidFill>
                <a:latin typeface="Times New Roman" panose="02020603050405020304" pitchFamily="18" charset="0"/>
                <a:cs typeface="Times New Roman" panose="02020603050405020304" pitchFamily="18" charset="0"/>
              </a:rPr>
              <a:t>beauty of Ms Choudhury’s village </a:t>
            </a:r>
            <a:r>
              <a:rPr lang="en-US" sz="2800" dirty="0" smtClean="0">
                <a:solidFill>
                  <a:prstClr val="black"/>
                </a:solidFill>
                <a:latin typeface="Times New Roman" panose="02020603050405020304" pitchFamily="18" charset="0"/>
                <a:cs typeface="Times New Roman" panose="02020603050405020304" pitchFamily="18" charset="0"/>
              </a:rPr>
              <a:t>is spoiled by  building unplanned houses here and there. </a:t>
            </a:r>
            <a:endParaRPr lang="en-US" sz="3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884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7136" y="1437962"/>
            <a:ext cx="9625263" cy="4154984"/>
          </a:xfrm>
          <a:prstGeom prst="rect">
            <a:avLst/>
          </a:prstGeom>
          <a:solidFill>
            <a:schemeClr val="accent2">
              <a:lumMod val="20000"/>
              <a:lumOff val="80000"/>
            </a:schemeClr>
          </a:solidFill>
        </p:spPr>
        <p:txBody>
          <a:bodyPr wrap="square">
            <a:spAutoFit/>
          </a:bodyPr>
          <a:lstStyle/>
          <a:p>
            <a:pPr algn="just"/>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this passage, Ms Choudhury and her students are talking about different problems. One group leader says that the scarcity of food is a serious problem. The </a:t>
            </a:r>
            <a:r>
              <a:rPr lang="en-GB" sz="2400" dirty="0" smtClean="0">
                <a:latin typeface="Times New Roman" panose="02020603050405020304" pitchFamily="18" charset="0"/>
                <a:cs typeface="Times New Roman" panose="02020603050405020304" pitchFamily="18" charset="0"/>
              </a:rPr>
              <a:t>agriculturists </a:t>
            </a:r>
            <a:r>
              <a:rPr lang="en-GB" sz="2400" dirty="0">
                <a:latin typeface="Times New Roman" panose="02020603050405020304" pitchFamily="18" charset="0"/>
                <a:cs typeface="Times New Roman" panose="02020603050405020304" pitchFamily="18" charset="0"/>
              </a:rPr>
              <a:t>have developed new varieties of rice and its per acre production is definitely high. But the rate of production of food is not keeping pace with the rate of population growth. Another group leader tells .about housing problem. If the population increases in the present rate, we have to build houses on trees and boats. After listening to all of their discussion Ms Choudhury tells them about her village. Once her village was full of trees and fields of various crops. But nowadays everything has changed. The beauties of the crop fields are spoiled by the unplanned houses built here and there.</a:t>
            </a:r>
          </a:p>
        </p:txBody>
      </p:sp>
      <p:sp>
        <p:nvSpPr>
          <p:cNvPr id="3" name="Rectangle 2"/>
          <p:cNvSpPr/>
          <p:nvPr/>
        </p:nvSpPr>
        <p:spPr>
          <a:xfrm>
            <a:off x="1772652" y="208746"/>
            <a:ext cx="9994232" cy="954107"/>
          </a:xfrm>
          <a:prstGeom prst="rect">
            <a:avLst/>
          </a:prstGeom>
          <a:solidFill>
            <a:schemeClr val="accent4">
              <a:lumMod val="40000"/>
              <a:lumOff val="60000"/>
            </a:schemeClr>
          </a:solidFill>
          <a:ln w="28575">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smtClean="0">
                <a:latin typeface="Times New Roman" panose="02020603050405020304" pitchFamily="18" charset="0"/>
                <a:cs typeface="Times New Roman" panose="02020603050405020304" pitchFamily="18" charset="0"/>
              </a:rPr>
              <a:t>Read </a:t>
            </a:r>
            <a:r>
              <a:rPr lang="en-GB" sz="2800" dirty="0">
                <a:latin typeface="Times New Roman" panose="02020603050405020304" pitchFamily="18" charset="0"/>
                <a:cs typeface="Times New Roman" panose="02020603050405020304" pitchFamily="18" charset="0"/>
              </a:rPr>
              <a:t>the following text and fill in each gap with a suitable word based on the information of the text. </a:t>
            </a:r>
          </a:p>
        </p:txBody>
      </p:sp>
    </p:spTree>
    <p:extLst>
      <p:ext uri="{BB962C8B-B14F-4D97-AF65-F5344CB8AC3E}">
        <p14:creationId xmlns:p14="http://schemas.microsoft.com/office/powerpoint/2010/main" val="39312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535" y="2361645"/>
            <a:ext cx="10311063" cy="3046988"/>
          </a:xfrm>
          <a:prstGeom prst="rect">
            <a:avLst/>
          </a:prstGeom>
          <a:solidFill>
            <a:schemeClr val="accent4">
              <a:lumMod val="60000"/>
              <a:lumOff val="40000"/>
            </a:schemeClr>
          </a:solidFill>
        </p:spPr>
        <p:txBody>
          <a:bodyPr wrap="square">
            <a:spAutoFit/>
          </a:bodyPr>
          <a:lstStyle/>
          <a:p>
            <a:pPr algn="just"/>
            <a:r>
              <a:rPr lang="en-GB" dirty="0" smtClean="0"/>
              <a:t> </a:t>
            </a:r>
            <a:r>
              <a:rPr lang="en-GB" sz="3200" dirty="0">
                <a:latin typeface="Times New Roman" panose="02020603050405020304" pitchFamily="18" charset="0"/>
                <a:cs typeface="Times New Roman" panose="02020603050405020304" pitchFamily="18" charset="0"/>
              </a:rPr>
              <a:t>The production of food is not (a</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in comparison with population growth. Our (b)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is shrinking day by day. People are making houses and factories on (c)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Housing problem is also giving (d)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to food problem. Really, a relation lies between food problem and (e)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problem. </a:t>
            </a:r>
          </a:p>
        </p:txBody>
      </p:sp>
      <p:sp>
        <p:nvSpPr>
          <p:cNvPr id="3" name="Rectangle 2"/>
          <p:cNvSpPr/>
          <p:nvPr/>
        </p:nvSpPr>
        <p:spPr>
          <a:xfrm>
            <a:off x="180474" y="182162"/>
            <a:ext cx="11887200" cy="1077218"/>
          </a:xfrm>
          <a:prstGeom prst="rect">
            <a:avLst/>
          </a:prstGeom>
          <a:solidFill>
            <a:schemeClr val="accent4">
              <a:lumMod val="40000"/>
              <a:lumOff val="60000"/>
            </a:schemeClr>
          </a:solidFill>
        </p:spPr>
        <p:txBody>
          <a:bodyPr wrap="square">
            <a:spAutoFit/>
          </a:bodyPr>
          <a:lstStyle/>
          <a:p>
            <a:r>
              <a:rPr lang="en-GB" sz="3200" dirty="0">
                <a:solidFill>
                  <a:prstClr val="black"/>
                </a:solidFill>
                <a:latin typeface="Times New Roman" panose="02020603050405020304" pitchFamily="18" charset="0"/>
                <a:cs typeface="Times New Roman" panose="02020603050405020304" pitchFamily="18" charset="0"/>
              </a:rPr>
              <a:t>Read the text and fill in each gap with a suitable word based on the information of the text. </a:t>
            </a:r>
            <a:r>
              <a:rPr lang="en-GB" sz="3200" dirty="0" smtClean="0">
                <a:solidFill>
                  <a:prstClr val="black"/>
                </a:solidFill>
                <a:latin typeface="Times New Roman" panose="02020603050405020304" pitchFamily="18" charset="0"/>
                <a:cs typeface="Times New Roman" panose="02020603050405020304" pitchFamily="18" charset="0"/>
              </a:rPr>
              <a:t> </a:t>
            </a:r>
            <a:endParaRPr lang="en-GB" sz="32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57723" y="5768085"/>
            <a:ext cx="3657601" cy="584775"/>
          </a:xfrm>
          <a:prstGeom prst="rect">
            <a:avLst/>
          </a:prstGeom>
          <a:solidFill>
            <a:schemeClr val="accent4">
              <a:lumMod val="60000"/>
              <a:lumOff val="40000"/>
            </a:schemeClr>
          </a:solid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a</a:t>
            </a:r>
            <a:r>
              <a:rPr lang="en-GB" sz="3200" dirty="0" smtClean="0">
                <a:solidFill>
                  <a:srgbClr val="002060"/>
                </a:solidFill>
                <a:latin typeface="Times New Roman" panose="02020603050405020304" pitchFamily="18" charset="0"/>
                <a:cs typeface="Times New Roman" panose="02020603050405020304" pitchFamily="18" charset="0"/>
              </a:rPr>
              <a:t>) sufficient/enough</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35640" y="5782110"/>
            <a:ext cx="1447801" cy="584775"/>
          </a:xfrm>
          <a:prstGeom prst="rect">
            <a:avLst/>
          </a:prstGeom>
          <a:solidFill>
            <a:schemeClr val="accent4">
              <a:lumMod val="60000"/>
              <a:lumOff val="40000"/>
            </a:schemeClr>
          </a:solidFill>
        </p:spPr>
        <p:txBody>
          <a:bodyPr wrap="square" rtlCol="0">
            <a:spAutoFit/>
          </a:bodyPr>
          <a:lstStyle/>
          <a:p>
            <a:r>
              <a:rPr lang="en-GB" sz="3200" dirty="0">
                <a:latin typeface="Times New Roman" panose="02020603050405020304" pitchFamily="18" charset="0"/>
                <a:cs typeface="Times New Roman" panose="02020603050405020304" pitchFamily="18" charset="0"/>
              </a:rPr>
              <a:t>b</a:t>
            </a:r>
            <a:r>
              <a:rPr lang="en-GB" sz="3200" dirty="0" smtClean="0">
                <a:solidFill>
                  <a:srgbClr val="002060"/>
                </a:solidFill>
                <a:latin typeface="Times New Roman" panose="02020603050405020304" pitchFamily="18" charset="0"/>
                <a:cs typeface="Times New Roman" panose="02020603050405020304" pitchFamily="18" charset="0"/>
              </a:rPr>
              <a:t>) land</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24074" y="5782895"/>
            <a:ext cx="1447801" cy="584775"/>
          </a:xfrm>
          <a:prstGeom prst="rect">
            <a:avLst/>
          </a:prstGeom>
          <a:solidFill>
            <a:schemeClr val="accent4">
              <a:lumMod val="60000"/>
              <a:lumOff val="40000"/>
            </a:schemeClr>
          </a:solid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c</a:t>
            </a:r>
            <a:r>
              <a:rPr lang="en-GB" sz="3200" dirty="0" smtClean="0">
                <a:solidFill>
                  <a:srgbClr val="002060"/>
                </a:solidFill>
                <a:latin typeface="Times New Roman" panose="02020603050405020304" pitchFamily="18" charset="0"/>
                <a:cs typeface="Times New Roman" panose="02020603050405020304" pitchFamily="18" charset="0"/>
              </a:rPr>
              <a:t>) them</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812508" y="5787069"/>
            <a:ext cx="1447801" cy="584775"/>
          </a:xfrm>
          <a:prstGeom prst="rect">
            <a:avLst/>
          </a:prstGeom>
          <a:solidFill>
            <a:schemeClr val="accent4">
              <a:lumMod val="60000"/>
              <a:lumOff val="40000"/>
            </a:schemeClr>
          </a:solidFill>
        </p:spPr>
        <p:txBody>
          <a:bodyPr wrap="square" rtlCol="0">
            <a:spAutoFit/>
          </a:bodyPr>
          <a:lstStyle/>
          <a:p>
            <a:r>
              <a:rPr lang="en-GB" sz="3200" dirty="0" smtClean="0">
                <a:latin typeface="Times New Roman" panose="02020603050405020304" pitchFamily="18" charset="0"/>
                <a:cs typeface="Times New Roman" panose="02020603050405020304" pitchFamily="18" charset="0"/>
              </a:rPr>
              <a:t>d</a:t>
            </a:r>
            <a:r>
              <a:rPr lang="en-GB" sz="3200" dirty="0" smtClean="0">
                <a:solidFill>
                  <a:srgbClr val="002060"/>
                </a:solidFill>
                <a:latin typeface="Times New Roman" panose="02020603050405020304" pitchFamily="18" charset="0"/>
                <a:cs typeface="Times New Roman" panose="02020603050405020304" pitchFamily="18" charset="0"/>
              </a:rPr>
              <a:t>) birth</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500942" y="5745608"/>
            <a:ext cx="1929064" cy="584775"/>
          </a:xfrm>
          <a:prstGeom prst="rect">
            <a:avLst/>
          </a:prstGeom>
          <a:solidFill>
            <a:schemeClr val="accent4">
              <a:lumMod val="60000"/>
              <a:lumOff val="40000"/>
            </a:schemeClr>
          </a:solidFill>
        </p:spPr>
        <p:txBody>
          <a:bodyPr wrap="square" rtlCol="0">
            <a:spAutoFit/>
          </a:bodyPr>
          <a:lstStyle/>
          <a:p>
            <a:r>
              <a:rPr lang="en-GB" sz="3200" dirty="0">
                <a:latin typeface="Times New Roman" panose="02020603050405020304" pitchFamily="18" charset="0"/>
                <a:cs typeface="Times New Roman" panose="02020603050405020304" pitchFamily="18" charset="0"/>
              </a:rPr>
              <a:t>e</a:t>
            </a:r>
            <a:r>
              <a:rPr lang="en-GB" sz="3200" dirty="0" smtClean="0">
                <a:solidFill>
                  <a:srgbClr val="002060"/>
                </a:solidFill>
                <a:latin typeface="Times New Roman" panose="02020603050405020304" pitchFamily="18" charset="0"/>
                <a:cs typeface="Times New Roman" panose="02020603050405020304" pitchFamily="18" charset="0"/>
              </a:rPr>
              <a:t>) housing</a:t>
            </a:r>
            <a:endParaRPr lang="en-GB" sz="3200"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792163" y="1395014"/>
            <a:ext cx="3060453" cy="830997"/>
          </a:xfrm>
          <a:prstGeom prst="rect">
            <a:avLst/>
          </a:prstGeom>
          <a:solidFill>
            <a:schemeClr val="accent4">
              <a:lumMod val="60000"/>
              <a:lumOff val="40000"/>
            </a:schemeClr>
          </a:solidFill>
        </p:spPr>
        <p:txBody>
          <a:bodyPr wrap="none">
            <a:spAutoFit/>
          </a:bodyPr>
          <a:lstStyle/>
          <a:p>
            <a:pPr lvl="0"/>
            <a:r>
              <a:rPr lang="en-GB" sz="4800" b="1" dirty="0">
                <a:solidFill>
                  <a:srgbClr val="FF0000"/>
                </a:solidFill>
                <a:latin typeface="Times New Roman" panose="02020603050405020304" pitchFamily="18" charset="0"/>
                <a:cs typeface="Times New Roman" panose="02020603050405020304" pitchFamily="18" charset="0"/>
              </a:rPr>
              <a:t>Evaluation</a:t>
            </a:r>
          </a:p>
        </p:txBody>
      </p:sp>
    </p:spTree>
    <p:extLst>
      <p:ext uri="{BB962C8B-B14F-4D97-AF65-F5344CB8AC3E}">
        <p14:creationId xmlns:p14="http://schemas.microsoft.com/office/powerpoint/2010/main" val="1109570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255" y="3539146"/>
            <a:ext cx="11248571" cy="1938992"/>
          </a:xfrm>
          <a:prstGeom prst="rect">
            <a:avLst/>
          </a:prstGeom>
          <a:solidFill>
            <a:schemeClr val="accent4">
              <a:lumMod val="40000"/>
              <a:lumOff val="60000"/>
            </a:schemeClr>
          </a:solidFill>
          <a:ln>
            <a:solidFill>
              <a:srgbClr val="002060"/>
            </a:solidFill>
          </a:ln>
        </p:spPr>
        <p:txBody>
          <a:bodyPr wrap="square">
            <a:spAutoFit/>
          </a:bodyPr>
          <a:lstStyle/>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a:ea typeface="+mn-ea"/>
                <a:cs typeface="+mn-cs"/>
              </a:rPr>
              <a:t>Write a composition about your village or locality. Describe any change in the things you have noticed over the years such as houses, fields, trees, plants, etc.</a:t>
            </a:r>
            <a:endParaRPr kumimoji="0" lang="en-US" sz="4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018" y="1509486"/>
            <a:ext cx="4731657" cy="1840974"/>
          </a:xfrm>
          <a:prstGeom prst="rect">
            <a:avLst/>
          </a:prstGeom>
          <a:ln>
            <a:solidFill>
              <a:srgbClr val="002060"/>
            </a:solidFill>
          </a:ln>
        </p:spPr>
      </p:pic>
      <p:sp>
        <p:nvSpPr>
          <p:cNvPr id="4" name="Frame 3"/>
          <p:cNvSpPr/>
          <p:nvPr/>
        </p:nvSpPr>
        <p:spPr>
          <a:xfrm>
            <a:off x="0" y="0"/>
            <a:ext cx="12192000" cy="6858000"/>
          </a:xfrm>
          <a:prstGeom prst="frame">
            <a:avLst>
              <a:gd name="adj1" fmla="val 1604"/>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4372610" y="397470"/>
            <a:ext cx="4096474" cy="923330"/>
          </a:xfrm>
          <a:prstGeom prst="rect">
            <a:avLst/>
          </a:prstGeom>
          <a:solidFill>
            <a:schemeClr val="bg1"/>
          </a:solidFill>
          <a:ln>
            <a:solidFill>
              <a:schemeClr val="tx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Home work</a:t>
            </a:r>
            <a:endParaRPr kumimoji="0" lang="en-US" sz="5400" b="0" i="0" u="none" strike="noStrike" kern="1200" cap="none" spc="0" normalizeH="0" baseline="0" noProof="0" dirty="0">
              <a:ln w="0"/>
              <a:solidFill>
                <a:srgbClr val="C0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15319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985428" y="1330274"/>
            <a:ext cx="4598250" cy="3829583"/>
          </a:xfrm>
          <a:prstGeom prst="roundRect">
            <a:avLst>
              <a:gd name="adj" fmla="val 4167"/>
            </a:avLst>
          </a:prstGeom>
          <a:solidFill>
            <a:srgbClr val="FFFFFF"/>
          </a:solidFill>
          <a:ln w="76200" cap="sq">
            <a:noFill/>
            <a:miter lim="800000"/>
          </a:ln>
          <a:effectLst>
            <a:outerShdw blurRad="44450" dist="27940" dir="5400000" algn="ctr">
              <a:srgbClr val="000000">
                <a:alpha val="32000"/>
              </a:srgbClr>
            </a:outerShdw>
            <a:reflection blurRad="12700" stA="2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3" name="Picture 2"/>
          <p:cNvPicPr>
            <a:picLocks noChangeAspect="1" noChangeArrowheads="1"/>
          </p:cNvPicPr>
          <p:nvPr/>
        </p:nvPicPr>
        <p:blipFill>
          <a:blip r:embed="rId3"/>
          <a:srcRect/>
          <a:stretch>
            <a:fillRect/>
          </a:stretch>
        </p:blipFill>
        <p:spPr bwMode="auto">
          <a:xfrm>
            <a:off x="8256989" y="1330274"/>
            <a:ext cx="3676394" cy="3829583"/>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1970260" y="5683127"/>
            <a:ext cx="9963123" cy="583187"/>
          </a:xfrm>
          <a:prstGeom prst="rect">
            <a:avLst/>
          </a:prstGeom>
          <a:solidFill>
            <a:schemeClr val="accent4">
              <a:lumMod val="60000"/>
              <a:lumOff val="4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lIns="87179" tIns="43590" rIns="87179" bIns="43590" rtlCol="0" anchor="t"/>
          <a:lstStyle>
            <a:defPPr>
              <a:defRPr lang="en-US"/>
            </a:defPPr>
            <a:lvl1pPr marL="0" algn="l" defTabSz="1071128" rtl="0" eaLnBrk="1" latinLnBrk="0" hangingPunct="1">
              <a:defRPr sz="2100" kern="1200">
                <a:solidFill>
                  <a:schemeClr val="dk1"/>
                </a:solidFill>
                <a:latin typeface="+mn-lt"/>
                <a:ea typeface="+mn-ea"/>
                <a:cs typeface="+mn-cs"/>
              </a:defRPr>
            </a:lvl1pPr>
            <a:lvl2pPr marL="535564" algn="l" defTabSz="1071128" rtl="0" eaLnBrk="1" latinLnBrk="0" hangingPunct="1">
              <a:defRPr sz="2100" kern="1200">
                <a:solidFill>
                  <a:schemeClr val="dk1"/>
                </a:solidFill>
                <a:latin typeface="+mn-lt"/>
                <a:ea typeface="+mn-ea"/>
                <a:cs typeface="+mn-cs"/>
              </a:defRPr>
            </a:lvl2pPr>
            <a:lvl3pPr marL="1071128" algn="l" defTabSz="1071128" rtl="0" eaLnBrk="1" latinLnBrk="0" hangingPunct="1">
              <a:defRPr sz="2100" kern="1200">
                <a:solidFill>
                  <a:schemeClr val="dk1"/>
                </a:solidFill>
                <a:latin typeface="+mn-lt"/>
                <a:ea typeface="+mn-ea"/>
                <a:cs typeface="+mn-cs"/>
              </a:defRPr>
            </a:lvl3pPr>
            <a:lvl4pPr marL="1606692" algn="l" defTabSz="1071128" rtl="0" eaLnBrk="1" latinLnBrk="0" hangingPunct="1">
              <a:defRPr sz="2100" kern="1200">
                <a:solidFill>
                  <a:schemeClr val="dk1"/>
                </a:solidFill>
                <a:latin typeface="+mn-lt"/>
                <a:ea typeface="+mn-ea"/>
                <a:cs typeface="+mn-cs"/>
              </a:defRPr>
            </a:lvl4pPr>
            <a:lvl5pPr marL="2142256" algn="l" defTabSz="1071128" rtl="0" eaLnBrk="1" latinLnBrk="0" hangingPunct="1">
              <a:defRPr sz="2100" kern="1200">
                <a:solidFill>
                  <a:schemeClr val="dk1"/>
                </a:solidFill>
                <a:latin typeface="+mn-lt"/>
                <a:ea typeface="+mn-ea"/>
                <a:cs typeface="+mn-cs"/>
              </a:defRPr>
            </a:lvl5pPr>
            <a:lvl6pPr marL="2677820" algn="l" defTabSz="1071128" rtl="0" eaLnBrk="1" latinLnBrk="0" hangingPunct="1">
              <a:defRPr sz="2100" kern="1200">
                <a:solidFill>
                  <a:schemeClr val="dk1"/>
                </a:solidFill>
                <a:latin typeface="+mn-lt"/>
                <a:ea typeface="+mn-ea"/>
                <a:cs typeface="+mn-cs"/>
              </a:defRPr>
            </a:lvl6pPr>
            <a:lvl7pPr marL="3213384" algn="l" defTabSz="1071128" rtl="0" eaLnBrk="1" latinLnBrk="0" hangingPunct="1">
              <a:defRPr sz="2100" kern="1200">
                <a:solidFill>
                  <a:schemeClr val="dk1"/>
                </a:solidFill>
                <a:latin typeface="+mn-lt"/>
                <a:ea typeface="+mn-ea"/>
                <a:cs typeface="+mn-cs"/>
              </a:defRPr>
            </a:lvl7pPr>
            <a:lvl8pPr marL="3748949" algn="l" defTabSz="1071128" rtl="0" eaLnBrk="1" latinLnBrk="0" hangingPunct="1">
              <a:defRPr sz="2100" kern="1200">
                <a:solidFill>
                  <a:schemeClr val="dk1"/>
                </a:solidFill>
                <a:latin typeface="+mn-lt"/>
                <a:ea typeface="+mn-ea"/>
                <a:cs typeface="+mn-cs"/>
              </a:defRPr>
            </a:lvl8pPr>
            <a:lvl9pPr marL="4284513" algn="l" defTabSz="1071128" rtl="0" eaLnBrk="1" latinLnBrk="0" hangingPunct="1">
              <a:defRPr sz="2100" kern="1200">
                <a:solidFill>
                  <a:schemeClr val="dk1"/>
                </a:solidFill>
                <a:latin typeface="+mn-lt"/>
                <a:ea typeface="+mn-ea"/>
                <a:cs typeface="+mn-cs"/>
              </a:defRPr>
            </a:lvl9pPr>
          </a:lstStyle>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1.What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the people do in </a:t>
            </a:r>
            <a:r>
              <a:rPr lang="en-US" sz="3600" dirty="0">
                <a:solidFill>
                  <a:prstClr val="black"/>
                </a:solidFill>
                <a:latin typeface="Times New Roman" panose="02020603050405020304" pitchFamily="18" charset="0"/>
                <a:cs typeface="Times New Roman" panose="02020603050405020304" pitchFamily="18" charset="0"/>
              </a:rPr>
              <a:t>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tree or a boat?</a:t>
            </a:r>
          </a:p>
        </p:txBody>
      </p:sp>
      <p:sp>
        <p:nvSpPr>
          <p:cNvPr id="6" name="Rectangle 5"/>
          <p:cNvSpPr/>
          <p:nvPr/>
        </p:nvSpPr>
        <p:spPr>
          <a:xfrm>
            <a:off x="2011715" y="5683126"/>
            <a:ext cx="4940106" cy="583187"/>
          </a:xfrm>
          <a:prstGeom prst="rect">
            <a:avLst/>
          </a:prstGeom>
          <a:solidFill>
            <a:schemeClr val="accent4">
              <a:lumMod val="60000"/>
              <a:lumOff val="4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lIns="87179" tIns="43590" rIns="87179" bIns="43590" rtlCol="0" anchor="t"/>
          <a:lstStyle>
            <a:defPPr>
              <a:defRPr lang="en-US"/>
            </a:defPPr>
            <a:lvl1pPr marL="0" algn="l" defTabSz="1071128" rtl="0" eaLnBrk="1" latinLnBrk="0" hangingPunct="1">
              <a:defRPr sz="2100" kern="1200">
                <a:solidFill>
                  <a:schemeClr val="dk1"/>
                </a:solidFill>
                <a:latin typeface="+mn-lt"/>
                <a:ea typeface="+mn-ea"/>
                <a:cs typeface="+mn-cs"/>
              </a:defRPr>
            </a:lvl1pPr>
            <a:lvl2pPr marL="535564" algn="l" defTabSz="1071128" rtl="0" eaLnBrk="1" latinLnBrk="0" hangingPunct="1">
              <a:defRPr sz="2100" kern="1200">
                <a:solidFill>
                  <a:schemeClr val="dk1"/>
                </a:solidFill>
                <a:latin typeface="+mn-lt"/>
                <a:ea typeface="+mn-ea"/>
                <a:cs typeface="+mn-cs"/>
              </a:defRPr>
            </a:lvl2pPr>
            <a:lvl3pPr marL="1071128" algn="l" defTabSz="1071128" rtl="0" eaLnBrk="1" latinLnBrk="0" hangingPunct="1">
              <a:defRPr sz="2100" kern="1200">
                <a:solidFill>
                  <a:schemeClr val="dk1"/>
                </a:solidFill>
                <a:latin typeface="+mn-lt"/>
                <a:ea typeface="+mn-ea"/>
                <a:cs typeface="+mn-cs"/>
              </a:defRPr>
            </a:lvl3pPr>
            <a:lvl4pPr marL="1606692" algn="l" defTabSz="1071128" rtl="0" eaLnBrk="1" latinLnBrk="0" hangingPunct="1">
              <a:defRPr sz="2100" kern="1200">
                <a:solidFill>
                  <a:schemeClr val="dk1"/>
                </a:solidFill>
                <a:latin typeface="+mn-lt"/>
                <a:ea typeface="+mn-ea"/>
                <a:cs typeface="+mn-cs"/>
              </a:defRPr>
            </a:lvl4pPr>
            <a:lvl5pPr marL="2142256" algn="l" defTabSz="1071128" rtl="0" eaLnBrk="1" latinLnBrk="0" hangingPunct="1">
              <a:defRPr sz="2100" kern="1200">
                <a:solidFill>
                  <a:schemeClr val="dk1"/>
                </a:solidFill>
                <a:latin typeface="+mn-lt"/>
                <a:ea typeface="+mn-ea"/>
                <a:cs typeface="+mn-cs"/>
              </a:defRPr>
            </a:lvl5pPr>
            <a:lvl6pPr marL="2677820" algn="l" defTabSz="1071128" rtl="0" eaLnBrk="1" latinLnBrk="0" hangingPunct="1">
              <a:defRPr sz="2100" kern="1200">
                <a:solidFill>
                  <a:schemeClr val="dk1"/>
                </a:solidFill>
                <a:latin typeface="+mn-lt"/>
                <a:ea typeface="+mn-ea"/>
                <a:cs typeface="+mn-cs"/>
              </a:defRPr>
            </a:lvl6pPr>
            <a:lvl7pPr marL="3213384" algn="l" defTabSz="1071128" rtl="0" eaLnBrk="1" latinLnBrk="0" hangingPunct="1">
              <a:defRPr sz="2100" kern="1200">
                <a:solidFill>
                  <a:schemeClr val="dk1"/>
                </a:solidFill>
                <a:latin typeface="+mn-lt"/>
                <a:ea typeface="+mn-ea"/>
                <a:cs typeface="+mn-cs"/>
              </a:defRPr>
            </a:lvl7pPr>
            <a:lvl8pPr marL="3748949" algn="l" defTabSz="1071128" rtl="0" eaLnBrk="1" latinLnBrk="0" hangingPunct="1">
              <a:defRPr sz="2100" kern="1200">
                <a:solidFill>
                  <a:schemeClr val="dk1"/>
                </a:solidFill>
                <a:latin typeface="+mn-lt"/>
                <a:ea typeface="+mn-ea"/>
                <a:cs typeface="+mn-cs"/>
              </a:defRPr>
            </a:lvl8pPr>
            <a:lvl9pPr marL="4284513" algn="l" defTabSz="1071128" rtl="0" eaLnBrk="1" latinLnBrk="0" hangingPunct="1">
              <a:defRPr sz="2100" kern="1200">
                <a:solidFill>
                  <a:schemeClr val="dk1"/>
                </a:solidFill>
                <a:latin typeface="+mn-lt"/>
                <a:ea typeface="+mn-ea"/>
                <a:cs typeface="+mn-cs"/>
              </a:defRPr>
            </a:lvl9pPr>
          </a:lstStyle>
          <a:p>
            <a:pPr marL="0" marR="0" lvl="0" indent="0" algn="l" defTabSz="1071128"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2.Why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they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so?</a:t>
            </a:r>
          </a:p>
        </p:txBody>
      </p:sp>
      <p:sp>
        <p:nvSpPr>
          <p:cNvPr id="8" name="Down Arrow Callout 7"/>
          <p:cNvSpPr/>
          <p:nvPr/>
        </p:nvSpPr>
        <p:spPr>
          <a:xfrm>
            <a:off x="2247352" y="279645"/>
            <a:ext cx="9847666" cy="911846"/>
          </a:xfrm>
          <a:prstGeom prst="downArrowCallou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Look at the following pictures and answers the questions.</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0983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DB02940A-2EE5-4B68-8CA2-4A8620EE96C0}"/>
              </a:ext>
            </a:extLst>
          </p:cNvPr>
          <p:cNvSpPr txBox="1"/>
          <p:nvPr/>
        </p:nvSpPr>
        <p:spPr>
          <a:xfrm>
            <a:off x="2635703" y="5934178"/>
            <a:ext cx="6246092" cy="707886"/>
          </a:xfrm>
          <a:prstGeom prst="rect">
            <a:avLst/>
          </a:prstGeom>
          <a:solidFill>
            <a:schemeClr val="accent4">
              <a:lumMod val="20000"/>
              <a:lumOff val="80000"/>
            </a:schemeClr>
          </a:solidFill>
          <a:ln>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Good bye</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863" y="457201"/>
            <a:ext cx="8662737" cy="4932946"/>
          </a:xfrm>
          <a:prstGeom prst="rect">
            <a:avLst/>
          </a:prstGeom>
        </p:spPr>
      </p:pic>
    </p:spTree>
    <p:extLst>
      <p:ext uri="{BB962C8B-B14F-4D97-AF65-F5344CB8AC3E}">
        <p14:creationId xmlns:p14="http://schemas.microsoft.com/office/powerpoint/2010/main" val="2297588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10" y="1688492"/>
            <a:ext cx="3740726" cy="3326853"/>
          </a:xfrm>
          <a:prstGeom prst="rect">
            <a:avLst/>
          </a:prstGeom>
          <a:ln>
            <a:solidFill>
              <a:srgbClr val="002060"/>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47" t="10456" r="1834" b="-451"/>
          <a:stretch/>
        </p:blipFill>
        <p:spPr>
          <a:xfrm>
            <a:off x="8077201" y="1399309"/>
            <a:ext cx="4027428" cy="3740727"/>
          </a:xfrm>
          <a:prstGeom prst="rect">
            <a:avLst/>
          </a:prstGeom>
          <a:ln>
            <a:solidFill>
              <a:srgbClr val="002060"/>
            </a:solidFill>
          </a:ln>
        </p:spPr>
      </p:pic>
      <p:sp>
        <p:nvSpPr>
          <p:cNvPr id="5" name="TextBox 4"/>
          <p:cNvSpPr txBox="1"/>
          <p:nvPr/>
        </p:nvSpPr>
        <p:spPr>
          <a:xfrm>
            <a:off x="2112644" y="313690"/>
            <a:ext cx="9904613" cy="707886"/>
          </a:xfrm>
          <a:prstGeom prst="rect">
            <a:avLst/>
          </a:prstGeom>
          <a:solidFill>
            <a:schemeClr val="accent4">
              <a:lumMod val="40000"/>
              <a:lumOff val="6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Look at the pictures and think about our lesson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ight Arrow 5"/>
          <p:cNvSpPr/>
          <p:nvPr/>
        </p:nvSpPr>
        <p:spPr>
          <a:xfrm>
            <a:off x="4353833" y="3538882"/>
            <a:ext cx="3571703" cy="1082586"/>
          </a:xfrm>
          <a:prstGeom prst="rightArrow">
            <a:avLst>
              <a:gd name="adj1" fmla="val 100000"/>
              <a:gd name="adj2" fmla="val 25684"/>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What does house provide us?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Left Arrow 6"/>
          <p:cNvSpPr/>
          <p:nvPr/>
        </p:nvSpPr>
        <p:spPr>
          <a:xfrm>
            <a:off x="4308114" y="1792913"/>
            <a:ext cx="3663142" cy="1148326"/>
          </a:xfrm>
          <a:prstGeom prst="leftArrow">
            <a:avLst>
              <a:gd name="adj1" fmla="val 100000"/>
              <a:gd name="adj2" fmla="val 28283"/>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does arable land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provide us?</a:t>
            </a:r>
          </a:p>
        </p:txBody>
      </p:sp>
    </p:spTree>
    <p:extLst>
      <p:ext uri="{BB962C8B-B14F-4D97-AF65-F5344CB8AC3E}">
        <p14:creationId xmlns:p14="http://schemas.microsoft.com/office/powerpoint/2010/main" val="3765427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5414" y="236882"/>
            <a:ext cx="6381667" cy="707886"/>
          </a:xfrm>
          <a:prstGeom prst="rect">
            <a:avLst/>
          </a:prstGeom>
          <a:solidFill>
            <a:schemeClr val="accent4">
              <a:lumMod val="20000"/>
              <a:lumOff val="8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ur today’s lesson is……..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 name="Group 3"/>
          <p:cNvGrpSpPr/>
          <p:nvPr/>
        </p:nvGrpSpPr>
        <p:grpSpPr>
          <a:xfrm>
            <a:off x="5225142" y="1477986"/>
            <a:ext cx="6778172" cy="4223490"/>
            <a:chOff x="5544458" y="1582223"/>
            <a:chExt cx="6429828" cy="313492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458" y="1582223"/>
              <a:ext cx="3294743" cy="31349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1" y="1582223"/>
              <a:ext cx="3135085" cy="3134920"/>
            </a:xfrm>
            <a:prstGeom prst="rect">
              <a:avLst/>
            </a:prstGeom>
          </p:spPr>
        </p:pic>
      </p:grpSp>
      <p:sp>
        <p:nvSpPr>
          <p:cNvPr id="7" name="TextBox 6"/>
          <p:cNvSpPr txBox="1"/>
          <p:nvPr/>
        </p:nvSpPr>
        <p:spPr>
          <a:xfrm>
            <a:off x="2131436" y="4586921"/>
            <a:ext cx="2714171" cy="1569660"/>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Unit:  Four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Lesson :Three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Page: 55</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9" name="Right Arrow 8"/>
          <p:cNvSpPr/>
          <p:nvPr/>
        </p:nvSpPr>
        <p:spPr>
          <a:xfrm>
            <a:off x="1970691" y="2093224"/>
            <a:ext cx="3035662" cy="2017320"/>
          </a:xfrm>
          <a:prstGeom prst="rightArrow">
            <a:avLst>
              <a:gd name="adj1" fmla="val 100000"/>
              <a:gd name="adj2" fmla="val 31293"/>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Our food and shelter</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21990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551" y="1690903"/>
            <a:ext cx="7948246" cy="1138773"/>
          </a:xfrm>
          <a:prstGeom prst="rect">
            <a:avLst/>
          </a:prstGeom>
          <a:solidFill>
            <a:schemeClr val="accent4">
              <a:lumMod val="40000"/>
              <a:lumOff val="60000"/>
            </a:schemeClr>
          </a:solidFill>
          <a:ln w="38100">
            <a:solidFill>
              <a:srgbClr val="FF339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9525">
                  <a:solidFill>
                    <a:prstClr val="black"/>
                  </a:solidFill>
                </a:ln>
                <a:solidFill>
                  <a:prstClr val="black"/>
                </a:solidFill>
                <a:effectLst/>
                <a:uLnTx/>
                <a:uFillTx/>
                <a:latin typeface="Book Antiqua" pitchFamily="18" charset="0"/>
                <a:ea typeface="+mn-ea"/>
                <a:cs typeface="+mn-cs"/>
              </a:rPr>
              <a:t> </a:t>
            </a:r>
            <a:r>
              <a:rPr kumimoji="0" lang="en-US" sz="3200" b="0" i="0" u="none" strike="noStrike" kern="1200" cap="none" spc="0" normalizeH="0" baseline="0" noProof="0" dirty="0">
                <a:ln w="9525">
                  <a:solidFill>
                    <a:prstClr val="black"/>
                  </a:solidFill>
                </a:ln>
                <a:solidFill>
                  <a:prstClr val="black">
                    <a:lumMod val="75000"/>
                    <a:lumOff val="25000"/>
                  </a:prstClr>
                </a:solidFill>
                <a:effectLst/>
                <a:uLnTx/>
                <a:uFillTx/>
                <a:latin typeface="Times New Roman" pitchFamily="18" charset="0"/>
                <a:ea typeface="+mn-ea"/>
                <a:cs typeface="Times New Roman" pitchFamily="18" charset="0"/>
              </a:rPr>
              <a:t>After we have studied this lesson, we will be able to -----</a:t>
            </a:r>
            <a:endParaRPr kumimoji="0" lang="en-US" sz="3000" b="0" i="0" u="none" strike="noStrike" kern="1200" cap="none" spc="0" normalizeH="0" baseline="0" noProof="0" dirty="0">
              <a:ln w="9525">
                <a:solidFill>
                  <a:prstClr val="black"/>
                </a:solidFill>
              </a:ln>
              <a:solidFill>
                <a:prstClr val="black">
                  <a:lumMod val="75000"/>
                  <a:lumOff val="25000"/>
                </a:prstClr>
              </a:solidFill>
              <a:effectLst/>
              <a:uLnTx/>
              <a:uFillTx/>
              <a:latin typeface="Times New Roman" pitchFamily="18" charset="0"/>
              <a:ea typeface="+mn-ea"/>
              <a:cs typeface="Times New Roman" pitchFamily="18" charset="0"/>
            </a:endParaRPr>
          </a:p>
        </p:txBody>
      </p:sp>
      <p:sp>
        <p:nvSpPr>
          <p:cNvPr id="3" name="Flowchart: Punched Tape 2"/>
          <p:cNvSpPr/>
          <p:nvPr/>
        </p:nvSpPr>
        <p:spPr>
          <a:xfrm>
            <a:off x="3533898" y="393292"/>
            <a:ext cx="5934847" cy="909581"/>
          </a:xfrm>
          <a:prstGeom prst="flowChartPunchedTape">
            <a:avLst/>
          </a:prstGeom>
          <a:solidFill>
            <a:schemeClr val="accent2">
              <a:lumMod val="60000"/>
              <a:lumOff val="4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Learning outcomes</a:t>
            </a:r>
          </a:p>
        </p:txBody>
      </p:sp>
      <p:sp>
        <p:nvSpPr>
          <p:cNvPr id="4" name="Rectangle 3">
            <a:extLst>
              <a:ext uri="{FF2B5EF4-FFF2-40B4-BE49-F238E27FC236}">
                <a16:creationId xmlns:a16="http://schemas.microsoft.com/office/drawing/2014/main" id="{40CB9338-0C14-44C8-B3B8-4D7F7C3B0EFF}"/>
              </a:ext>
            </a:extLst>
          </p:cNvPr>
          <p:cNvSpPr/>
          <p:nvPr/>
        </p:nvSpPr>
        <p:spPr>
          <a:xfrm>
            <a:off x="2919551" y="3206708"/>
            <a:ext cx="6450036" cy="553998"/>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 ask and </a:t>
            </a:r>
            <a:r>
              <a:rPr kumimoji="0" lang="en-US" sz="3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answer </a:t>
            </a: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about problems,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B22FEE9-EA9D-46D5-85EF-8C9874163139}"/>
              </a:ext>
            </a:extLst>
          </p:cNvPr>
          <p:cNvSpPr/>
          <p:nvPr/>
        </p:nvSpPr>
        <p:spPr>
          <a:xfrm>
            <a:off x="2919551" y="3972217"/>
            <a:ext cx="6450035" cy="553998"/>
          </a:xfrm>
          <a:prstGeom prst="rect">
            <a:avLst/>
          </a:prstGeom>
          <a:solidFill>
            <a:schemeClr val="accent4">
              <a:lumMod val="60000"/>
              <a:lumOff val="4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t>
            </a:r>
            <a:r>
              <a:rPr kumimoji="0" lang="en-US" sz="3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seek </a:t>
            </a: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give suggestions,</a:t>
            </a:r>
          </a:p>
        </p:txBody>
      </p:sp>
      <p:sp>
        <p:nvSpPr>
          <p:cNvPr id="6" name="Rectangle 5">
            <a:extLst>
              <a:ext uri="{FF2B5EF4-FFF2-40B4-BE49-F238E27FC236}">
                <a16:creationId xmlns:a16="http://schemas.microsoft.com/office/drawing/2014/main" id="{A85DC599-F426-429A-A6BD-81F0481BB840}"/>
              </a:ext>
            </a:extLst>
          </p:cNvPr>
          <p:cNvSpPr/>
          <p:nvPr/>
        </p:nvSpPr>
        <p:spPr>
          <a:xfrm>
            <a:off x="2919551" y="4691737"/>
            <a:ext cx="8692123" cy="553998"/>
          </a:xfrm>
          <a:prstGeom prst="rect">
            <a:avLst/>
          </a:prstGeom>
          <a:solidFill>
            <a:schemeClr val="accent4">
              <a:lumMod val="40000"/>
              <a:lumOff val="60000"/>
            </a:schemeClr>
          </a:solidFill>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 </a:t>
            </a:r>
            <a:r>
              <a:rPr kumimoji="0" lang="en-US" sz="3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describe the causes of our food and shelter problem,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CA02A76-D46F-48C0-AAF1-F1E1232A597F}"/>
              </a:ext>
            </a:extLst>
          </p:cNvPr>
          <p:cNvSpPr/>
          <p:nvPr/>
        </p:nvSpPr>
        <p:spPr>
          <a:xfrm>
            <a:off x="2919551" y="5576780"/>
            <a:ext cx="9183592" cy="553998"/>
          </a:xfrm>
          <a:prstGeom prst="rect">
            <a:avLst/>
          </a:prstGeom>
          <a:solidFill>
            <a:schemeClr val="accent4">
              <a:lumMod val="60000"/>
              <a:lumOff val="4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 narrate </a:t>
            </a:r>
            <a:r>
              <a:rPr kumimoji="0" lang="en-US" sz="3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the problems of our food and shelter in writing.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4425539" y="209131"/>
            <a:ext cx="6821386" cy="662708"/>
          </a:xfrm>
          <a:prstGeom prst="downArrowCallout">
            <a:avLst/>
          </a:prstGeom>
          <a:solidFill>
            <a:schemeClr val="accent4">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Observe the chart and compare</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44513896"/>
              </p:ext>
            </p:extLst>
          </p:nvPr>
        </p:nvGraphicFramePr>
        <p:xfrm>
          <a:off x="2089496" y="944186"/>
          <a:ext cx="9882197" cy="4729928"/>
        </p:xfrm>
        <a:graphic>
          <a:graphicData uri="http://schemas.openxmlformats.org/drawingml/2006/table">
            <a:tbl>
              <a:tblPr firstRow="1" bandRow="1">
                <a:tableStyleId>{5C22544A-7EE6-4342-B048-85BDC9FD1C3A}</a:tableStyleId>
              </a:tblPr>
              <a:tblGrid>
                <a:gridCol w="1492820">
                  <a:extLst>
                    <a:ext uri="{9D8B030D-6E8A-4147-A177-3AD203B41FA5}">
                      <a16:colId xmlns:a16="http://schemas.microsoft.com/office/drawing/2014/main" val="567337841"/>
                    </a:ext>
                  </a:extLst>
                </a:gridCol>
                <a:gridCol w="2044172">
                  <a:extLst>
                    <a:ext uri="{9D8B030D-6E8A-4147-A177-3AD203B41FA5}">
                      <a16:colId xmlns:a16="http://schemas.microsoft.com/office/drawing/2014/main" val="2031397136"/>
                    </a:ext>
                  </a:extLst>
                </a:gridCol>
                <a:gridCol w="1807851">
                  <a:extLst>
                    <a:ext uri="{9D8B030D-6E8A-4147-A177-3AD203B41FA5}">
                      <a16:colId xmlns:a16="http://schemas.microsoft.com/office/drawing/2014/main" val="1785928049"/>
                    </a:ext>
                  </a:extLst>
                </a:gridCol>
                <a:gridCol w="2221413">
                  <a:extLst>
                    <a:ext uri="{9D8B030D-6E8A-4147-A177-3AD203B41FA5}">
                      <a16:colId xmlns:a16="http://schemas.microsoft.com/office/drawing/2014/main" val="3667534189"/>
                    </a:ext>
                  </a:extLst>
                </a:gridCol>
                <a:gridCol w="2315941">
                  <a:extLst>
                    <a:ext uri="{9D8B030D-6E8A-4147-A177-3AD203B41FA5}">
                      <a16:colId xmlns:a16="http://schemas.microsoft.com/office/drawing/2014/main" val="2863317025"/>
                    </a:ext>
                  </a:extLst>
                </a:gridCol>
              </a:tblGrid>
              <a:tr h="526853">
                <a:tc>
                  <a:txBody>
                    <a:bodyPr/>
                    <a:lstStyle/>
                    <a:p>
                      <a:r>
                        <a:rPr lang="en-US" sz="1600" dirty="0" smtClean="0"/>
                        <a: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rgbClr val="FF0000"/>
                          </a:solidFill>
                          <a:latin typeface="Times New Roman" panose="02020603050405020304" pitchFamily="18" charset="0"/>
                          <a:cs typeface="Times New Roman" panose="02020603050405020304" pitchFamily="18" charset="0"/>
                        </a:rPr>
                        <a:t>Bangladesh</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rgbClr val="C00000"/>
                          </a:solidFill>
                          <a:latin typeface="Times New Roman" panose="02020603050405020304" pitchFamily="18" charset="0"/>
                          <a:cs typeface="Times New Roman" panose="02020603050405020304" pitchFamily="18" charset="0"/>
                        </a:rPr>
                        <a:t>Sri Lank</a:t>
                      </a:r>
                      <a:r>
                        <a:rPr lang="en-US" sz="2400" dirty="0" smtClean="0">
                          <a:solidFill>
                            <a:srgbClr val="C00000"/>
                          </a:solidFill>
                        </a:rPr>
                        <a:t>a</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rgbClr val="002060"/>
                          </a:solidFill>
                          <a:latin typeface="Times New Roman" panose="02020603050405020304" pitchFamily="18" charset="0"/>
                          <a:cs typeface="Times New Roman" panose="02020603050405020304" pitchFamily="18" charset="0"/>
                        </a:rPr>
                        <a:t>Indi</a:t>
                      </a:r>
                      <a:r>
                        <a:rPr lang="en-US" sz="2400" dirty="0" smtClean="0">
                          <a:solidFill>
                            <a:srgbClr val="002060"/>
                          </a:solidFill>
                        </a:rPr>
                        <a:t>a</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solidFill>
                            <a:srgbClr val="FF0000"/>
                          </a:solidFill>
                          <a:latin typeface="Times New Roman" panose="02020603050405020304" pitchFamily="18" charset="0"/>
                          <a:cs typeface="Times New Roman" panose="02020603050405020304" pitchFamily="18" charset="0"/>
                        </a:rPr>
                        <a:t>China</a:t>
                      </a:r>
                      <a:endParaRPr 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45421106"/>
                  </a:ext>
                </a:extLst>
              </a:tr>
              <a:tr h="638638">
                <a:tc>
                  <a:txBody>
                    <a:bodyPr/>
                    <a:lstStyle/>
                    <a:p>
                      <a:r>
                        <a:rPr lang="en-US" sz="2000" dirty="0" smtClean="0">
                          <a:latin typeface="Times New Roman" panose="02020603050405020304" pitchFamily="18" charset="0"/>
                          <a:cs typeface="Times New Roman" panose="02020603050405020304" pitchFamily="18" charset="0"/>
                        </a:rPr>
                        <a:t>Land area</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1,47,570 </a:t>
                      </a:r>
                      <a:r>
                        <a:rPr lang="en-US" sz="2400" dirty="0" err="1" smtClean="0">
                          <a:latin typeface="Times New Roman" panose="02020603050405020304" pitchFamily="18" charset="0"/>
                          <a:cs typeface="Times New Roman" panose="02020603050405020304" pitchFamily="18" charset="0"/>
                        </a:rPr>
                        <a:t>sq</a:t>
                      </a:r>
                      <a:r>
                        <a:rPr lang="en-US" sz="2400" baseline="0" dirty="0" smtClean="0">
                          <a:latin typeface="Times New Roman" panose="02020603050405020304" pitchFamily="18" charset="0"/>
                          <a:cs typeface="Times New Roman" panose="02020603050405020304" pitchFamily="18" charset="0"/>
                        </a:rPr>
                        <a:t> km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65,600 </a:t>
                      </a:r>
                      <a:r>
                        <a:rPr lang="en-US" sz="2400" dirty="0" err="1" smtClean="0">
                          <a:latin typeface="Times New Roman" panose="02020603050405020304" pitchFamily="18" charset="0"/>
                          <a:cs typeface="Times New Roman" panose="02020603050405020304" pitchFamily="18" charset="0"/>
                        </a:rPr>
                        <a:t>sq</a:t>
                      </a:r>
                      <a:r>
                        <a:rPr lang="en-US" sz="2400" baseline="0" dirty="0" smtClean="0">
                          <a:latin typeface="Times New Roman" panose="02020603050405020304" pitchFamily="18" charset="0"/>
                          <a:cs typeface="Times New Roman" panose="02020603050405020304" pitchFamily="18" charset="0"/>
                        </a:rPr>
                        <a:t> km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32,87,590 </a:t>
                      </a:r>
                      <a:r>
                        <a:rPr lang="en-US" sz="2400" dirty="0" err="1" smtClean="0">
                          <a:latin typeface="Times New Roman" panose="02020603050405020304" pitchFamily="18" charset="0"/>
                          <a:cs typeface="Times New Roman" panose="02020603050405020304" pitchFamily="18" charset="0"/>
                        </a:rPr>
                        <a:t>sq</a:t>
                      </a:r>
                      <a:r>
                        <a:rPr lang="en-US" sz="2400" baseline="0" dirty="0" smtClean="0">
                          <a:latin typeface="Times New Roman" panose="02020603050405020304" pitchFamily="18" charset="0"/>
                          <a:cs typeface="Times New Roman" panose="02020603050405020304" pitchFamily="18" charset="0"/>
                        </a:rPr>
                        <a:t> km</a:t>
                      </a:r>
                      <a:endParaRPr lang="en-US" sz="2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96,00,000 </a:t>
                      </a:r>
                      <a:r>
                        <a:rPr lang="en-US" sz="2400" dirty="0" err="1" smtClean="0">
                          <a:latin typeface="Times New Roman" panose="02020603050405020304" pitchFamily="18" charset="0"/>
                          <a:cs typeface="Times New Roman" panose="02020603050405020304" pitchFamily="18" charset="0"/>
                        </a:rPr>
                        <a:t>sq</a:t>
                      </a:r>
                      <a:r>
                        <a:rPr lang="en-US" sz="2400" dirty="0" smtClean="0">
                          <a:latin typeface="Times New Roman" panose="02020603050405020304" pitchFamily="18" charset="0"/>
                          <a:cs typeface="Times New Roman" panose="02020603050405020304" pitchFamily="18" charset="0"/>
                        </a:rPr>
                        <a:t> </a:t>
                      </a:r>
                      <a:r>
                        <a:rPr lang="en-US" sz="2400" baseline="0" dirty="0" smtClean="0">
                          <a:latin typeface="Times New Roman" panose="02020603050405020304" pitchFamily="18" charset="0"/>
                          <a:cs typeface="Times New Roman" panose="02020603050405020304" pitchFamily="18" charset="0"/>
                        </a:rPr>
                        <a:t>km</a:t>
                      </a:r>
                      <a:endParaRPr lang="en-US" sz="2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96021338"/>
                  </a:ext>
                </a:extLst>
              </a:tr>
              <a:tr h="456614">
                <a:tc>
                  <a:txBody>
                    <a:bodyPr/>
                    <a:lstStyle/>
                    <a:p>
                      <a:r>
                        <a:rPr lang="en-US" sz="2000" dirty="0" smtClean="0">
                          <a:latin typeface="Times New Roman" panose="02020603050405020304" pitchFamily="18" charset="0"/>
                          <a:cs typeface="Times New Roman" panose="02020603050405020304" pitchFamily="18" charset="0"/>
                        </a:rPr>
                        <a:t>Population</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150m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20m</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1.15b</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1.33b</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333422972"/>
                  </a:ext>
                </a:extLst>
              </a:tr>
              <a:tr h="821905">
                <a:tc>
                  <a:txBody>
                    <a:bodyPr/>
                    <a:lstStyle/>
                    <a:p>
                      <a:r>
                        <a:rPr lang="en-US" sz="2000" dirty="0" smtClean="0">
                          <a:latin typeface="Times New Roman" panose="02020603050405020304" pitchFamily="18" charset="0"/>
                          <a:cs typeface="Times New Roman" panose="02020603050405020304" pitchFamily="18" charset="0"/>
                        </a:rPr>
                        <a:t>Density of population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1000</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332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382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133</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54288377"/>
                  </a:ext>
                </a:extLst>
              </a:tr>
              <a:tr h="821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Birth</a:t>
                      </a:r>
                      <a:r>
                        <a:rPr lang="en-US" sz="2000" baseline="0" dirty="0" smtClean="0">
                          <a:latin typeface="Times New Roman" panose="02020603050405020304" pitchFamily="18" charset="0"/>
                          <a:cs typeface="Times New Roman" panose="02020603050405020304" pitchFamily="18" charset="0"/>
                        </a:rPr>
                        <a:t> rate</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(Per 1000)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20.1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17.42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22.22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12.29</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76862848"/>
                  </a:ext>
                </a:extLst>
              </a:tr>
              <a:tr h="821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Times New Roman" panose="02020603050405020304" pitchFamily="18" charset="0"/>
                          <a:cs typeface="Times New Roman" panose="02020603050405020304" pitchFamily="18" charset="0"/>
                        </a:rPr>
                        <a:t>Death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(Per1000)</a:t>
                      </a:r>
                      <a:endParaRPr lang="en-US"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6.1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5.92</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7.48</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7.03</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24297604"/>
                  </a:ext>
                </a:extLst>
              </a:tr>
              <a:tr h="456614">
                <a:tc>
                  <a:txBody>
                    <a:bodyPr/>
                    <a:lstStyle/>
                    <a:p>
                      <a:r>
                        <a:rPr lang="en-US" sz="2000" dirty="0" smtClean="0">
                          <a:latin typeface="Times New Roman" panose="02020603050405020304" pitchFamily="18" charset="0"/>
                          <a:cs typeface="Times New Roman" panose="02020603050405020304" pitchFamily="18" charset="0"/>
                        </a:rPr>
                        <a:t>Growth rate</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1.40%</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0.7%</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1.41%</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400" dirty="0" smtClean="0">
                          <a:latin typeface="Times New Roman" panose="02020603050405020304" pitchFamily="18" charset="0"/>
                          <a:cs typeface="Times New Roman" panose="02020603050405020304" pitchFamily="18" charset="0"/>
                        </a:rPr>
                        <a:t>  0.5%</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215613709"/>
                  </a:ext>
                </a:extLst>
              </a:tr>
            </a:tbl>
          </a:graphicData>
        </a:graphic>
      </p:graphicFrame>
      <p:sp>
        <p:nvSpPr>
          <p:cNvPr id="5" name="Oval 4"/>
          <p:cNvSpPr/>
          <p:nvPr/>
        </p:nvSpPr>
        <p:spPr>
          <a:xfrm>
            <a:off x="3538859" y="2330229"/>
            <a:ext cx="1320306" cy="449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3611037" y="1264801"/>
            <a:ext cx="1585632" cy="74926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3511485" y="5208088"/>
            <a:ext cx="1412901" cy="48635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3618612" y="2865482"/>
            <a:ext cx="1240553" cy="44085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19574" y="5773061"/>
            <a:ext cx="10617531" cy="954107"/>
          </a:xfrm>
          <a:prstGeom prst="rect">
            <a:avLst/>
          </a:prstGeom>
          <a:solidFill>
            <a:schemeClr val="accent6">
              <a:lumMod val="60000"/>
              <a:lumOff val="40000"/>
            </a:schemeClr>
          </a:solidFill>
          <a:ln w="285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If Our  population grows such a high rate , we will acutely face food, shelter,…………………………..problems and so  on.</a:t>
            </a:r>
            <a:endParaRPr kumimoji="0" lang="en-US" sz="28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0" name="Oval 9"/>
          <p:cNvSpPr/>
          <p:nvPr/>
        </p:nvSpPr>
        <p:spPr>
          <a:xfrm>
            <a:off x="7448578" y="1134053"/>
            <a:ext cx="2144659" cy="89014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9768252" y="1192180"/>
            <a:ext cx="2113352" cy="5818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7419461" y="2289454"/>
            <a:ext cx="1320306" cy="4498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5585452" y="2858084"/>
            <a:ext cx="1240553" cy="512227"/>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7344947" y="2851748"/>
            <a:ext cx="1240553" cy="48598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9653623" y="2657633"/>
            <a:ext cx="1240553" cy="388424"/>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9618214" y="4205960"/>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p:cNvSpPr/>
          <p:nvPr/>
        </p:nvSpPr>
        <p:spPr>
          <a:xfrm>
            <a:off x="5585452" y="5214270"/>
            <a:ext cx="1412901" cy="47399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9618214" y="5200872"/>
            <a:ext cx="1412901" cy="47399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9733377" y="3400639"/>
            <a:ext cx="1160799" cy="587205"/>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7407441" y="4324375"/>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5585452" y="4387781"/>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3423588" y="4387780"/>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p:cNvSpPr/>
          <p:nvPr/>
        </p:nvSpPr>
        <p:spPr>
          <a:xfrm>
            <a:off x="3511485" y="3548862"/>
            <a:ext cx="1160799" cy="50722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p:cNvSpPr/>
          <p:nvPr/>
        </p:nvSpPr>
        <p:spPr>
          <a:xfrm>
            <a:off x="5737191" y="3634465"/>
            <a:ext cx="1160799" cy="590347"/>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7499215" y="3501791"/>
            <a:ext cx="1160799" cy="587205"/>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7428825" y="5146959"/>
            <a:ext cx="1160799" cy="51964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p:nvSpPr>
        <p:spPr>
          <a:xfrm>
            <a:off x="5488052" y="2271398"/>
            <a:ext cx="1160799" cy="587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p:cNvSpPr/>
          <p:nvPr/>
        </p:nvSpPr>
        <p:spPr>
          <a:xfrm>
            <a:off x="9618214" y="2060915"/>
            <a:ext cx="1160799" cy="5040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5658670" y="1271729"/>
            <a:ext cx="1371925" cy="58720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43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par>
                                <p:cTn id="10" presetID="45" presetClass="exit" presetSubtype="0" fill="hold" grpId="0" nodeType="withEffect">
                                  <p:stCondLst>
                                    <p:cond delay="0"/>
                                  </p:stCondLst>
                                  <p:childTnLst>
                                    <p:animEffect transition="out" filter="fade">
                                      <p:cBhvr>
                                        <p:cTn id="11" dur="2000"/>
                                        <p:tgtEl>
                                          <p:spTgt spid="29"/>
                                        </p:tgtEl>
                                      </p:cBhvr>
                                    </p:animEffect>
                                    <p:anim calcmode="lin" valueType="num">
                                      <p:cBhvr>
                                        <p:cTn id="12" dur="20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29"/>
                                        </p:tgtEl>
                                        <p:attrNameLst>
                                          <p:attrName>ppt_h</p:attrName>
                                        </p:attrNameLst>
                                      </p:cBhvr>
                                      <p:tavLst>
                                        <p:tav tm="0">
                                          <p:val>
                                            <p:strVal val="ppt_h"/>
                                          </p:val>
                                        </p:tav>
                                        <p:tav tm="100000">
                                          <p:val>
                                            <p:strVal val="ppt_h"/>
                                          </p:val>
                                        </p:tav>
                                      </p:tavLst>
                                    </p:anim>
                                    <p:set>
                                      <p:cBhvr>
                                        <p:cTn id="14" dur="1" fill="hold">
                                          <p:stCondLst>
                                            <p:cond delay="1999"/>
                                          </p:stCondLst>
                                        </p:cTn>
                                        <p:tgtEl>
                                          <p:spTgt spid="29"/>
                                        </p:tgtEl>
                                        <p:attrNameLst>
                                          <p:attrName>style.visibility</p:attrName>
                                        </p:attrNameLst>
                                      </p:cBhvr>
                                      <p:to>
                                        <p:strVal val="hidden"/>
                                      </p:to>
                                    </p:set>
                                  </p:childTnLst>
                                </p:cTn>
                              </p:par>
                              <p:par>
                                <p:cTn id="15" presetID="45" presetClass="exit" presetSubtype="0" fill="hold" grpId="0" nodeType="withEffect">
                                  <p:stCondLst>
                                    <p:cond delay="0"/>
                                  </p:stCondLst>
                                  <p:childTnLst>
                                    <p:animEffect transition="out" filter="fade">
                                      <p:cBhvr>
                                        <p:cTn id="16" dur="2000"/>
                                        <p:tgtEl>
                                          <p:spTgt spid="10"/>
                                        </p:tgtEl>
                                      </p:cBhvr>
                                    </p:animEffect>
                                    <p:anim calcmode="lin" valueType="num">
                                      <p:cBhvr>
                                        <p:cTn id="17"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10"/>
                                        </p:tgtEl>
                                        <p:attrNameLst>
                                          <p:attrName>ppt_h</p:attrName>
                                        </p:attrNameLst>
                                      </p:cBhvr>
                                      <p:tavLst>
                                        <p:tav tm="0">
                                          <p:val>
                                            <p:strVal val="ppt_h"/>
                                          </p:val>
                                        </p:tav>
                                        <p:tav tm="100000">
                                          <p:val>
                                            <p:strVal val="ppt_h"/>
                                          </p:val>
                                        </p:tav>
                                      </p:tavLst>
                                    </p:anim>
                                    <p:set>
                                      <p:cBhvr>
                                        <p:cTn id="19" dur="1" fill="hold">
                                          <p:stCondLst>
                                            <p:cond delay="1999"/>
                                          </p:stCondLst>
                                        </p:cTn>
                                        <p:tgtEl>
                                          <p:spTgt spid="10"/>
                                        </p:tgtEl>
                                        <p:attrNameLst>
                                          <p:attrName>style.visibility</p:attrName>
                                        </p:attrNameLst>
                                      </p:cBhvr>
                                      <p:to>
                                        <p:strVal val="hidden"/>
                                      </p:to>
                                    </p:set>
                                  </p:childTnLst>
                                </p:cTn>
                              </p:par>
                              <p:par>
                                <p:cTn id="20" presetID="45" presetClass="exit" presetSubtype="0" fill="hold" grpId="0" nodeType="withEffect">
                                  <p:stCondLst>
                                    <p:cond delay="0"/>
                                  </p:stCondLst>
                                  <p:childTnLst>
                                    <p:animEffect transition="out" filter="fade">
                                      <p:cBhvr>
                                        <p:cTn id="21" dur="2000"/>
                                        <p:tgtEl>
                                          <p:spTgt spid="11"/>
                                        </p:tgtEl>
                                      </p:cBhvr>
                                    </p:animEffect>
                                    <p:anim calcmode="lin" valueType="num">
                                      <p:cBhvr>
                                        <p:cTn id="22"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1"/>
                                        </p:tgtEl>
                                        <p:attrNameLst>
                                          <p:attrName>ppt_h</p:attrName>
                                        </p:attrNameLst>
                                      </p:cBhvr>
                                      <p:tavLst>
                                        <p:tav tm="0">
                                          <p:val>
                                            <p:strVal val="ppt_h"/>
                                          </p:val>
                                        </p:tav>
                                        <p:tav tm="100000">
                                          <p:val>
                                            <p:strVal val="ppt_h"/>
                                          </p:val>
                                        </p:tav>
                                      </p:tavLst>
                                    </p:anim>
                                    <p:set>
                                      <p:cBhvr>
                                        <p:cTn id="24" dur="1" fill="hold">
                                          <p:stCondLst>
                                            <p:cond delay="19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ppt_w</p:attrName>
                                        </p:attrNameLst>
                                      </p:cBhvr>
                                      <p:tavLst>
                                        <p:tav tm="0">
                                          <p:val>
                                            <p:fltVal val="0"/>
                                          </p:val>
                                        </p:tav>
                                        <p:tav tm="100000">
                                          <p:val>
                                            <p:strVal val="#ppt_w"/>
                                          </p:val>
                                        </p:tav>
                                      </p:tavLst>
                                    </p:anim>
                                    <p:anim calcmode="lin" valueType="num">
                                      <p:cBhvr>
                                        <p:cTn id="36" dur="1000" fill="hold"/>
                                        <p:tgtEl>
                                          <p:spTgt spid="27"/>
                                        </p:tgtEl>
                                        <p:attrNameLst>
                                          <p:attrName>ppt_h</p:attrName>
                                        </p:attrNameLst>
                                      </p:cBhvr>
                                      <p:tavLst>
                                        <p:tav tm="0">
                                          <p:val>
                                            <p:fltVal val="0"/>
                                          </p:val>
                                        </p:tav>
                                        <p:tav tm="100000">
                                          <p:val>
                                            <p:strVal val="#ppt_h"/>
                                          </p:val>
                                        </p:tav>
                                      </p:tavLst>
                                    </p:anim>
                                    <p:anim calcmode="lin" valueType="num">
                                      <p:cBhvr>
                                        <p:cTn id="37" dur="1000" fill="hold"/>
                                        <p:tgtEl>
                                          <p:spTgt spid="27"/>
                                        </p:tgtEl>
                                        <p:attrNameLst>
                                          <p:attrName>style.rotation</p:attrName>
                                        </p:attrNameLst>
                                      </p:cBhvr>
                                      <p:tavLst>
                                        <p:tav tm="0">
                                          <p:val>
                                            <p:fltVal val="90"/>
                                          </p:val>
                                        </p:tav>
                                        <p:tav tm="100000">
                                          <p:val>
                                            <p:fltVal val="0"/>
                                          </p:val>
                                        </p:tav>
                                      </p:tavLst>
                                    </p:anim>
                                    <p:animEffect transition="in" filter="fade">
                                      <p:cBhvr>
                                        <p:cTn id="38" dur="1000"/>
                                        <p:tgtEl>
                                          <p:spTgt spid="2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style.rotation</p:attrName>
                                        </p:attrNameLst>
                                      </p:cBhvr>
                                      <p:tavLst>
                                        <p:tav tm="0">
                                          <p:val>
                                            <p:fltVal val="90"/>
                                          </p:val>
                                        </p:tav>
                                        <p:tav tm="100000">
                                          <p:val>
                                            <p:fltVal val="0"/>
                                          </p:val>
                                        </p:tav>
                                      </p:tavLst>
                                    </p:anim>
                                    <p:animEffect transition="in" filter="fade">
                                      <p:cBhvr>
                                        <p:cTn id="44" dur="1000"/>
                                        <p:tgtEl>
                                          <p:spTgt spid="12"/>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style.rotation</p:attrName>
                                        </p:attrNameLst>
                                      </p:cBhvr>
                                      <p:tavLst>
                                        <p:tav tm="0">
                                          <p:val>
                                            <p:fltVal val="90"/>
                                          </p:val>
                                        </p:tav>
                                        <p:tav tm="100000">
                                          <p:val>
                                            <p:fltVal val="0"/>
                                          </p:val>
                                        </p:tav>
                                      </p:tavLst>
                                    </p:anim>
                                    <p:animEffect transition="in" filter="fade">
                                      <p:cBhvr>
                                        <p:cTn id="50" dur="10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anim calcmode="lin" valueType="num">
                                      <p:cBhvr>
                                        <p:cTn id="56" dur="2000" fill="hold"/>
                                        <p:tgtEl>
                                          <p:spTgt spid="13"/>
                                        </p:tgtEl>
                                        <p:attrNameLst>
                                          <p:attrName>ppt_w</p:attrName>
                                        </p:attrNameLst>
                                      </p:cBhvr>
                                      <p:tavLst>
                                        <p:tav tm="0" fmla="#ppt_w*sin(2.5*pi*$)">
                                          <p:val>
                                            <p:fltVal val="0"/>
                                          </p:val>
                                        </p:tav>
                                        <p:tav tm="100000">
                                          <p:val>
                                            <p:fltVal val="1"/>
                                          </p:val>
                                        </p:tav>
                                      </p:tavLst>
                                    </p:anim>
                                    <p:anim calcmode="lin" valueType="num">
                                      <p:cBhvr>
                                        <p:cTn id="57" dur="2000" fill="hold"/>
                                        <p:tgtEl>
                                          <p:spTgt spid="13"/>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2000"/>
                                        <p:tgtEl>
                                          <p:spTgt spid="8"/>
                                        </p:tgtEl>
                                      </p:cBhvr>
                                    </p:animEffect>
                                    <p:anim calcmode="lin" valueType="num">
                                      <p:cBhvr>
                                        <p:cTn id="61" dur="2000" fill="hold"/>
                                        <p:tgtEl>
                                          <p:spTgt spid="8"/>
                                        </p:tgtEl>
                                        <p:attrNameLst>
                                          <p:attrName>ppt_w</p:attrName>
                                        </p:attrNameLst>
                                      </p:cBhvr>
                                      <p:tavLst>
                                        <p:tav tm="0" fmla="#ppt_w*sin(2.5*pi*$)">
                                          <p:val>
                                            <p:fltVal val="0"/>
                                          </p:val>
                                        </p:tav>
                                        <p:tav tm="100000">
                                          <p:val>
                                            <p:fltVal val="1"/>
                                          </p:val>
                                        </p:tav>
                                      </p:tavLst>
                                    </p:anim>
                                    <p:anim calcmode="lin" valueType="num">
                                      <p:cBhvr>
                                        <p:cTn id="62" dur="2000" fill="hold"/>
                                        <p:tgtEl>
                                          <p:spTgt spid="8"/>
                                        </p:tgtEl>
                                        <p:attrNameLst>
                                          <p:attrName>ppt_h</p:attrName>
                                        </p:attrNameLst>
                                      </p:cBhvr>
                                      <p:tavLst>
                                        <p:tav tm="0">
                                          <p:val>
                                            <p:strVal val="#ppt_h"/>
                                          </p:val>
                                        </p:tav>
                                        <p:tav tm="100000">
                                          <p:val>
                                            <p:strVal val="#ppt_h"/>
                                          </p:val>
                                        </p:tav>
                                      </p:tavLst>
                                    </p:anim>
                                  </p:childTnLst>
                                </p:cTn>
                              </p:par>
                              <p:par>
                                <p:cTn id="63" presetID="45"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2000"/>
                                        <p:tgtEl>
                                          <p:spTgt spid="14"/>
                                        </p:tgtEl>
                                      </p:cBhvr>
                                    </p:animEffect>
                                    <p:anim calcmode="lin" valueType="num">
                                      <p:cBhvr>
                                        <p:cTn id="66" dur="2000" fill="hold"/>
                                        <p:tgtEl>
                                          <p:spTgt spid="14"/>
                                        </p:tgtEl>
                                        <p:attrNameLst>
                                          <p:attrName>ppt_w</p:attrName>
                                        </p:attrNameLst>
                                      </p:cBhvr>
                                      <p:tavLst>
                                        <p:tav tm="0" fmla="#ppt_w*sin(2.5*pi*$)">
                                          <p:val>
                                            <p:fltVal val="0"/>
                                          </p:val>
                                        </p:tav>
                                        <p:tav tm="100000">
                                          <p:val>
                                            <p:fltVal val="1"/>
                                          </p:val>
                                        </p:tav>
                                      </p:tavLst>
                                    </p:anim>
                                    <p:anim calcmode="lin" valueType="num">
                                      <p:cBhvr>
                                        <p:cTn id="67" dur="2000" fill="hold"/>
                                        <p:tgtEl>
                                          <p:spTgt spid="14"/>
                                        </p:tgtEl>
                                        <p:attrNameLst>
                                          <p:attrName>ppt_h</p:attrName>
                                        </p:attrNameLst>
                                      </p:cBhvr>
                                      <p:tavLst>
                                        <p:tav tm="0">
                                          <p:val>
                                            <p:strVal val="#ppt_h"/>
                                          </p:val>
                                        </p:tav>
                                        <p:tav tm="100000">
                                          <p:val>
                                            <p:strVal val="#ppt_h"/>
                                          </p:val>
                                        </p:tav>
                                      </p:tavLst>
                                    </p:anim>
                                  </p:childTnLst>
                                </p:cTn>
                              </p:par>
                              <p:par>
                                <p:cTn id="68" presetID="45"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2000"/>
                                        <p:tgtEl>
                                          <p:spTgt spid="15"/>
                                        </p:tgtEl>
                                      </p:cBhvr>
                                    </p:animEffect>
                                    <p:anim calcmode="lin" valueType="num">
                                      <p:cBhvr>
                                        <p:cTn id="71" dur="2000" fill="hold"/>
                                        <p:tgtEl>
                                          <p:spTgt spid="15"/>
                                        </p:tgtEl>
                                        <p:attrNameLst>
                                          <p:attrName>ppt_w</p:attrName>
                                        </p:attrNameLst>
                                      </p:cBhvr>
                                      <p:tavLst>
                                        <p:tav tm="0" fmla="#ppt_w*sin(2.5*pi*$)">
                                          <p:val>
                                            <p:fltVal val="0"/>
                                          </p:val>
                                        </p:tav>
                                        <p:tav tm="100000">
                                          <p:val>
                                            <p:fltVal val="1"/>
                                          </p:val>
                                        </p:tav>
                                      </p:tavLst>
                                    </p:anim>
                                    <p:anim calcmode="lin" valueType="num">
                                      <p:cBhvr>
                                        <p:cTn id="72"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2000"/>
                                        <p:tgtEl>
                                          <p:spTgt spid="23"/>
                                        </p:tgtEl>
                                      </p:cBhvr>
                                    </p:animEffect>
                                    <p:anim calcmode="lin" valueType="num">
                                      <p:cBhvr>
                                        <p:cTn id="78" dur="2000" fill="hold"/>
                                        <p:tgtEl>
                                          <p:spTgt spid="23"/>
                                        </p:tgtEl>
                                        <p:attrNameLst>
                                          <p:attrName>ppt_w</p:attrName>
                                        </p:attrNameLst>
                                      </p:cBhvr>
                                      <p:tavLst>
                                        <p:tav tm="0" fmla="#ppt_w*sin(2.5*pi*$)">
                                          <p:val>
                                            <p:fltVal val="0"/>
                                          </p:val>
                                        </p:tav>
                                        <p:tav tm="100000">
                                          <p:val>
                                            <p:fltVal val="1"/>
                                          </p:val>
                                        </p:tav>
                                      </p:tavLst>
                                    </p:anim>
                                    <p:anim calcmode="lin" valueType="num">
                                      <p:cBhvr>
                                        <p:cTn id="79" dur="2000" fill="hold"/>
                                        <p:tgtEl>
                                          <p:spTgt spid="23"/>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2000"/>
                                        <p:tgtEl>
                                          <p:spTgt spid="24"/>
                                        </p:tgtEl>
                                      </p:cBhvr>
                                    </p:animEffect>
                                    <p:anim calcmode="lin" valueType="num">
                                      <p:cBhvr>
                                        <p:cTn id="83" dur="2000" fill="hold"/>
                                        <p:tgtEl>
                                          <p:spTgt spid="24"/>
                                        </p:tgtEl>
                                        <p:attrNameLst>
                                          <p:attrName>ppt_w</p:attrName>
                                        </p:attrNameLst>
                                      </p:cBhvr>
                                      <p:tavLst>
                                        <p:tav tm="0" fmla="#ppt_w*sin(2.5*pi*$)">
                                          <p:val>
                                            <p:fltVal val="0"/>
                                          </p:val>
                                        </p:tav>
                                        <p:tav tm="100000">
                                          <p:val>
                                            <p:fltVal val="1"/>
                                          </p:val>
                                        </p:tav>
                                      </p:tavLst>
                                    </p:anim>
                                    <p:anim calcmode="lin" valueType="num">
                                      <p:cBhvr>
                                        <p:cTn id="84" dur="2000" fill="hold"/>
                                        <p:tgtEl>
                                          <p:spTgt spid="24"/>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2000"/>
                                        <p:tgtEl>
                                          <p:spTgt spid="25"/>
                                        </p:tgtEl>
                                      </p:cBhvr>
                                    </p:animEffect>
                                    <p:anim calcmode="lin" valueType="num">
                                      <p:cBhvr>
                                        <p:cTn id="88" dur="2000" fill="hold"/>
                                        <p:tgtEl>
                                          <p:spTgt spid="25"/>
                                        </p:tgtEl>
                                        <p:attrNameLst>
                                          <p:attrName>ppt_w</p:attrName>
                                        </p:attrNameLst>
                                      </p:cBhvr>
                                      <p:tavLst>
                                        <p:tav tm="0" fmla="#ppt_w*sin(2.5*pi*$)">
                                          <p:val>
                                            <p:fltVal val="0"/>
                                          </p:val>
                                        </p:tav>
                                        <p:tav tm="100000">
                                          <p:val>
                                            <p:fltVal val="1"/>
                                          </p:val>
                                        </p:tav>
                                      </p:tavLst>
                                    </p:anim>
                                    <p:anim calcmode="lin" valueType="num">
                                      <p:cBhvr>
                                        <p:cTn id="89" dur="2000" fill="hold"/>
                                        <p:tgtEl>
                                          <p:spTgt spid="25"/>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2000"/>
                                        <p:tgtEl>
                                          <p:spTgt spid="19"/>
                                        </p:tgtEl>
                                      </p:cBhvr>
                                    </p:animEffect>
                                    <p:anim calcmode="lin" valueType="num">
                                      <p:cBhvr>
                                        <p:cTn id="93" dur="2000" fill="hold"/>
                                        <p:tgtEl>
                                          <p:spTgt spid="19"/>
                                        </p:tgtEl>
                                        <p:attrNameLst>
                                          <p:attrName>ppt_w</p:attrName>
                                        </p:attrNameLst>
                                      </p:cBhvr>
                                      <p:tavLst>
                                        <p:tav tm="0" fmla="#ppt_w*sin(2.5*pi*$)">
                                          <p:val>
                                            <p:fltVal val="0"/>
                                          </p:val>
                                        </p:tav>
                                        <p:tav tm="100000">
                                          <p:val>
                                            <p:fltVal val="1"/>
                                          </p:val>
                                        </p:tav>
                                      </p:tavLst>
                                    </p:anim>
                                    <p:anim calcmode="lin" valueType="num">
                                      <p:cBhvr>
                                        <p:cTn id="9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barn(inVertical)">
                                      <p:cBhvr>
                                        <p:cTn id="99" dur="500"/>
                                        <p:tgtEl>
                                          <p:spTgt spid="22"/>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arn(inVertical)">
                                      <p:cBhvr>
                                        <p:cTn id="102" dur="500"/>
                                        <p:tgtEl>
                                          <p:spTgt spid="21"/>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barn(inVertical)">
                                      <p:cBhvr>
                                        <p:cTn id="105" dur="500"/>
                                        <p:tgtEl>
                                          <p:spTgt spid="20"/>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barn(inVertical)">
                                      <p:cBhvr>
                                        <p:cTn id="108" dur="500"/>
                                        <p:tgtEl>
                                          <p:spTgt spid="16"/>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wipe(down)">
                                      <p:cBhvr>
                                        <p:cTn id="113" dur="580">
                                          <p:stCondLst>
                                            <p:cond delay="0"/>
                                          </p:stCondLst>
                                        </p:cTn>
                                        <p:tgtEl>
                                          <p:spTgt spid="7"/>
                                        </p:tgtEl>
                                      </p:cBhvr>
                                    </p:animEffect>
                                    <p:anim calcmode="lin" valueType="num">
                                      <p:cBhvr>
                                        <p:cTn id="1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9" dur="26">
                                          <p:stCondLst>
                                            <p:cond delay="650"/>
                                          </p:stCondLst>
                                        </p:cTn>
                                        <p:tgtEl>
                                          <p:spTgt spid="7"/>
                                        </p:tgtEl>
                                      </p:cBhvr>
                                      <p:to x="100000" y="60000"/>
                                    </p:animScale>
                                    <p:animScale>
                                      <p:cBhvr>
                                        <p:cTn id="120" dur="166" decel="50000">
                                          <p:stCondLst>
                                            <p:cond delay="676"/>
                                          </p:stCondLst>
                                        </p:cTn>
                                        <p:tgtEl>
                                          <p:spTgt spid="7"/>
                                        </p:tgtEl>
                                      </p:cBhvr>
                                      <p:to x="100000" y="100000"/>
                                    </p:animScale>
                                    <p:animScale>
                                      <p:cBhvr>
                                        <p:cTn id="121" dur="26">
                                          <p:stCondLst>
                                            <p:cond delay="1312"/>
                                          </p:stCondLst>
                                        </p:cTn>
                                        <p:tgtEl>
                                          <p:spTgt spid="7"/>
                                        </p:tgtEl>
                                      </p:cBhvr>
                                      <p:to x="100000" y="80000"/>
                                    </p:animScale>
                                    <p:animScale>
                                      <p:cBhvr>
                                        <p:cTn id="122" dur="166" decel="50000">
                                          <p:stCondLst>
                                            <p:cond delay="1338"/>
                                          </p:stCondLst>
                                        </p:cTn>
                                        <p:tgtEl>
                                          <p:spTgt spid="7"/>
                                        </p:tgtEl>
                                      </p:cBhvr>
                                      <p:to x="100000" y="100000"/>
                                    </p:animScale>
                                    <p:animScale>
                                      <p:cBhvr>
                                        <p:cTn id="123" dur="26">
                                          <p:stCondLst>
                                            <p:cond delay="1642"/>
                                          </p:stCondLst>
                                        </p:cTn>
                                        <p:tgtEl>
                                          <p:spTgt spid="7"/>
                                        </p:tgtEl>
                                      </p:cBhvr>
                                      <p:to x="100000" y="90000"/>
                                    </p:animScale>
                                    <p:animScale>
                                      <p:cBhvr>
                                        <p:cTn id="124" dur="166" decel="50000">
                                          <p:stCondLst>
                                            <p:cond delay="1668"/>
                                          </p:stCondLst>
                                        </p:cTn>
                                        <p:tgtEl>
                                          <p:spTgt spid="7"/>
                                        </p:tgtEl>
                                      </p:cBhvr>
                                      <p:to x="100000" y="100000"/>
                                    </p:animScale>
                                    <p:animScale>
                                      <p:cBhvr>
                                        <p:cTn id="125" dur="26">
                                          <p:stCondLst>
                                            <p:cond delay="1808"/>
                                          </p:stCondLst>
                                        </p:cTn>
                                        <p:tgtEl>
                                          <p:spTgt spid="7"/>
                                        </p:tgtEl>
                                      </p:cBhvr>
                                      <p:to x="100000" y="95000"/>
                                    </p:animScale>
                                    <p:animScale>
                                      <p:cBhvr>
                                        <p:cTn id="126" dur="166" decel="50000">
                                          <p:stCondLst>
                                            <p:cond delay="1834"/>
                                          </p:stCondLst>
                                        </p:cTn>
                                        <p:tgtEl>
                                          <p:spTgt spid="7"/>
                                        </p:tgtEl>
                                      </p:cBhvr>
                                      <p:to x="100000" y="100000"/>
                                    </p:animScale>
                                  </p:childTnLst>
                                </p:cTn>
                              </p:par>
                              <p:par>
                                <p:cTn id="127" presetID="26" presetClass="entr" presetSubtype="0" fill="hold" grpId="0" nodeType="with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wipe(down)">
                                      <p:cBhvr>
                                        <p:cTn id="129" dur="580">
                                          <p:stCondLst>
                                            <p:cond delay="0"/>
                                          </p:stCondLst>
                                        </p:cTn>
                                        <p:tgtEl>
                                          <p:spTgt spid="17"/>
                                        </p:tgtEl>
                                      </p:cBhvr>
                                    </p:animEffect>
                                    <p:anim calcmode="lin" valueType="num">
                                      <p:cBhvr>
                                        <p:cTn id="13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5" dur="26">
                                          <p:stCondLst>
                                            <p:cond delay="650"/>
                                          </p:stCondLst>
                                        </p:cTn>
                                        <p:tgtEl>
                                          <p:spTgt spid="17"/>
                                        </p:tgtEl>
                                      </p:cBhvr>
                                      <p:to x="100000" y="60000"/>
                                    </p:animScale>
                                    <p:animScale>
                                      <p:cBhvr>
                                        <p:cTn id="136" dur="166" decel="50000">
                                          <p:stCondLst>
                                            <p:cond delay="676"/>
                                          </p:stCondLst>
                                        </p:cTn>
                                        <p:tgtEl>
                                          <p:spTgt spid="17"/>
                                        </p:tgtEl>
                                      </p:cBhvr>
                                      <p:to x="100000" y="100000"/>
                                    </p:animScale>
                                    <p:animScale>
                                      <p:cBhvr>
                                        <p:cTn id="137" dur="26">
                                          <p:stCondLst>
                                            <p:cond delay="1312"/>
                                          </p:stCondLst>
                                        </p:cTn>
                                        <p:tgtEl>
                                          <p:spTgt spid="17"/>
                                        </p:tgtEl>
                                      </p:cBhvr>
                                      <p:to x="100000" y="80000"/>
                                    </p:animScale>
                                    <p:animScale>
                                      <p:cBhvr>
                                        <p:cTn id="138" dur="166" decel="50000">
                                          <p:stCondLst>
                                            <p:cond delay="1338"/>
                                          </p:stCondLst>
                                        </p:cTn>
                                        <p:tgtEl>
                                          <p:spTgt spid="17"/>
                                        </p:tgtEl>
                                      </p:cBhvr>
                                      <p:to x="100000" y="100000"/>
                                    </p:animScale>
                                    <p:animScale>
                                      <p:cBhvr>
                                        <p:cTn id="139" dur="26">
                                          <p:stCondLst>
                                            <p:cond delay="1642"/>
                                          </p:stCondLst>
                                        </p:cTn>
                                        <p:tgtEl>
                                          <p:spTgt spid="17"/>
                                        </p:tgtEl>
                                      </p:cBhvr>
                                      <p:to x="100000" y="90000"/>
                                    </p:animScale>
                                    <p:animScale>
                                      <p:cBhvr>
                                        <p:cTn id="140" dur="166" decel="50000">
                                          <p:stCondLst>
                                            <p:cond delay="1668"/>
                                          </p:stCondLst>
                                        </p:cTn>
                                        <p:tgtEl>
                                          <p:spTgt spid="17"/>
                                        </p:tgtEl>
                                      </p:cBhvr>
                                      <p:to x="100000" y="100000"/>
                                    </p:animScale>
                                    <p:animScale>
                                      <p:cBhvr>
                                        <p:cTn id="141" dur="26">
                                          <p:stCondLst>
                                            <p:cond delay="1808"/>
                                          </p:stCondLst>
                                        </p:cTn>
                                        <p:tgtEl>
                                          <p:spTgt spid="17"/>
                                        </p:tgtEl>
                                      </p:cBhvr>
                                      <p:to x="100000" y="95000"/>
                                    </p:animScale>
                                    <p:animScale>
                                      <p:cBhvr>
                                        <p:cTn id="142" dur="166" decel="50000">
                                          <p:stCondLst>
                                            <p:cond delay="1834"/>
                                          </p:stCondLst>
                                        </p:cTn>
                                        <p:tgtEl>
                                          <p:spTgt spid="17"/>
                                        </p:tgtEl>
                                      </p:cBhvr>
                                      <p:to x="100000" y="100000"/>
                                    </p:animScale>
                                  </p:childTnLst>
                                </p:cTn>
                              </p:par>
                              <p:par>
                                <p:cTn id="143" presetID="26" presetClass="entr" presetSubtype="0" fill="hold" grpId="0" nodeType="with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wipe(down)">
                                      <p:cBhvr>
                                        <p:cTn id="145" dur="580">
                                          <p:stCondLst>
                                            <p:cond delay="0"/>
                                          </p:stCondLst>
                                        </p:cTn>
                                        <p:tgtEl>
                                          <p:spTgt spid="26"/>
                                        </p:tgtEl>
                                      </p:cBhvr>
                                    </p:animEffect>
                                    <p:anim calcmode="lin" valueType="num">
                                      <p:cBhvr>
                                        <p:cTn id="1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51" dur="26">
                                          <p:stCondLst>
                                            <p:cond delay="650"/>
                                          </p:stCondLst>
                                        </p:cTn>
                                        <p:tgtEl>
                                          <p:spTgt spid="26"/>
                                        </p:tgtEl>
                                      </p:cBhvr>
                                      <p:to x="100000" y="60000"/>
                                    </p:animScale>
                                    <p:animScale>
                                      <p:cBhvr>
                                        <p:cTn id="152" dur="166" decel="50000">
                                          <p:stCondLst>
                                            <p:cond delay="676"/>
                                          </p:stCondLst>
                                        </p:cTn>
                                        <p:tgtEl>
                                          <p:spTgt spid="26"/>
                                        </p:tgtEl>
                                      </p:cBhvr>
                                      <p:to x="100000" y="100000"/>
                                    </p:animScale>
                                    <p:animScale>
                                      <p:cBhvr>
                                        <p:cTn id="153" dur="26">
                                          <p:stCondLst>
                                            <p:cond delay="1312"/>
                                          </p:stCondLst>
                                        </p:cTn>
                                        <p:tgtEl>
                                          <p:spTgt spid="26"/>
                                        </p:tgtEl>
                                      </p:cBhvr>
                                      <p:to x="100000" y="80000"/>
                                    </p:animScale>
                                    <p:animScale>
                                      <p:cBhvr>
                                        <p:cTn id="154" dur="166" decel="50000">
                                          <p:stCondLst>
                                            <p:cond delay="1338"/>
                                          </p:stCondLst>
                                        </p:cTn>
                                        <p:tgtEl>
                                          <p:spTgt spid="26"/>
                                        </p:tgtEl>
                                      </p:cBhvr>
                                      <p:to x="100000" y="100000"/>
                                    </p:animScale>
                                    <p:animScale>
                                      <p:cBhvr>
                                        <p:cTn id="155" dur="26">
                                          <p:stCondLst>
                                            <p:cond delay="1642"/>
                                          </p:stCondLst>
                                        </p:cTn>
                                        <p:tgtEl>
                                          <p:spTgt spid="26"/>
                                        </p:tgtEl>
                                      </p:cBhvr>
                                      <p:to x="100000" y="90000"/>
                                    </p:animScale>
                                    <p:animScale>
                                      <p:cBhvr>
                                        <p:cTn id="156" dur="166" decel="50000">
                                          <p:stCondLst>
                                            <p:cond delay="1668"/>
                                          </p:stCondLst>
                                        </p:cTn>
                                        <p:tgtEl>
                                          <p:spTgt spid="26"/>
                                        </p:tgtEl>
                                      </p:cBhvr>
                                      <p:to x="100000" y="100000"/>
                                    </p:animScale>
                                    <p:animScale>
                                      <p:cBhvr>
                                        <p:cTn id="157" dur="26">
                                          <p:stCondLst>
                                            <p:cond delay="1808"/>
                                          </p:stCondLst>
                                        </p:cTn>
                                        <p:tgtEl>
                                          <p:spTgt spid="26"/>
                                        </p:tgtEl>
                                      </p:cBhvr>
                                      <p:to x="100000" y="95000"/>
                                    </p:animScale>
                                    <p:animScale>
                                      <p:cBhvr>
                                        <p:cTn id="158" dur="166" decel="50000">
                                          <p:stCondLst>
                                            <p:cond delay="1834"/>
                                          </p:stCondLst>
                                        </p:cTn>
                                        <p:tgtEl>
                                          <p:spTgt spid="26"/>
                                        </p:tgtEl>
                                      </p:cBhvr>
                                      <p:to x="100000" y="100000"/>
                                    </p:animScale>
                                  </p:childTnLst>
                                </p:cTn>
                              </p:par>
                              <p:par>
                                <p:cTn id="159" presetID="26" presetClass="entr" presetSubtype="0" fill="hold" grpId="0" nodeType="with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wipe(down)">
                                      <p:cBhvr>
                                        <p:cTn id="161" dur="580">
                                          <p:stCondLst>
                                            <p:cond delay="0"/>
                                          </p:stCondLst>
                                        </p:cTn>
                                        <p:tgtEl>
                                          <p:spTgt spid="18"/>
                                        </p:tgtEl>
                                      </p:cBhvr>
                                    </p:animEffect>
                                    <p:anim calcmode="lin" valueType="num">
                                      <p:cBhvr>
                                        <p:cTn id="1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7" dur="26">
                                          <p:stCondLst>
                                            <p:cond delay="650"/>
                                          </p:stCondLst>
                                        </p:cTn>
                                        <p:tgtEl>
                                          <p:spTgt spid="18"/>
                                        </p:tgtEl>
                                      </p:cBhvr>
                                      <p:to x="100000" y="60000"/>
                                    </p:animScale>
                                    <p:animScale>
                                      <p:cBhvr>
                                        <p:cTn id="168" dur="166" decel="50000">
                                          <p:stCondLst>
                                            <p:cond delay="676"/>
                                          </p:stCondLst>
                                        </p:cTn>
                                        <p:tgtEl>
                                          <p:spTgt spid="18"/>
                                        </p:tgtEl>
                                      </p:cBhvr>
                                      <p:to x="100000" y="100000"/>
                                    </p:animScale>
                                    <p:animScale>
                                      <p:cBhvr>
                                        <p:cTn id="169" dur="26">
                                          <p:stCondLst>
                                            <p:cond delay="1312"/>
                                          </p:stCondLst>
                                        </p:cTn>
                                        <p:tgtEl>
                                          <p:spTgt spid="18"/>
                                        </p:tgtEl>
                                      </p:cBhvr>
                                      <p:to x="100000" y="80000"/>
                                    </p:animScale>
                                    <p:animScale>
                                      <p:cBhvr>
                                        <p:cTn id="170" dur="166" decel="50000">
                                          <p:stCondLst>
                                            <p:cond delay="1338"/>
                                          </p:stCondLst>
                                        </p:cTn>
                                        <p:tgtEl>
                                          <p:spTgt spid="18"/>
                                        </p:tgtEl>
                                      </p:cBhvr>
                                      <p:to x="100000" y="100000"/>
                                    </p:animScale>
                                    <p:animScale>
                                      <p:cBhvr>
                                        <p:cTn id="171" dur="26">
                                          <p:stCondLst>
                                            <p:cond delay="1642"/>
                                          </p:stCondLst>
                                        </p:cTn>
                                        <p:tgtEl>
                                          <p:spTgt spid="18"/>
                                        </p:tgtEl>
                                      </p:cBhvr>
                                      <p:to x="100000" y="90000"/>
                                    </p:animScale>
                                    <p:animScale>
                                      <p:cBhvr>
                                        <p:cTn id="172" dur="166" decel="50000">
                                          <p:stCondLst>
                                            <p:cond delay="1668"/>
                                          </p:stCondLst>
                                        </p:cTn>
                                        <p:tgtEl>
                                          <p:spTgt spid="18"/>
                                        </p:tgtEl>
                                      </p:cBhvr>
                                      <p:to x="100000" y="100000"/>
                                    </p:animScale>
                                    <p:animScale>
                                      <p:cBhvr>
                                        <p:cTn id="173" dur="26">
                                          <p:stCondLst>
                                            <p:cond delay="1808"/>
                                          </p:stCondLst>
                                        </p:cTn>
                                        <p:tgtEl>
                                          <p:spTgt spid="18"/>
                                        </p:tgtEl>
                                      </p:cBhvr>
                                      <p:to x="100000" y="95000"/>
                                    </p:animScale>
                                    <p:animScale>
                                      <p:cBhvr>
                                        <p:cTn id="174" dur="166" decel="50000">
                                          <p:stCondLst>
                                            <p:cond delay="1834"/>
                                          </p:stCondLst>
                                        </p:cTn>
                                        <p:tgtEl>
                                          <p:spTgt spid="18"/>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9"/>
                                        </p:tgtEl>
                                        <p:attrNameLst>
                                          <p:attrName>style.visibility</p:attrName>
                                        </p:attrNameLst>
                                      </p:cBhvr>
                                      <p:to>
                                        <p:strVal val="visible"/>
                                      </p:to>
                                    </p:set>
                                    <p:animEffect transition="in" filter="wipe(left)">
                                      <p:cBhvr>
                                        <p:cTn id="1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rotWithShape="1">
          <a:blip r:embed="rId2"/>
          <a:srcRect l="2597" t="7986" r="2333" b="7756"/>
          <a:stretch/>
        </p:blipFill>
        <p:spPr>
          <a:xfrm>
            <a:off x="1773480" y="980777"/>
            <a:ext cx="4968240" cy="3845214"/>
          </a:xfrm>
          <a:prstGeom prst="rect">
            <a:avLst/>
          </a:prstGeom>
          <a:ln>
            <a:solidFill>
              <a:schemeClr val="accent5">
                <a:lumMod val="75000"/>
              </a:schemeClr>
            </a:solidFill>
          </a:ln>
        </p:spPr>
      </p:pic>
      <p:pic>
        <p:nvPicPr>
          <p:cNvPr id="3" name="Picture 10"/>
          <p:cNvPicPr>
            <a:picLocks noChangeAspect="1"/>
          </p:cNvPicPr>
          <p:nvPr/>
        </p:nvPicPr>
        <p:blipFill rotWithShape="1">
          <a:blip r:embed="rId3" cstate="print"/>
          <a:srcRect l="5417" t="-4393" r="8284" b="13745"/>
          <a:stretch/>
        </p:blipFill>
        <p:spPr>
          <a:xfrm>
            <a:off x="6994269" y="803548"/>
            <a:ext cx="4907280" cy="3931576"/>
          </a:xfrm>
          <a:prstGeom prst="rect">
            <a:avLst/>
          </a:prstGeom>
          <a:ln>
            <a:solidFill>
              <a:schemeClr val="accent5">
                <a:lumMod val="75000"/>
              </a:schemeClr>
            </a:solidFill>
          </a:ln>
        </p:spPr>
      </p:pic>
      <p:sp>
        <p:nvSpPr>
          <p:cNvPr id="4" name="TextBox 3"/>
          <p:cNvSpPr txBox="1"/>
          <p:nvPr/>
        </p:nvSpPr>
        <p:spPr>
          <a:xfrm>
            <a:off x="7260969" y="4949306"/>
            <a:ext cx="4373880" cy="523220"/>
          </a:xfrm>
          <a:prstGeom prst="rect">
            <a:avLst/>
          </a:prstGeom>
          <a:solidFill>
            <a:schemeClr val="accent2">
              <a:lumMod val="20000"/>
              <a:lumOff val="8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Food grain production chart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2196390" y="4910960"/>
            <a:ext cx="4122420" cy="523220"/>
          </a:xfrm>
          <a:prstGeom prst="rect">
            <a:avLst/>
          </a:prstGeom>
          <a:solidFill>
            <a:schemeClr val="accent2">
              <a:lumMod val="20000"/>
              <a:lumOff val="80000"/>
            </a:schemeClr>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Population growth chart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884317" y="6034092"/>
            <a:ext cx="8437154" cy="584775"/>
          </a:xfrm>
          <a:prstGeom prst="rect">
            <a:avLst/>
          </a:prstGeom>
          <a:solidFill>
            <a:schemeClr val="bg1"/>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Population growth is higher than food production.</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ectangle 6"/>
          <p:cNvSpPr/>
          <p:nvPr/>
        </p:nvSpPr>
        <p:spPr>
          <a:xfrm>
            <a:off x="3309092" y="218773"/>
            <a:ext cx="8437154" cy="584775"/>
          </a:xfrm>
          <a:prstGeom prst="rect">
            <a:avLst/>
          </a:prstGeom>
          <a:solidFill>
            <a:schemeClr val="bg1"/>
          </a:solidFill>
          <a:ln w="1905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Observe and  think about the charts.</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49684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0316" y="648080"/>
            <a:ext cx="2971800" cy="5114440"/>
            <a:chOff x="281678" y="124017"/>
            <a:chExt cx="2514600" cy="4651281"/>
          </a:xfrm>
        </p:grpSpPr>
        <p:sp>
          <p:nvSpPr>
            <p:cNvPr id="3" name="Rectangle 2"/>
            <p:cNvSpPr/>
            <p:nvPr/>
          </p:nvSpPr>
          <p:spPr>
            <a:xfrm>
              <a:off x="281678" y="124017"/>
              <a:ext cx="2514600" cy="4651281"/>
            </a:xfrm>
            <a:prstGeom prst="rect">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42900" y="221231"/>
              <a:ext cx="2286000" cy="537338"/>
            </a:xfrm>
            <a:prstGeom prst="rightArrow">
              <a:avLst>
                <a:gd name="adj1" fmla="val 100000"/>
                <a:gd name="adj2" fmla="val 0"/>
              </a:avLst>
            </a:prstGeom>
            <a:solidFill>
              <a:schemeClr val="accent4">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Click box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Down Arrow 4"/>
            <p:cNvSpPr/>
            <p:nvPr/>
          </p:nvSpPr>
          <p:spPr>
            <a:xfrm>
              <a:off x="1128669" y="758570"/>
              <a:ext cx="714461" cy="190994"/>
            </a:xfrm>
            <a:prstGeom prst="downArrow">
              <a:avLst/>
            </a:prstGeom>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ight Arrow 5"/>
          <p:cNvSpPr/>
          <p:nvPr/>
        </p:nvSpPr>
        <p:spPr>
          <a:xfrm>
            <a:off x="2459596" y="1627815"/>
            <a:ext cx="2286000" cy="484632"/>
          </a:xfrm>
          <a:prstGeom prst="rightArrow">
            <a:avLst>
              <a:gd name="adj1" fmla="val 100000"/>
              <a:gd name="adj2" fmla="val 0"/>
            </a:avLst>
          </a:prstGeom>
          <a:solidFill>
            <a:schemeClr val="accent4">
              <a:lumMod val="7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Scarcity </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7" name="Picture 2" descr="C:\Users\Mizan\Downloads\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232" y="1917864"/>
            <a:ext cx="5628387" cy="3844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00059" y="63305"/>
            <a:ext cx="7924799" cy="584775"/>
          </a:xfrm>
          <a:prstGeom prst="rect">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b="1" u="sng" dirty="0" smtClean="0">
                <a:solidFill>
                  <a:schemeClr val="tx1"/>
                </a:solidFill>
                <a:latin typeface="Times New Roman" panose="02020603050405020304" pitchFamily="18" charset="0"/>
                <a:cs typeface="Times New Roman" panose="02020603050405020304" pitchFamily="18" charset="0"/>
              </a:rPr>
              <a:t>Vocabulary with sentence making</a:t>
            </a:r>
            <a:endParaRPr lang="en-US" sz="3200" b="1" u="sng"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160849" y="698891"/>
            <a:ext cx="6922450" cy="1024071"/>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FFFF00"/>
                </a:solidFill>
              </a:rPr>
              <a:t> </a:t>
            </a:r>
            <a:r>
              <a:rPr lang="en-US" sz="2800" b="1" dirty="0" smtClean="0">
                <a:solidFill>
                  <a:srgbClr val="C00000"/>
                </a:solidFill>
                <a:latin typeface="Times New Roman" panose="02020603050405020304" pitchFamily="18" charset="0"/>
                <a:cs typeface="Times New Roman" panose="02020603050405020304" pitchFamily="18" charset="0"/>
              </a:rPr>
              <a:t>Meaning : </a:t>
            </a:r>
            <a:r>
              <a:rPr lang="en-US" sz="2800" b="1" dirty="0" smtClean="0">
                <a:solidFill>
                  <a:schemeClr val="tx1"/>
                </a:solidFill>
                <a:latin typeface="Times New Roman" panose="02020603050405020304" pitchFamily="18" charset="0"/>
                <a:cs typeface="Times New Roman" panose="02020603050405020304" pitchFamily="18" charset="0"/>
              </a:rPr>
              <a:t> crisis, shortage</a:t>
            </a:r>
          </a:p>
          <a:p>
            <a:pPr algn="ctr"/>
            <a:r>
              <a:rPr lang="en-US" sz="2800" dirty="0">
                <a:solidFill>
                  <a:prstClr val="black"/>
                </a:solidFill>
                <a:latin typeface="Times New Roman" panose="02020603050405020304" pitchFamily="18" charset="0"/>
                <a:cs typeface="Times New Roman" panose="02020603050405020304" pitchFamily="18" charset="0"/>
              </a:rPr>
              <a:t>When something is not easy to find or get</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189049" y="5957618"/>
            <a:ext cx="9487458"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The poor suffer from </a:t>
            </a:r>
            <a:r>
              <a:rPr lang="en-US" sz="3200" b="1" dirty="0" smtClean="0">
                <a:solidFill>
                  <a:srgbClr val="002060"/>
                </a:solidFill>
                <a:latin typeface="Times New Roman" panose="02020603050405020304" pitchFamily="18" charset="0"/>
                <a:cs typeface="Times New Roman" panose="02020603050405020304" pitchFamily="18" charset="0"/>
              </a:rPr>
              <a:t>scarcity</a:t>
            </a:r>
            <a:r>
              <a:rPr lang="en-US" sz="3200" dirty="0" smtClean="0">
                <a:latin typeface="Times New Roman" panose="02020603050405020304" pitchFamily="18" charset="0"/>
                <a:cs typeface="Times New Roman" panose="02020603050405020304" pitchFamily="18" charset="0"/>
              </a:rPr>
              <a:t> of food.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230169" y="2249748"/>
            <a:ext cx="2464136" cy="584775"/>
          </a:xfrm>
          <a:prstGeom prst="rect">
            <a:avLst/>
          </a:prstGeom>
          <a:solidFill>
            <a:schemeClr val="accent2">
              <a:lumMod val="60000"/>
              <a:lumOff val="40000"/>
            </a:schemeClr>
          </a:solidFill>
          <a:ln>
            <a:solidFill>
              <a:srgbClr val="002060"/>
            </a:solidFill>
          </a:ln>
        </p:spPr>
        <p:txBody>
          <a:bodyPr wrap="none">
            <a:spAutoFit/>
          </a:bodyPr>
          <a:lstStyle/>
          <a:p>
            <a:r>
              <a:rPr lang="en-US" sz="3200" b="1" dirty="0">
                <a:solidFill>
                  <a:prstClr val="black"/>
                </a:solidFill>
                <a:latin typeface="Times New Roman" panose="02020603050405020304" pitchFamily="18" charset="0"/>
                <a:cs typeface="Times New Roman" panose="02020603050405020304" pitchFamily="18" charset="0"/>
              </a:rPr>
              <a:t>Agriculturist</a:t>
            </a:r>
            <a:endParaRPr lang="en-GB" b="1" dirty="0"/>
          </a:p>
        </p:txBody>
      </p:sp>
      <p:pic>
        <p:nvPicPr>
          <p:cNvPr id="12" name="Picture 3" descr="C:\Users\Mizan\Downloads\a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232" y="1929900"/>
            <a:ext cx="5628387" cy="38446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194083" y="698204"/>
            <a:ext cx="6938749" cy="829857"/>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FFFF00"/>
                </a:solidFill>
              </a:rPr>
              <a:t> </a:t>
            </a:r>
            <a:r>
              <a:rPr lang="en-US" sz="2800" b="1" smtClean="0">
                <a:solidFill>
                  <a:srgbClr val="C00000"/>
                </a:solidFill>
                <a:latin typeface="Times New Roman" panose="02020603050405020304" pitchFamily="18" charset="0"/>
                <a:cs typeface="Times New Roman" panose="02020603050405020304" pitchFamily="18" charset="0"/>
              </a:rPr>
              <a:t>Meaning : </a:t>
            </a:r>
            <a:r>
              <a:rPr lang="en-US" sz="2800" smtClean="0">
                <a:solidFill>
                  <a:prstClr val="black"/>
                </a:solidFill>
                <a:latin typeface="Times New Roman" panose="02020603050405020304" pitchFamily="18" charset="0"/>
                <a:cs typeface="Times New Roman" panose="02020603050405020304" pitchFamily="18" charset="0"/>
              </a:rPr>
              <a:t>Expert/skilled</a:t>
            </a:r>
            <a:r>
              <a:rPr lang="en-US" sz="2800" dirty="0">
                <a:solidFill>
                  <a:prstClr val="black"/>
                </a:solidFill>
                <a:latin typeface="Times New Roman" panose="02020603050405020304" pitchFamily="18" charset="0"/>
                <a:cs typeface="Times New Roman" panose="02020603050405020304" pitchFamily="18" charset="0"/>
              </a:rPr>
              <a:t>/ experienced in </a:t>
            </a:r>
            <a:r>
              <a:rPr lang="en-US" sz="2800" dirty="0" smtClean="0">
                <a:solidFill>
                  <a:prstClr val="black"/>
                </a:solidFill>
                <a:latin typeface="Times New Roman" panose="02020603050405020304" pitchFamily="18" charset="0"/>
                <a:cs typeface="Times New Roman" panose="02020603050405020304" pitchFamily="18" charset="0"/>
              </a:rPr>
              <a:t>agriculture</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244035" y="5923343"/>
            <a:ext cx="10506325"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Our agriculturists developed new </a:t>
            </a:r>
            <a:r>
              <a:rPr lang="en-US" sz="3200" b="1" dirty="0" smtClean="0">
                <a:solidFill>
                  <a:srgbClr val="C00000"/>
                </a:solidFill>
                <a:latin typeface="Times New Roman" panose="02020603050405020304" pitchFamily="18" charset="0"/>
                <a:cs typeface="Times New Roman" panose="02020603050405020304" pitchFamily="18" charset="0"/>
              </a:rPr>
              <a:t>varieties</a:t>
            </a:r>
            <a:r>
              <a:rPr lang="en-US" sz="3200" dirty="0" smtClean="0">
                <a:latin typeface="Times New Roman" panose="02020603050405020304" pitchFamily="18" charset="0"/>
                <a:cs typeface="Times New Roman" panose="02020603050405020304" pitchFamily="18" charset="0"/>
              </a:rPr>
              <a:t> of rice.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371429" y="2915523"/>
            <a:ext cx="2257258" cy="584775"/>
          </a:xfrm>
          <a:prstGeom prst="rect">
            <a:avLst/>
          </a:prstGeom>
          <a:solidFill>
            <a:schemeClr val="accent4">
              <a:lumMod val="40000"/>
              <a:lumOff val="60000"/>
            </a:schemeClr>
          </a:solidFill>
          <a:ln>
            <a:solidFill>
              <a:srgbClr val="002060"/>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Production</a:t>
            </a:r>
          </a:p>
        </p:txBody>
      </p:sp>
      <p:pic>
        <p:nvPicPr>
          <p:cNvPr id="17" name="Picture 4" descr="C:\Users\Mizan\Downloads\a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231" y="1878794"/>
            <a:ext cx="5628387" cy="38345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244035" y="5935378"/>
            <a:ext cx="10506325"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This year  </a:t>
            </a:r>
            <a:r>
              <a:rPr lang="en-US" sz="3200" b="1" dirty="0" smtClean="0">
                <a:solidFill>
                  <a:srgbClr val="C00000"/>
                </a:solidFill>
                <a:latin typeface="Times New Roman" panose="02020603050405020304" pitchFamily="18" charset="0"/>
                <a:cs typeface="Times New Roman" panose="02020603050405020304" pitchFamily="18" charset="0"/>
              </a:rPr>
              <a:t>production</a:t>
            </a:r>
            <a:r>
              <a:rPr lang="en-US" sz="3200" dirty="0" smtClean="0">
                <a:latin typeface="Times New Roman" panose="02020603050405020304" pitchFamily="18" charset="0"/>
                <a:cs typeface="Times New Roman" panose="02020603050405020304" pitchFamily="18" charset="0"/>
              </a:rPr>
              <a:t> of potato's is sufficient.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903448" y="803806"/>
            <a:ext cx="7192615" cy="873041"/>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C00000"/>
                </a:solidFill>
                <a:latin typeface="Times New Roman" panose="02020603050405020304" pitchFamily="18" charset="0"/>
                <a:cs typeface="Times New Roman" panose="02020603050405020304" pitchFamily="18" charset="0"/>
              </a:rPr>
              <a:t>Meaning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process of growing or making food, goods or materials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498806" y="3550858"/>
            <a:ext cx="1926862" cy="584775"/>
          </a:xfrm>
          <a:prstGeom prst="rect">
            <a:avLst/>
          </a:prstGeom>
          <a:solidFill>
            <a:schemeClr val="accent4">
              <a:lumMod val="75000"/>
            </a:schemeClr>
          </a:solidFill>
          <a:ln>
            <a:solidFill>
              <a:srgbClr val="002060"/>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Portion</a:t>
            </a:r>
            <a:endParaRPr lang="en-US" sz="3200" b="1" dirty="0">
              <a:latin typeface="Times New Roman" panose="02020603050405020304" pitchFamily="18" charset="0"/>
              <a:cs typeface="Times New Roman" panose="02020603050405020304" pitchFamily="18" charset="0"/>
            </a:endParaRPr>
          </a:p>
        </p:txBody>
      </p:sp>
      <p:pic>
        <p:nvPicPr>
          <p:cNvPr id="21" name="Picture 2" descr="C:\Users\Mizan\Downloads\healthy 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230" y="1926835"/>
            <a:ext cx="5708559" cy="382671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49994" y="5962029"/>
            <a:ext cx="11100365"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Mills and factories are occupying a </a:t>
            </a:r>
            <a:r>
              <a:rPr lang="en-US" sz="3200" b="1" dirty="0" smtClean="0">
                <a:solidFill>
                  <a:srgbClr val="C00000"/>
                </a:solidFill>
                <a:latin typeface="Times New Roman" panose="02020603050405020304" pitchFamily="18" charset="0"/>
                <a:cs typeface="Times New Roman" panose="02020603050405020304" pitchFamily="18" charset="0"/>
              </a:rPr>
              <a:t>portion</a:t>
            </a:r>
            <a:r>
              <a:rPr lang="en-US" sz="3200" dirty="0" smtClean="0">
                <a:latin typeface="Times New Roman" panose="02020603050405020304" pitchFamily="18" charset="0"/>
                <a:cs typeface="Times New Roman" panose="02020603050405020304" pitchFamily="18" charset="0"/>
              </a:rPr>
              <a:t> of arable.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111687" y="729413"/>
            <a:ext cx="7021145" cy="873041"/>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prstClr val="black"/>
                </a:solidFill>
                <a:latin typeface="Times New Roman" panose="02020603050405020304" pitchFamily="18" charset="0"/>
                <a:cs typeface="Times New Roman" panose="02020603050405020304" pitchFamily="18" charset="0"/>
              </a:rPr>
              <a:t>A </a:t>
            </a:r>
            <a:r>
              <a:rPr lang="en-US" sz="3200" dirty="0">
                <a:solidFill>
                  <a:prstClr val="black"/>
                </a:solidFill>
                <a:latin typeface="Times New Roman" panose="02020603050405020304" pitchFamily="18" charset="0"/>
                <a:cs typeface="Times New Roman" panose="02020603050405020304" pitchFamily="18" charset="0"/>
              </a:rPr>
              <a:t>part of </a:t>
            </a:r>
            <a:r>
              <a:rPr lang="en-US" sz="3200" dirty="0" smtClean="0">
                <a:solidFill>
                  <a:prstClr val="black"/>
                </a:solidFill>
                <a:latin typeface="Times New Roman" panose="02020603050405020304" pitchFamily="18" charset="0"/>
                <a:cs typeface="Times New Roman" panose="02020603050405020304" pitchFamily="18" charset="0"/>
              </a:rPr>
              <a:t>something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516268" y="4213562"/>
            <a:ext cx="1779895" cy="584775"/>
          </a:xfrm>
          <a:prstGeom prst="rect">
            <a:avLst/>
          </a:prstGeom>
          <a:solidFill>
            <a:srgbClr val="92D050"/>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Shrink</a:t>
            </a:r>
            <a:r>
              <a:rPr lang="en-US" b="1" dirty="0" smtClean="0"/>
              <a:t> </a:t>
            </a:r>
            <a:endParaRPr lang="en-US" b="1" dirty="0"/>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r="34812" b="15944"/>
          <a:stretch/>
        </p:blipFill>
        <p:spPr>
          <a:xfrm>
            <a:off x="6071306" y="1929900"/>
            <a:ext cx="5605201" cy="3786557"/>
          </a:xfrm>
          <a:prstGeom prst="rect">
            <a:avLst/>
          </a:prstGeom>
        </p:spPr>
      </p:pic>
      <p:sp>
        <p:nvSpPr>
          <p:cNvPr id="25" name="TextBox 24"/>
          <p:cNvSpPr txBox="1"/>
          <p:nvPr/>
        </p:nvSpPr>
        <p:spPr>
          <a:xfrm>
            <a:off x="649993" y="5936668"/>
            <a:ext cx="11100365"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Our cultivable land is </a:t>
            </a:r>
            <a:r>
              <a:rPr lang="en-US" sz="3200" b="1" dirty="0" smtClean="0">
                <a:solidFill>
                  <a:srgbClr val="C00000"/>
                </a:solidFill>
                <a:latin typeface="Times New Roman" panose="02020603050405020304" pitchFamily="18" charset="0"/>
                <a:cs typeface="Times New Roman" panose="02020603050405020304" pitchFamily="18" charset="0"/>
              </a:rPr>
              <a:t>shrinking </a:t>
            </a:r>
            <a:r>
              <a:rPr lang="en-US" sz="3200" dirty="0" smtClean="0">
                <a:latin typeface="Times New Roman" panose="02020603050405020304" pitchFamily="18" charset="0"/>
                <a:cs typeface="Times New Roman" panose="02020603050405020304" pitchFamily="18" charset="0"/>
              </a:rPr>
              <a:t>day by day.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4996272" y="715790"/>
            <a:ext cx="7021145" cy="78722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b="1" dirty="0" smtClean="0">
                <a:solidFill>
                  <a:srgbClr val="C00000"/>
                </a:solidFill>
                <a:latin typeface="Times New Roman" panose="02020603050405020304" pitchFamily="18" charset="0"/>
                <a:cs typeface="Times New Roman" panose="02020603050405020304" pitchFamily="18" charset="0"/>
              </a:rPr>
              <a:t>Meaning : </a:t>
            </a:r>
            <a:r>
              <a:rPr lang="en-US" sz="2800" dirty="0" smtClean="0">
                <a:solidFill>
                  <a:prstClr val="black"/>
                </a:solidFill>
                <a:latin typeface="Times New Roman" panose="02020603050405020304" pitchFamily="18" charset="0"/>
                <a:cs typeface="Times New Roman" panose="02020603050405020304" pitchFamily="18" charset="0"/>
              </a:rPr>
              <a:t>Become or make smaller in size or amount.</a:t>
            </a:r>
            <a:r>
              <a:rPr lang="en-US" sz="2800" b="1" dirty="0" smtClean="0">
                <a:solidFill>
                  <a:srgbClr val="C00000"/>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27" name="Picture 26"/>
          <p:cNvPicPr>
            <a:picLocks noChangeAspect="1" noChangeArrowheads="1"/>
          </p:cNvPicPr>
          <p:nvPr/>
        </p:nvPicPr>
        <p:blipFill>
          <a:blip r:embed="rId7"/>
          <a:srcRect/>
          <a:stretch>
            <a:fillRect/>
          </a:stretch>
        </p:blipFill>
        <p:spPr bwMode="auto">
          <a:xfrm>
            <a:off x="5594288" y="1825634"/>
            <a:ext cx="6055572" cy="3786197"/>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8" name="TextBox 27"/>
          <p:cNvSpPr txBox="1"/>
          <p:nvPr/>
        </p:nvSpPr>
        <p:spPr>
          <a:xfrm>
            <a:off x="2544959" y="4846644"/>
            <a:ext cx="1722512" cy="584775"/>
          </a:xfrm>
          <a:prstGeom prst="rect">
            <a:avLst/>
          </a:prstGeom>
          <a:solidFill>
            <a:srgbClr val="FFFF00"/>
          </a:solidFill>
          <a:ln>
            <a:solidFill>
              <a:srgbClr val="002060"/>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Floating</a:t>
            </a:r>
            <a:r>
              <a:rPr lang="en-US" dirty="0"/>
              <a:t> </a:t>
            </a:r>
          </a:p>
        </p:txBody>
      </p:sp>
      <p:sp>
        <p:nvSpPr>
          <p:cNvPr id="29" name="TextBox 28"/>
          <p:cNvSpPr txBox="1"/>
          <p:nvPr/>
        </p:nvSpPr>
        <p:spPr>
          <a:xfrm>
            <a:off x="1337104" y="5943990"/>
            <a:ext cx="9468403" cy="584775"/>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Sentence : </a:t>
            </a:r>
            <a:r>
              <a:rPr lang="en-US" sz="3200" dirty="0" smtClean="0">
                <a:latin typeface="Times New Roman" panose="02020603050405020304" pitchFamily="18" charset="0"/>
                <a:cs typeface="Times New Roman" panose="02020603050405020304" pitchFamily="18" charset="0"/>
              </a:rPr>
              <a:t>Some people live on </a:t>
            </a:r>
            <a:r>
              <a:rPr lang="en-US" sz="3200" b="1" dirty="0" smtClean="0">
                <a:solidFill>
                  <a:srgbClr val="C00000"/>
                </a:solidFill>
                <a:latin typeface="Times New Roman" panose="02020603050405020304" pitchFamily="18" charset="0"/>
                <a:cs typeface="Times New Roman" panose="02020603050405020304" pitchFamily="18" charset="0"/>
              </a:rPr>
              <a:t>floating </a:t>
            </a:r>
            <a:r>
              <a:rPr lang="en-US" sz="3200" dirty="0" smtClean="0">
                <a:latin typeface="Times New Roman" panose="02020603050405020304" pitchFamily="18" charset="0"/>
                <a:cs typeface="Times New Roman" panose="02020603050405020304" pitchFamily="18" charset="0"/>
              </a:rPr>
              <a:t>boat.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091615" y="754974"/>
            <a:ext cx="6482424" cy="787225"/>
          </a:xfrm>
          <a:prstGeom prst="rect">
            <a:avLst/>
          </a:prstGeom>
          <a:solidFill>
            <a:schemeClr val="accent5">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b="1"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prstClr val="black"/>
                </a:solidFill>
                <a:latin typeface="Times New Roman" panose="02020603050405020304" pitchFamily="18" charset="0"/>
                <a:cs typeface="Times New Roman" panose="02020603050405020304" pitchFamily="18" charset="0"/>
              </a:rPr>
              <a:t>not </a:t>
            </a:r>
            <a:r>
              <a:rPr lang="en-US" sz="3200" dirty="0">
                <a:solidFill>
                  <a:prstClr val="black"/>
                </a:solidFill>
                <a:latin typeface="Times New Roman" panose="02020603050405020304" pitchFamily="18" charset="0"/>
                <a:cs typeface="Times New Roman" panose="02020603050405020304" pitchFamily="18" charset="0"/>
              </a:rPr>
              <a:t>settled </a:t>
            </a:r>
            <a:r>
              <a:rPr lang="en-US" sz="3200" dirty="0" smtClean="0">
                <a:solidFill>
                  <a:prstClr val="black"/>
                </a:solidFill>
                <a:latin typeface="Times New Roman" panose="02020603050405020304" pitchFamily="18" charset="0"/>
                <a:cs typeface="Times New Roman" panose="02020603050405020304" pitchFamily="18" charset="0"/>
              </a:rPr>
              <a:t>permanently</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1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left)">
                                      <p:cBhvr>
                                        <p:cTn id="94"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left)">
                                      <p:cBhvr>
                                        <p:cTn id="111"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left)">
                                      <p:cBhvr>
                                        <p:cTn id="116"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117" restart="whenNotActive" fill="hold" evtFilter="cancelBubble" nodeType="interactiveSeq">
                <p:stCondLst>
                  <p:cond evt="onClick" delay="0">
                    <p:tgtEl>
                      <p:spTgt spid="6"/>
                    </p:tgtEl>
                  </p:cond>
                </p:stCondLst>
                <p:endSync evt="end" delay="0">
                  <p:rtn val="all"/>
                </p:endSync>
                <p:childTnLst>
                  <p:par>
                    <p:cTn id="118" fill="hold">
                      <p:stCondLst>
                        <p:cond delay="0"/>
                      </p:stCondLst>
                      <p:childTnLst>
                        <p:par>
                          <p:cTn id="119" fill="hold">
                            <p:stCondLst>
                              <p:cond delay="0"/>
                            </p:stCondLst>
                            <p:childTnLst>
                              <p:par>
                                <p:cTn id="120" presetID="6" presetClass="entr" presetSubtype="32" fill="hold" nodeType="click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circle(out)">
                                      <p:cBhvr>
                                        <p:cTn id="122"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23" restart="whenNotActive" fill="hold" evtFilter="cancelBubble" nodeType="interactiveSeq">
                <p:stCondLst>
                  <p:cond evt="onClick" delay="0">
                    <p:tgtEl>
                      <p:spTgt spid="11"/>
                    </p:tgtEl>
                  </p:cond>
                </p:stCondLst>
                <p:endSync evt="end" delay="0">
                  <p:rtn val="all"/>
                </p:endSync>
                <p:childTnLst>
                  <p:par>
                    <p:cTn id="124" fill="hold">
                      <p:stCondLst>
                        <p:cond delay="0"/>
                      </p:stCondLst>
                      <p:childTnLst>
                        <p:par>
                          <p:cTn id="125" fill="hold">
                            <p:stCondLst>
                              <p:cond delay="0"/>
                            </p:stCondLst>
                            <p:childTnLst>
                              <p:par>
                                <p:cTn id="126" presetID="6" presetClass="entr" presetSubtype="32" fill="hold" nodeType="clickEffect">
                                  <p:stCondLst>
                                    <p:cond delay="0"/>
                                  </p:stCondLst>
                                  <p:childTnLst>
                                    <p:set>
                                      <p:cBhvr>
                                        <p:cTn id="127" dur="1" fill="hold">
                                          <p:stCondLst>
                                            <p:cond delay="0"/>
                                          </p:stCondLst>
                                        </p:cTn>
                                        <p:tgtEl>
                                          <p:spTgt spid="12"/>
                                        </p:tgtEl>
                                        <p:attrNameLst>
                                          <p:attrName>style.visibility</p:attrName>
                                        </p:attrNameLst>
                                      </p:cBhvr>
                                      <p:to>
                                        <p:strVal val="visible"/>
                                      </p:to>
                                    </p:set>
                                    <p:animEffect transition="in" filter="circle(out)">
                                      <p:cBhvr>
                                        <p:cTn id="128"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129" restart="whenNotActive" fill="hold" evtFilter="cancelBubble" nodeType="interactiveSeq">
                <p:stCondLst>
                  <p:cond evt="onClick" delay="0">
                    <p:tgtEl>
                      <p:spTgt spid="16"/>
                    </p:tgtEl>
                  </p:cond>
                </p:stCondLst>
                <p:endSync evt="end" delay="0">
                  <p:rtn val="all"/>
                </p:endSync>
                <p:childTnLst>
                  <p:par>
                    <p:cTn id="130" fill="hold">
                      <p:stCondLst>
                        <p:cond delay="0"/>
                      </p:stCondLst>
                      <p:childTnLst>
                        <p:par>
                          <p:cTn id="131" fill="hold">
                            <p:stCondLst>
                              <p:cond delay="0"/>
                            </p:stCondLst>
                            <p:childTnLst>
                              <p:par>
                                <p:cTn id="132" presetID="6" presetClass="entr" presetSubtype="32" fill="hold" nodeType="click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circle(out)">
                                      <p:cBhvr>
                                        <p:cTn id="134"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135" restart="whenNotActive" fill="hold" evtFilter="cancelBubble" nodeType="interactiveSeq">
                <p:stCondLst>
                  <p:cond evt="onClick" delay="0">
                    <p:tgtEl>
                      <p:spTgt spid="20"/>
                    </p:tgtEl>
                  </p:cond>
                </p:stCondLst>
                <p:endSync evt="end" delay="0">
                  <p:rtn val="all"/>
                </p:endSync>
                <p:childTnLst>
                  <p:par>
                    <p:cTn id="136" fill="hold">
                      <p:stCondLst>
                        <p:cond delay="0"/>
                      </p:stCondLst>
                      <p:childTnLst>
                        <p:par>
                          <p:cTn id="137" fill="hold">
                            <p:stCondLst>
                              <p:cond delay="0"/>
                            </p:stCondLst>
                            <p:childTnLst>
                              <p:par>
                                <p:cTn id="138" presetID="6" presetClass="entr" presetSubtype="32" fill="hold" nodeType="click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circle(out)">
                                      <p:cBhvr>
                                        <p:cTn id="140"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4"/>
                    </p:tgtEl>
                  </p:cond>
                </p:stCondLst>
                <p:endSync evt="end" delay="0">
                  <p:rtn val="all"/>
                </p:endSync>
                <p:childTnLst>
                  <p:par>
                    <p:cTn id="142" fill="hold">
                      <p:stCondLst>
                        <p:cond delay="0"/>
                      </p:stCondLst>
                      <p:childTnLst>
                        <p:par>
                          <p:cTn id="143" fill="hold">
                            <p:stCondLst>
                              <p:cond delay="0"/>
                            </p:stCondLst>
                            <p:childTnLst>
                              <p:par>
                                <p:cTn id="144" presetID="6" presetClass="entr" presetSubtype="32" fill="hold" nodeType="click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circle(out)">
                                      <p:cBhvr>
                                        <p:cTn id="146"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24"/>
                  </p:tgtEl>
                </p:cond>
              </p:nextCondLst>
            </p:seq>
            <p:seq concurrent="1" nextAc="seek">
              <p:cTn id="147" restart="whenNotActive" fill="hold" evtFilter="cancelBubble" nodeType="interactiveSeq">
                <p:stCondLst>
                  <p:cond evt="onClick" delay="0">
                    <p:tgtEl>
                      <p:spTgt spid="28"/>
                    </p:tgtEl>
                  </p:cond>
                </p:stCondLst>
                <p:endSync evt="end" delay="0">
                  <p:rtn val="all"/>
                </p:endSync>
                <p:childTnLst>
                  <p:par>
                    <p:cTn id="148" fill="hold">
                      <p:stCondLst>
                        <p:cond delay="0"/>
                      </p:stCondLst>
                      <p:childTnLst>
                        <p:par>
                          <p:cTn id="149" fill="hold">
                            <p:stCondLst>
                              <p:cond delay="0"/>
                            </p:stCondLst>
                            <p:childTnLst>
                              <p:par>
                                <p:cTn id="150" presetID="6" presetClass="entr" presetSubtype="32" fill="hold"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circle(out)">
                                      <p:cBhvr>
                                        <p:cTn id="152" dur="2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28"/>
                  </p:tgtEl>
                </p:cond>
              </p:nextCondLst>
            </p:seq>
          </p:childTnLst>
        </p:cTn>
      </p:par>
    </p:tnLst>
    <p:bldLst>
      <p:bldP spid="6" grpId="0" animBg="1"/>
      <p:bldP spid="8" grpId="0" animBg="1"/>
      <p:bldP spid="9" grpId="0" animBg="1"/>
      <p:bldP spid="10" grpId="0" animBg="1"/>
      <p:bldP spid="11" grpId="0" animBg="1"/>
      <p:bldP spid="13" grpId="0" animBg="1"/>
      <p:bldP spid="14" grpId="0" animBg="1"/>
      <p:bldP spid="16" grpId="0" animBg="1"/>
      <p:bldP spid="18" grpId="0" animBg="1"/>
      <p:bldP spid="19" grpId="0" animBg="1"/>
      <p:bldP spid="20" grpId="0" animBg="1"/>
      <p:bldP spid="22" grpId="0" animBg="1"/>
      <p:bldP spid="23" grpId="0" animBg="1"/>
      <p:bldP spid="24" grpId="0" animBg="1"/>
      <p:bldP spid="25" grpId="0" animBg="1"/>
      <p:bldP spid="26"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2096</Words>
  <Application>Microsoft Office PowerPoint</Application>
  <PresentationFormat>Widescreen</PresentationFormat>
  <Paragraphs>184</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Book Antiqua</vt:lpstr>
      <vt:lpstr>Calibri</vt:lpstr>
      <vt:lpstr>Calibri Light</vt:lpstr>
      <vt:lpstr>Candara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 Chandra Majumder</cp:lastModifiedBy>
  <cp:revision>60</cp:revision>
  <dcterms:created xsi:type="dcterms:W3CDTF">2020-10-16T14:52:00Z</dcterms:created>
  <dcterms:modified xsi:type="dcterms:W3CDTF">2020-10-19T15:53:24Z</dcterms:modified>
</cp:coreProperties>
</file>