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4036" r:id="rId1"/>
  </p:sldMasterIdLst>
  <p:notesMasterIdLst>
    <p:notesMasterId r:id="rId21"/>
  </p:notesMasterIdLst>
  <p:sldIdLst>
    <p:sldId id="351" r:id="rId2"/>
    <p:sldId id="259" r:id="rId3"/>
    <p:sldId id="347" r:id="rId4"/>
    <p:sldId id="345" r:id="rId5"/>
    <p:sldId id="258" r:id="rId6"/>
    <p:sldId id="260" r:id="rId7"/>
    <p:sldId id="331" r:id="rId8"/>
    <p:sldId id="341" r:id="rId9"/>
    <p:sldId id="308" r:id="rId10"/>
    <p:sldId id="309" r:id="rId11"/>
    <p:sldId id="310" r:id="rId12"/>
    <p:sldId id="311" r:id="rId13"/>
    <p:sldId id="312" r:id="rId14"/>
    <p:sldId id="313" r:id="rId15"/>
    <p:sldId id="352" r:id="rId16"/>
    <p:sldId id="348" r:id="rId17"/>
    <p:sldId id="349" r:id="rId18"/>
    <p:sldId id="350" r:id="rId19"/>
    <p:sldId id="34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593" autoAdjust="0"/>
  </p:normalViewPr>
  <p:slideViewPr>
    <p:cSldViewPr snapToGrid="0">
      <p:cViewPr varScale="1">
        <p:scale>
          <a:sx n="55" d="100"/>
          <a:sy n="55" d="100"/>
        </p:scale>
        <p:origin x="6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9D0B2-726F-4AF4-B50D-BEB1F221471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AB8-494E-42A5-8584-272966F70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0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5FAE-BD9E-4674-A710-9777E36C3ED8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2859-3B21-4E46-A9B5-42AB330E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4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5FAE-BD9E-4674-A710-9777E36C3ED8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2859-3B21-4E46-A9B5-42AB330E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7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5FAE-BD9E-4674-A710-9777E36C3ED8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2859-3B21-4E46-A9B5-42AB330E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7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5FAE-BD9E-4674-A710-9777E36C3ED8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2859-3B21-4E46-A9B5-42AB330E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1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5FAE-BD9E-4674-A710-9777E36C3ED8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2859-3B21-4E46-A9B5-42AB330E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8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5FAE-BD9E-4674-A710-9777E36C3ED8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2859-3B21-4E46-A9B5-42AB330E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8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5FAE-BD9E-4674-A710-9777E36C3ED8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2859-3B21-4E46-A9B5-42AB330E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7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5FAE-BD9E-4674-A710-9777E36C3ED8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2859-3B21-4E46-A9B5-42AB330E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7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5FAE-BD9E-4674-A710-9777E36C3ED8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2859-3B21-4E46-A9B5-42AB330E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2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5FAE-BD9E-4674-A710-9777E36C3ED8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2859-3B21-4E46-A9B5-42AB330E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6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5FAE-BD9E-4674-A710-9777E36C3ED8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2859-3B21-4E46-A9B5-42AB330E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2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55FAE-BD9E-4674-A710-9777E36C3ED8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2859-3B21-4E46-A9B5-42AB330EE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0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13.jp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609600"/>
            <a:ext cx="11804072" cy="59297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6255" y="595745"/>
            <a:ext cx="11804072" cy="1246909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bn-IN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বোয়ালখালী </a:t>
            </a:r>
            <a:r>
              <a:rPr lang="bn-IN" b="1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হাজী মোঃ নুরুল হক ডিগ্রি </a:t>
            </a:r>
            <a:r>
              <a:rPr lang="bn-IN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কলেজের</a:t>
            </a:r>
            <a:endParaRPr lang="en-US" b="1" dirty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1" y="3546763"/>
            <a:ext cx="11513126" cy="1039091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bn-IN" b="1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ইসলামের ইতিহাস ও সংস্কৃতি</a:t>
            </a:r>
            <a:endParaRPr lang="en-US" b="1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4654" y="2105890"/>
            <a:ext cx="6871856" cy="96981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অনলাইন ক্লাসে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6618" y="4835235"/>
            <a:ext cx="8478981" cy="11083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 ছাত্র-ছাত্রীদেরকে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3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4633">
        <p14:ripple/>
      </p:transition>
    </mc:Choice>
    <mc:Fallback xmlns="">
      <p:transition spd="slow" advTm="2463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455" y="1357746"/>
            <a:ext cx="6276108" cy="40732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5" t="2830" r="9373" b="3017"/>
          <a:stretch/>
        </p:blipFill>
        <p:spPr>
          <a:xfrm>
            <a:off x="0" y="0"/>
            <a:ext cx="12191999" cy="674716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15635" y="745521"/>
            <a:ext cx="1155469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আমির আলি ছিলেন ইসলামি ও পাশ্চাত্য জ্ঞানের অধিকারী মুসলিম রেঁনেসার অগ্রদূত। তিনি ইসলামের ইতিহাস ও সংস্কৃতি এবং আইন বিষয়ক বেশ কিছু মুল্যবান গ্রন্থ রচনা করেন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Spirit of Islam.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/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History of the Saracens.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/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Ethics of Islam.</a:t>
            </a:r>
          </a:p>
          <a:p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 রচিত উল্লেখযোগ্য আইন বিষয়ক গুরুত্বপূর্ণ গ্রন্থসমূহ হল</a:t>
            </a:r>
            <a:endParaRPr lang="en-US" sz="3200" dirty="0" smtClean="0">
              <a:ln/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Mohamedan</a:t>
            </a:r>
            <a:r>
              <a:rPr lang="en-US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Law;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</a:t>
            </a:r>
            <a:r>
              <a:rPr lang="en-US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Personal Law of </a:t>
            </a:r>
            <a:r>
              <a:rPr lang="en-US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</a:t>
            </a:r>
            <a:r>
              <a:rPr lang="en-US" sz="3200" dirty="0" err="1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Mohamedan</a:t>
            </a:r>
            <a:endParaRPr lang="en-US" sz="3200" dirty="0">
              <a:ln/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Civil Procedure in British India;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Law of Evidence </a:t>
            </a:r>
            <a:r>
              <a:rPr lang="en-US" sz="3200" dirty="0" err="1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Applicabie</a:t>
            </a:r>
            <a:r>
              <a:rPr lang="en-US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of British India.</a:t>
            </a:r>
            <a:endParaRPr lang="bn-IN" sz="3200" dirty="0">
              <a:ln/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তাড়াও সমকালীন দেশি-বিদেশি পত্র-পত্রিকা ও গবেষণা জার্নালেও তাঁর অনেক মুল্যবান লেখা প্রকাশিত হয়েছে।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793671" y="96983"/>
            <a:ext cx="2798617" cy="55155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b="1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রচনাবলি </a:t>
            </a:r>
            <a:r>
              <a:rPr lang="en-US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মুসলিম </a:t>
            </a:r>
            <a:r>
              <a:rPr lang="bn-IN" b="1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রেঁনেসার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99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0030">
        <p14:ripple/>
      </p:transition>
    </mc:Choice>
    <mc:Fallback xmlns="">
      <p:transition spd="slow" advTm="6003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3" t="3874" r="6280" b="3147"/>
          <a:stretch/>
        </p:blipFill>
        <p:spPr>
          <a:xfrm>
            <a:off x="429491" y="180109"/>
            <a:ext cx="11457710" cy="64700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71600" y="1269221"/>
            <a:ext cx="97813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আমির আলি ছিলেন একজন দুরদর্শি রাজনীতিবিদ ও সমাজ সংস্কারক। নবাব আবদুল লতিফ মুসলমানদের শিক্ষার দিকটিকে প্রাধান্য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দিয়েছিলেন,কিন্তু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আমির আলি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 পাশাপাশি মুসলমানদের রাজনৈতিক পুনর্জাগরণের প্রয়োজনীয়তা উপলদ্ধি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করেছিলেন। এ সম্পর্কে তিনি বলেন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ভারতীয় মুসলমানদের মধ্যে রাজনৈতিক শিক্ষার অভাব লক্ষ্য করি এবং হিন্দু সম্প্রদায়ের রাজনৈতিক প্রতিষ্ঠানগুলোর প্রতিপত্তি দেখতে পাই।”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তিনি আন্দোলন বা বিপ্লবের মাধ্যমে রাজনৈতিক লক্ষ্য অর্জনে বিশ্বাসী ছিলেন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না,তিনি নিয়মতান্ত্রিক বা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সাংবিধানিক পন্থায় দাবি আদায়ের পক্ষপাতি ছিলেন। এ লক্ষ্যে তিনি </a:t>
            </a:r>
            <a:r>
              <a:rPr lang="bn-IN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“ন্যাশনাল মোহামেডান এসোসিয়েশন”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গঠন করেন।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4232562" y="507221"/>
            <a:ext cx="4107873" cy="7620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</a:t>
            </a:r>
            <a:r>
              <a:rPr lang="bn-IN" sz="36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সচেতনতা </a:t>
            </a:r>
            <a:r>
              <a:rPr lang="bn-IN" sz="36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endParaRPr lang="en-US" sz="3600" b="1" dirty="0">
              <a:ln/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783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4108">
        <p14:ripple/>
      </p:transition>
    </mc:Choice>
    <mc:Fallback xmlns="">
      <p:transition spd="slow" advTm="541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152400"/>
            <a:ext cx="11901054" cy="653934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03564" y="1588418"/>
            <a:ext cx="105571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১৮৭৭ সালে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আমির আলি কলকাতায় ‘</a:t>
            </a:r>
            <a:r>
              <a:rPr lang="bn-IN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ন্যাশনাল মোহামেডান এসোসিয়েশন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নামে একটি সংগঠন প্রতিষ্ঠা করেন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ভারতের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প্রদেশে প্রায় </a:t>
            </a:r>
            <a:r>
              <a:rPr lang="bn-IN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৫৩টি শাখা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 হলে </a:t>
            </a:r>
            <a:r>
              <a:rPr lang="bn-IN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১৮৮৩ সালে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সংগঠনের কেন্দ্রীয় নামকরণ করা হয় </a:t>
            </a:r>
            <a:r>
              <a:rPr lang="bn-IN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‘সেন্ট্রাল ন্যাশনাল মোহামেডান এসোসিয়েশন’।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ভারতীয় মুসলমানদের প্রথম রাজনৈতিক সংগঠন। </a:t>
            </a:r>
          </a:p>
          <a:p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3200" u="sng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সংগঠনের প্রধান লক্ষ্য ও উদ্দেশ্য হলোঃ-</a:t>
            </a:r>
          </a:p>
          <a:p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(১)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 সম্প্রদায়ের রাজনৈতিক চেতনা ও ঐক্য প্রতিষ্ঠা; </a:t>
            </a:r>
          </a:p>
          <a:p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(২)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 নৈতিক উন্নতি সাধন;</a:t>
            </a:r>
          </a:p>
          <a:p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(৩)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নিয়মতান্ত্রিক উপায়ে মুসলমানদের দাবি-দাওয়া সরকারের নিকট পেশ করা; </a:t>
            </a:r>
          </a:p>
          <a:p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(৪)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 </a:t>
            </a:r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হিন্দু-মুসলমানদের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 মৈত্রী ও সম্প্রীতি সৃষ্টি করা।  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63090" y="676897"/>
            <a:ext cx="7370618" cy="665018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3600" b="1" dirty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সেন্ট্রাল ন্যাশনাল মোহামেডান </a:t>
            </a:r>
            <a:r>
              <a:rPr lang="bn-IN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এসোসিয়েশন গঠন</a:t>
            </a:r>
            <a:endParaRPr lang="en-US" sz="3600" b="1" dirty="0">
              <a:ln/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371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6036">
        <p14:ripple/>
      </p:transition>
    </mc:Choice>
    <mc:Fallback xmlns="">
      <p:transition spd="slow" advTm="6603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" t="6176" r="4110" b="5357"/>
          <a:stretch/>
        </p:blipFill>
        <p:spPr>
          <a:xfrm>
            <a:off x="110836" y="110836"/>
            <a:ext cx="11984182" cy="66501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5020" y="1069255"/>
            <a:ext cx="111529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আমির আলি এসোসিয়েশনের মাধ্যমে </a:t>
            </a:r>
            <a:endParaRPr lang="en-US" sz="3200" dirty="0">
              <a:ln/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 ও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চাকরি ক্ষেত্রে সুযোগ-সুবিধা আদায়ের জন্য সর্বাত্মক চেষ্টা করেন।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১৮৮১সালে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মহসিন ফান্ডের টাকায় একটি কলেজ ও মুসলিম ছাত্রাবাস নির্মাণের দাবি জানান।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১৮৮২সালে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তিনি হান্টার কমিশনের নিকট মুসলমানদের শিক্ষা বিস্তারের ছাত্র বেতন হ্রাস,মুসলিম এলাকায় মুসলিম শিক্ষক ও পরিদর্শক নিয়োগ এবং আরবি-ফারসি শিক্ষার ব্যবস্থা করার প্রস্তাব দেন।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 কলকাতা মাদ্রাসায় উচ্চতর ইংরেজি শিক্ষা চালুর দাবি জানান।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১৮৮২ সালে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লর্ড রিপন কাছে প্রদত্ত স্মারকলিপিতে মুসলমানদের জন্য চাকরির বিশেষ ব্যবস্থা,বিচার বিভাগে মুসলমানদের নিয়োগ এবং বিহারের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আদালতে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উর্দু ভাষা প্রচলনের দাবি করেন।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4530435" y="420544"/>
            <a:ext cx="4197926" cy="648711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4000" b="1" dirty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এসোসিয়েশনের </a:t>
            </a:r>
            <a:r>
              <a:rPr lang="bn-IN" sz="40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endParaRPr lang="en-US" sz="4000" b="1" dirty="0">
              <a:ln/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501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71806">
        <p14:ripple/>
      </p:transition>
    </mc:Choice>
    <mc:Fallback xmlns="">
      <p:transition spd="slow" advTm="7180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88" y="138545"/>
            <a:ext cx="11956473" cy="65947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90597" y="1583936"/>
            <a:ext cx="102246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১৯০৬ সালে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 মুসলমানদের স্বতন্ত্র রাজনৈতিক দল মুসলিম লীগ প্রতিষ্ঠিত হলে, সৈয়দ আমির আলি </a:t>
            </a:r>
            <a:r>
              <a:rPr lang="bn-IN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১৯০৮ সালে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লন্ডনে এ সংগঠনের শাখা প্রতিষ্ঠা করেন। ১৯০৯ সালে ‘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মর্লি-মিন্টোর সংস্কারের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প্রাক্কালে তিনি ব্রিটিশ সরকারের নিকট ভারতের মুসলমানদের জন্য পৃথক নির্বাচন প্রথার দাবি জানান। তাঁর দাবির প্রেক্ষিতে  </a:t>
            </a:r>
            <a:r>
              <a:rPr lang="bn-IN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১৯০৯ সালের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সংস্কার আইনে পৃথক নির্বাচন প্রথা অন্তর্ভুক্ত হয়। ফলে ভারতীয় মুসলমানদের স্বতন্ত্র জাতীয়তা প্রথমবারের মতো স্বীকৃতি লাভ করে। দুর্দশাগ্রস্থ বাংলার মুসলিম সমাজের পুনর্জাগরণে অসামান্য অবদান রাখেন। তিনি পশ্চাত্য শিক্ষার মাধ্যমে সামাজিক ও বৈষয়িক উন্নতির পাশাপাশি মুসলমানদের রাজনৈতিক জাগরণের পক্ষপাতি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39045" y="762318"/>
            <a:ext cx="3927763" cy="526155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লন্ডনে মুসলিম লীগ প্রতিষ্ঠা</a:t>
            </a:r>
            <a:endParaRPr lang="en-US" sz="3600" b="1" dirty="0">
              <a:ln/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201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6518">
        <p14:ripple/>
      </p:transition>
    </mc:Choice>
    <mc:Fallback xmlns="">
      <p:transition spd="slow" advTm="6651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6581" y="720436"/>
            <a:ext cx="1073727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‘সেন্ট্রাল ন্যাশনাল মোহামেডান এসোসিয়েশন’ কে গঠন করেন?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(ক) নবাব আবদুল লতিফ       (খ) হাজি মুহাম্মদ মোহসিন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(গ) তিতুমীর                       (ঘ) সৈয়দ আমির আলী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ভারতীয় মুসলমানদের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রাজনৈতিক সংগঠনের নাম কী?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(ক) ন্যাশনাল কংগ্রেস            (খ)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সেন্ট্রাল ন্যাশনাল মোহামেডান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এসোসিয়েশন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(গ) বিজেপি                        (ঘ) ন্যাশনাল পার্টি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‘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শর্ট হিস্ট্রি অব দ্যা স্যারাসিনস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গ্রন্থটির রচয়িতা কে?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(ক) সৈয়দ আহমদ                 (খ) সম্রাট দ্বিতীয় বাহাদুর শাহ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(গ) সৈয়দ আমির আলী           (ঘ) রাজা রামমোহন রায়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সৈয়দ আমির আলী কত সালে মৃত্যুবরণ করেন?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(ক) ১৯২৮সালে                    (খ) ১৯০৯সালে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(গ) ১৮৮৩সালে                    (ঘ) ১৯৪৮সালে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674" y="1616182"/>
            <a:ext cx="429490" cy="5596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20" y="5644640"/>
            <a:ext cx="395547" cy="5596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20" y="4567201"/>
            <a:ext cx="395547" cy="5596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617" y="2730036"/>
            <a:ext cx="395547" cy="559674"/>
          </a:xfrm>
          <a:prstGeom prst="rect">
            <a:avLst/>
          </a:prstGeom>
        </p:spPr>
      </p:pic>
      <p:sp>
        <p:nvSpPr>
          <p:cNvPr id="7" name="Snip Same Side Corner Rectangle 6"/>
          <p:cNvSpPr/>
          <p:nvPr/>
        </p:nvSpPr>
        <p:spPr>
          <a:xfrm>
            <a:off x="706581" y="166256"/>
            <a:ext cx="10543310" cy="6555824"/>
          </a:xfrm>
          <a:prstGeom prst="snip2SameRect">
            <a:avLst/>
          </a:prstGeom>
          <a:noFill/>
          <a:ln w="38100">
            <a:solidFill>
              <a:srgbClr val="00B05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951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75562">
        <p14:ripple/>
      </p:transition>
    </mc:Choice>
    <mc:Fallback xmlns="">
      <p:transition spd="slow" advTm="17556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1" t="6974" r="4821" b="10019"/>
          <a:stretch/>
        </p:blipFill>
        <p:spPr>
          <a:xfrm>
            <a:off x="3255819" y="457200"/>
            <a:ext cx="5527963" cy="9429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36473" y="665017"/>
            <a:ext cx="3366654" cy="570224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 smtClean="0">
                <a:ln/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জ্ঞানমূলক প্রশ্নোত্তর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400177"/>
            <a:ext cx="8264236" cy="393382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8654" y="1956544"/>
            <a:ext cx="781396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আমির আলি কোথায় জন্মগ্রহন করেন?</a:t>
            </a:r>
          </a:p>
          <a:p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২.সৈয়দ আমির আলির পিতার নাম কী?</a:t>
            </a:r>
          </a:p>
          <a:p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৩.লন্ডনে মুসলিম লীগ প্রতিষ্ঠা করেন কে?</a:t>
            </a:r>
          </a:p>
          <a:p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৪.মুসলিম রেঁনেসার অগ্রদূত ছিলেন কে?</a:t>
            </a:r>
          </a:p>
          <a:p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৫.বাংলার মুসলমানদের রাজনৈতিকভাবে সচেতন করেন কে?</a:t>
            </a:r>
          </a:p>
          <a:p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৬.ভারতীয় মুসলমানদের প্রথম রাজনৈতিক সংগঠনের নাম কী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85910" y="1351152"/>
            <a:ext cx="364374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</a:p>
          <a:p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হুগলি জেলার চুঁচড়া শহরে</a:t>
            </a:r>
          </a:p>
          <a:p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সৈয়দ সাদ আলি</a:t>
            </a:r>
          </a:p>
          <a:p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সৈয়দ আমির আলি</a:t>
            </a:r>
          </a:p>
          <a:p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সৈয়দ আমির আলি</a:t>
            </a:r>
          </a:p>
          <a:p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সৈয়দ আমির আলি</a:t>
            </a:r>
          </a:p>
          <a:p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সেন্ট্রাল ন্যাশনাল মোহামেডান এসোসিয়েশন</a:t>
            </a:r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endParaRPr lang="en-US" sz="3200" b="1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8375073" y="1400176"/>
            <a:ext cx="3719945" cy="3933825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308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8086">
        <p14:ripple/>
      </p:transition>
    </mc:Choice>
    <mc:Fallback xmlns="">
      <p:transition spd="slow" advTm="680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14" t="2695" r="18061" b="2051"/>
          <a:stretch/>
        </p:blipFill>
        <p:spPr>
          <a:xfrm>
            <a:off x="671510" y="2486026"/>
            <a:ext cx="10987090" cy="23288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198" y="3050292"/>
            <a:ext cx="91297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আমির আলির </a:t>
            </a:r>
            <a:r>
              <a:rPr lang="bn-IN" sz="36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ভারতীয় মুসলিম সমাজকে</a:t>
            </a:r>
            <a:r>
              <a:rPr lang="bn-IN" sz="36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রাজনৈতিকভাবে সচেতন করতে কি ভূমিকা রেখেছিল ব্যাখ্যা কর।  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104" y="689418"/>
            <a:ext cx="3009900" cy="1514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00688" y="1071563"/>
            <a:ext cx="1443037" cy="850195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n/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651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8710">
        <p14:ripple/>
      </p:transition>
    </mc:Choice>
    <mc:Fallback xmlns="">
      <p:transition spd="slow" advTm="287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" t="4995" r="2291" b="14356"/>
          <a:stretch/>
        </p:blipFill>
        <p:spPr>
          <a:xfrm>
            <a:off x="3865417" y="637308"/>
            <a:ext cx="3948547" cy="10529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94907" y="845126"/>
            <a:ext cx="3228109" cy="549441"/>
          </a:xfrm>
          <a:prstGeom prst="rect">
            <a:avLst/>
          </a:prstGeom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bn-IN" b="1" dirty="0" smtClean="0">
                <a:ln/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546" y="2022763"/>
            <a:ext cx="6691745" cy="30016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77"/>
          <a:stretch/>
        </p:blipFill>
        <p:spPr>
          <a:xfrm>
            <a:off x="360218" y="5320143"/>
            <a:ext cx="11568546" cy="7897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17450" y="5391832"/>
            <a:ext cx="9654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আমির আলির শিক্ষা ও রাজনৈতিক সংস্কারসমূহ বিশ্লেষণ কর।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7464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5310">
        <p14:ripple/>
      </p:transition>
    </mc:Choice>
    <mc:Fallback xmlns="">
      <p:transition spd="slow" advTm="253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28452" y="1811053"/>
            <a:ext cx="7426036" cy="312896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239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IN" sz="23900" b="1" dirty="0" smtClean="0">
                <a:ln/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IN" sz="239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23900" b="1" dirty="0" smtClean="0">
                <a:ln/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23900" b="1" dirty="0">
              <a:ln/>
              <a:solidFill>
                <a:srgbClr val="92D050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1884214" y="1149927"/>
            <a:ext cx="8742221" cy="4461164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453" y="1811053"/>
            <a:ext cx="7426035" cy="312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9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8027">
        <p14:ripple/>
      </p:transition>
    </mc:Choice>
    <mc:Fallback xmlns="">
      <p:transition spd="slow" advTm="480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98" b="17759"/>
          <a:stretch/>
        </p:blipFill>
        <p:spPr>
          <a:xfrm>
            <a:off x="2493819" y="1094509"/>
            <a:ext cx="7426036" cy="2493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57055" y="1258713"/>
            <a:ext cx="6857999" cy="195554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b="1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IN" b="1" dirty="0" smtClean="0">
                <a:ln w="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b="1" dirty="0" smtClean="0">
                <a:ln w="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b="1" dirty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4" y="3752531"/>
            <a:ext cx="7148945" cy="28006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8846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23574">
        <p14:ripple/>
      </p:transition>
    </mc:Choice>
    <mc:Fallback xmlns="">
      <p:transition spd="slow" advTm="12357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1" t="2099" r="3227" b="2625"/>
          <a:stretch/>
        </p:blipFill>
        <p:spPr>
          <a:xfrm>
            <a:off x="360218" y="145472"/>
            <a:ext cx="5638800" cy="57565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3" t="7578" r="19199" b="18279"/>
          <a:stretch/>
        </p:blipFill>
        <p:spPr>
          <a:xfrm>
            <a:off x="6622473" y="346364"/>
            <a:ext cx="5195453" cy="55556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8982" y="1440872"/>
            <a:ext cx="4641273" cy="35467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3200" b="1" dirty="0">
                <a:ln w="0"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আবদুল গনি </a:t>
            </a:r>
          </a:p>
          <a:p>
            <a:pPr algn="ctr"/>
            <a:r>
              <a:rPr lang="bn-IN" sz="1600" b="1" dirty="0">
                <a:ln w="0"/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 </a:t>
            </a:r>
          </a:p>
          <a:p>
            <a:pPr algn="ctr"/>
            <a:r>
              <a:rPr lang="bn-IN" sz="1600" b="1" dirty="0">
                <a:ln w="0"/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ইসলামের ইতিহাস ও সংস্কৃতি </a:t>
            </a:r>
          </a:p>
          <a:p>
            <a:pPr algn="ctr"/>
            <a:r>
              <a:rPr lang="bn-IN" sz="1600" b="1" dirty="0">
                <a:ln w="0"/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বোয়ালখালী হাজী মোঃ নুরুল হক ডিগ্রি কলেজ</a:t>
            </a:r>
            <a:endParaRPr lang="en-US" sz="1600" b="1" dirty="0">
              <a:ln w="0"/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600" b="1" dirty="0">
                <a:ln w="0"/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শাকপুরা, বোয়ালখালী, চট্রগ্রাম।</a:t>
            </a:r>
            <a:endParaRPr lang="bn-BD" sz="1600" b="1" dirty="0">
              <a:ln w="0"/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1" algn="ctr"/>
            <a:r>
              <a:rPr lang="en-US" sz="1400" b="1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মোবাইল-০১৫৩১৬৬২৮৩৪/০১৮১৫৬০৩২৬৬</a:t>
            </a:r>
          </a:p>
          <a:p>
            <a:pPr marL="0" lvl="1" algn="ctr"/>
            <a:r>
              <a:rPr lang="en-US" sz="1400" b="1" dirty="0">
                <a:ln/>
                <a:solidFill>
                  <a:srgbClr val="FF0000"/>
                </a:solidFill>
              </a:rPr>
              <a:t>agani2325@gmail.com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83581" y="1610591"/>
            <a:ext cx="4073236" cy="2826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শ্রেণিঃ- একাদশ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দ্বাদশ </a:t>
            </a:r>
            <a:endParaRPr lang="en-US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ইসলামের </a:t>
            </a:r>
            <a:r>
              <a:rPr lang="bn-IN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ইতিহাস ও সংস্কৃতি</a:t>
            </a: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পত্রঃ-দ্বিতীয় </a:t>
            </a:r>
          </a:p>
          <a:p>
            <a:pPr algn="ctr"/>
            <a:r>
              <a:rPr lang="bn-IN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অধ্যায়ঃ-চতুর্থ  </a:t>
            </a:r>
          </a:p>
          <a:p>
            <a:pPr algn="ctr"/>
            <a:r>
              <a:rPr lang="bn-IN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সময়ঃ- ১ ঘন্টা </a:t>
            </a:r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Audio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552238" y="62182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98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5175">
        <p14:ripple/>
      </p:transition>
    </mc:Choice>
    <mc:Fallback xmlns="">
      <p:transition spd="slow" advTm="551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09567" y="5519306"/>
            <a:ext cx="4628286" cy="9507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সৈয়দ আমির আলি</a:t>
            </a:r>
            <a:endParaRPr lang="en-US" sz="60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308" y="803564"/>
            <a:ext cx="4752545" cy="46966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45" r="28336"/>
          <a:stretch/>
        </p:blipFill>
        <p:spPr>
          <a:xfrm>
            <a:off x="4281055" y="1967345"/>
            <a:ext cx="3588327" cy="228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85308" y="304800"/>
            <a:ext cx="4752545" cy="49402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b="1" dirty="0">
                <a:ln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মুসলিম রেঁনেসার অগ্রদূত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464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55238">
        <p14:ripple/>
      </p:transition>
    </mc:Choice>
    <mc:Fallback xmlns="">
      <p:transition spd="slow" advTm="25523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90921" y="4903643"/>
            <a:ext cx="4872079" cy="81655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(১</a:t>
            </a:r>
            <a:r>
              <a:rPr lang="bn-IN" sz="60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৮৪৯</a:t>
            </a:r>
            <a:r>
              <a:rPr lang="en-US" sz="60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-১</a:t>
            </a:r>
            <a:r>
              <a:rPr lang="bn-IN" sz="60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60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60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60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en-US" sz="60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6000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3" t="5748" r="4735" b="9139"/>
          <a:stretch/>
        </p:blipFill>
        <p:spPr>
          <a:xfrm>
            <a:off x="1863437" y="2839316"/>
            <a:ext cx="8950036" cy="20643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87670" y="3262312"/>
            <a:ext cx="5278582" cy="102523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b="1" dirty="0">
                <a:ln w="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সৈয়দ আমির আলি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15" y="921758"/>
            <a:ext cx="6995679" cy="14335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64873" y="1367473"/>
            <a:ext cx="4807527" cy="81504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আলোচ্য </a:t>
            </a:r>
            <a:r>
              <a:rPr lang="bn-IN" b="1" dirty="0" smtClean="0">
                <a:ln w="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298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6972">
        <p14:ripple/>
      </p:transition>
    </mc:Choice>
    <mc:Fallback xmlns="">
      <p:transition spd="slow" advTm="5697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3" r="4205" b="16708"/>
          <a:stretch/>
        </p:blipFill>
        <p:spPr>
          <a:xfrm>
            <a:off x="4087091" y="278883"/>
            <a:ext cx="5320145" cy="24504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57455" y="749227"/>
            <a:ext cx="1579418" cy="142593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IN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9600" b="1" dirty="0">
              <a:ln w="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7" y="2992581"/>
            <a:ext cx="5576888" cy="9975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3131127"/>
            <a:ext cx="5389418" cy="66501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</a:t>
            </a:r>
            <a:endParaRPr lang="en-US" sz="9600" b="1" i="1" dirty="0">
              <a:ln w="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7" y="4165671"/>
            <a:ext cx="8347797" cy="7390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65018" y="4253344"/>
            <a:ext cx="796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সৈয়দ আমির আলির জীবন বৃত্তান্ত ব্যাখ্যা করতে পারবে।</a:t>
            </a: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67" y="4987348"/>
            <a:ext cx="11645179" cy="73905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9709" y="5103234"/>
            <a:ext cx="10668000" cy="43382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ঔপনিবেশিক বাংলায় শিক্ষা ও </a:t>
            </a:r>
            <a:r>
              <a:rPr lang="bn-I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সংস্কারে </a:t>
            </a:r>
            <a:r>
              <a:rPr lang="bn-IN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তাঁর </a:t>
            </a:r>
            <a:r>
              <a:rPr lang="bn-I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অবদান </a:t>
            </a:r>
            <a:r>
              <a:rPr lang="bn-IN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 করেত পারবে। </a:t>
            </a:r>
            <a:r>
              <a:rPr lang="bn-I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97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7045">
        <p14:ripple/>
      </p:transition>
    </mc:Choice>
    <mc:Fallback xmlns="">
      <p:transition spd="slow" advTm="270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82" y="1537855"/>
            <a:ext cx="6539346" cy="407323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890655" y="101891"/>
            <a:ext cx="2452254" cy="692728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4400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 ও শিক্ষা</a:t>
            </a:r>
            <a:endParaRPr lang="en-US" sz="800" b="1" dirty="0">
              <a:ln/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6" y="812677"/>
            <a:ext cx="11956472" cy="60453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88818" y="1080738"/>
            <a:ext cx="111459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আমির আলি </a:t>
            </a:r>
            <a:r>
              <a:rPr lang="bn-IN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১৮৪৯ খ্রিঃ ৮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এপ্রিল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শিয়া পরিবারে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জন্মগ্রহন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জন্মস্থান হুগলি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জেলার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অন্তর্গত </a:t>
            </a:r>
            <a:r>
              <a:rPr lang="bn-IN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চুঁচুড়া </a:t>
            </a:r>
            <a:r>
              <a:rPr lang="bn-IN" sz="3200" b="1" dirty="0" smtClean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সাদ আলী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চুঁচুড়ার হেকিমি ঔষধ ব্যবসায়ী ছিলেন। </a:t>
            </a:r>
            <a:endParaRPr lang="bn-IN" sz="3200" dirty="0" smtClean="0">
              <a:ln/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এন্ট্রাস পাস করে হুগলি কলেজে ভর্তি হন। </a:t>
            </a:r>
            <a:endParaRPr lang="bn-IN" sz="3200" dirty="0" smtClean="0">
              <a:ln/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 থেকে তিনি ১৮৬৭খ্রিঃ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বি.এ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endParaRPr lang="bn-IN" sz="3200" dirty="0" smtClean="0">
              <a:ln/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১৮৬৮খ্রিঃ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 ও রাজনৈতিক অর্থনীতিতে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এম.এ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লাভ করেন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 বিশ্ববিদ্যালয় থেকে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বি.এল ডিগ্রী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 হন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১৮৭৩খ্রিঃ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 লন্ডনের ইনার ট্রম্পল থেকে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বার-এট-ল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ডিগ্রী লাভ করে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ব্যারিস্টার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হন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মুসলমানদের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আন্দোলনের অগ্রণী হিসেবে কৃতিত্বপূর্ণ অবদান রেখে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মহামনীষী </a:t>
            </a:r>
            <a:r>
              <a:rPr lang="bn-IN" sz="32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১৯২৮খ্রিঃ ৩ আগস্ট লন্ডনে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মৃত্যুবরণ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ln/>
              <a:solidFill>
                <a:srgbClr val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অসাধারণ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মেধাশক্তির অধিকারী সৈয়দ আমির আলি প্রতিটি পরীক্ষায় বৃত্তি লাভ করেন। 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217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23525">
        <p14:ripple/>
      </p:transition>
    </mc:Choice>
    <mc:Fallback xmlns="">
      <p:transition spd="slow" advTm="12352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9" t="2621" r="8937" b="2621"/>
          <a:stretch/>
        </p:blipFill>
        <p:spPr>
          <a:xfrm>
            <a:off x="0" y="96982"/>
            <a:ext cx="12192000" cy="67610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1054" y="1114282"/>
            <a:ext cx="1124989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আমির আলি ল’পাস করে কলকাতায় হাইকোর্টে আইন পেশায় যোগ দেন।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১৮৭৩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খ্রিঃব্যারিস্টারি করার পর তিনি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লন্ডনে কিছু দিন আইন ব্যবসা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করেন।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ফিরে তিনি পুনরায় কলকাতা হাইকোর্টে আইন পেশায় যোগ দেন।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১৮৭৪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 বিশ্ববিদ্যালয়ে ফেলো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 হন।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১৮৭৪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খ্রিঃ তিনি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বংগীয় আইন পরিষদের সদস্য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মনোনীত হন।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১৮৭৭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 তিনি কলকাতা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পেসিডেন্সি ম্যাজিস্ট্রেট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 নিযুক্ত হন।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১৭৮৯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খ্রিঃ ভারপ্রাপ্ত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চীফ প্রেসিডেন্সি ম্যাজিস্ট্রেট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 আসীন হন।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১৮৮১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 চাকরি জীবন একঘেঁয়ে মনে হওয়াতে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চীফ পেসিডেন্সি ম্যাজিস্ট্রেট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 	হতে ইস্তফা দিয়ে ব্যারিস্টারি পেশায় ফিরে যান।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১৮৮৩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খ্রিঃ মুসলমানদের স্বার্থ রক্ষার জন্য বড় লাট লর্ড রিপন তাঁকে </a:t>
            </a:r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পরিষদের সদস্য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নিযুক্ত করেন।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68982" y="339438"/>
            <a:ext cx="2992582" cy="665018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b="1" dirty="0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কর্মজীবন</a:t>
            </a:r>
            <a:endParaRPr lang="en-US" b="1" dirty="0">
              <a:ln/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677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86331">
        <p14:ripple/>
      </p:transition>
    </mc:Choice>
    <mc:Fallback xmlns="">
      <p:transition spd="slow" advTm="8633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" t="2763" r="1322" b="3267"/>
          <a:stretch/>
        </p:blipFill>
        <p:spPr>
          <a:xfrm>
            <a:off x="249383" y="96983"/>
            <a:ext cx="11831780" cy="651163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65018" y="844422"/>
            <a:ext cx="1100050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১৮৮৪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খ্রিঃ তিনি কলকাতা বিশ্ববিদ্যালয়ে আইন বিভাগে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‘ঠাকুর </a:t>
            </a:r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অধ্যাপক’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নির্বাচিত হন।</a:t>
            </a: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১৮৮৭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 তিনি </a:t>
            </a:r>
            <a:r>
              <a:rPr lang="en-US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সি.আই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ই</a:t>
            </a:r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উপাধিতে সম্মানিত হন।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১৮৯০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খ্রিঃ তিনি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 হাইকোর্টের বিচারপতি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নিযুক্ত হন। 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১৯০৪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 এ পদ থেকে অবসর গ্রহন করে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স্থায়ীভাবে বিলতে বসবাস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থাকেন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১৯০৯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খ্রিঃ ১৩ নভেম্বর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 ভারতীয় হিসেবে প্রিভি কাউন্সিলের সদস্য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নিযুক্ত হন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 বিষয়ক প্রজ্ঞা ও পান্ডিত্যের স্বীকৃতিস্বরুপ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কেমব্রিজ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 তাঁকে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এল.এল.ডি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ডিগ্রী দেন। কলকাতা বিশ্ববিদ্যালয় </a:t>
            </a:r>
            <a:r>
              <a:rPr lang="bn-IN" sz="3200" b="1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ডি.এল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ডিগ্রী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আলীগড় বিশ্ববিদ্যালয়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ডি.লিট ডিগ্রী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 </a:t>
            </a:r>
            <a:r>
              <a:rPr lang="en-US" sz="3200" dirty="0" err="1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ভূষিত </a:t>
            </a:r>
            <a:r>
              <a:rPr lang="bn-IN" sz="3200" dirty="0" smtClean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১৯২৮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 </a:t>
            </a:r>
            <a:r>
              <a:rPr lang="bn-IN" sz="3200" b="1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বৃটেনে মৃত্যুবরণ </a:t>
            </a:r>
            <a:r>
              <a:rPr lang="bn-IN" sz="3200" dirty="0">
                <a:ln/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করেন।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779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71713">
        <p14:ripple/>
      </p:transition>
    </mc:Choice>
    <mc:Fallback xmlns="">
      <p:transition spd="slow" advTm="7171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0.7|12.8|17.4|18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7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"/>
</p:tagLst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3596</TotalTime>
  <Words>960</Words>
  <Application>Microsoft Office PowerPoint</Application>
  <PresentationFormat>Widescreen</PresentationFormat>
  <Paragraphs>111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Gani</dc:creator>
  <cp:lastModifiedBy>Microsoft account</cp:lastModifiedBy>
  <cp:revision>771</cp:revision>
  <dcterms:created xsi:type="dcterms:W3CDTF">2019-07-10T14:41:28Z</dcterms:created>
  <dcterms:modified xsi:type="dcterms:W3CDTF">2020-09-29T17:25:46Z</dcterms:modified>
</cp:coreProperties>
</file>